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21.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122.xml" ContentType="application/vnd.openxmlformats-officedocument.presentationml.slide+xml"/>
  <Override PartName="/ppt/slides/slide56.xml" ContentType="application/vnd.openxmlformats-officedocument.presentationml.slide+xml"/>
  <Override PartName="/ppt/slides/slide54.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55.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ppt/changesInfos/changesInfo1.xml" ContentType="application/vnd.ms-powerpoint.changesinfo+xml"/>
  <Override PartName="/ppt/revisionInfo.xml" ContentType="application/vnd.ms-powerpoint.revisioninfo+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sldIdLst>
    <p:sldId id="256" r:id="rId4"/>
    <p:sldId id="387" r:id="rId5"/>
    <p:sldId id="372" r:id="rId6"/>
    <p:sldId id="373" r:id="rId7"/>
    <p:sldId id="374" r:id="rId8"/>
    <p:sldId id="375" r:id="rId9"/>
    <p:sldId id="376" r:id="rId10"/>
    <p:sldId id="377" r:id="rId11"/>
    <p:sldId id="379" r:id="rId12"/>
    <p:sldId id="260" r:id="rId13"/>
    <p:sldId id="380" r:id="rId14"/>
    <p:sldId id="261" r:id="rId15"/>
    <p:sldId id="262" r:id="rId16"/>
    <p:sldId id="381" r:id="rId17"/>
    <p:sldId id="382" r:id="rId18"/>
    <p:sldId id="383" r:id="rId19"/>
    <p:sldId id="384" r:id="rId20"/>
    <p:sldId id="263" r:id="rId21"/>
    <p:sldId id="264" r:id="rId22"/>
    <p:sldId id="265" r:id="rId23"/>
    <p:sldId id="266" r:id="rId24"/>
    <p:sldId id="267" r:id="rId25"/>
    <p:sldId id="268" r:id="rId26"/>
    <p:sldId id="269" r:id="rId27"/>
    <p:sldId id="386" r:id="rId28"/>
    <p:sldId id="270" r:id="rId29"/>
    <p:sldId id="271" r:id="rId30"/>
    <p:sldId id="385"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57" r:id="rId46"/>
    <p:sldId id="258" r:id="rId47"/>
    <p:sldId id="259"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50"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1" r:id="rId114"/>
    <p:sldId id="352" r:id="rId115"/>
    <p:sldId id="353" r:id="rId116"/>
    <p:sldId id="354" r:id="rId117"/>
    <p:sldId id="355" r:id="rId118"/>
    <p:sldId id="356" r:id="rId119"/>
    <p:sldId id="357" r:id="rId120"/>
    <p:sldId id="358" r:id="rId121"/>
    <p:sldId id="359" r:id="rId122"/>
    <p:sldId id="360" r:id="rId123"/>
    <p:sldId id="361" r:id="rId124"/>
    <p:sldId id="362" r:id="rId125"/>
    <p:sldId id="363" r:id="rId126"/>
    <p:sldId id="364" r:id="rId127"/>
    <p:sldId id="365" r:id="rId128"/>
    <p:sldId id="366" r:id="rId129"/>
    <p:sldId id="367" r:id="rId130"/>
    <p:sldId id="368" r:id="rId131"/>
    <p:sldId id="369" r:id="rId132"/>
    <p:sldId id="370" r:id="rId133"/>
    <p:sldId id="388" r:id="rId134"/>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511042-34F7-DDC8-70B7-B39985C8B774}" v="5" dt="2024-08-22T14:19:30.243"/>
    <p1510:client id="{7AA839E6-63CA-696E-55FD-915F0D211DBD}" v="1" dt="2024-08-23T12:16:00.359"/>
    <p1510:client id="{9BA9969D-44AE-13D5-D0A5-456DB31A159D}" v="1" dt="2024-08-22T16:02:30.61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microsoft.com/office/2016/11/relationships/changesInfo" Target="changesInfos/changesInfo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customXml" Target="../customXml/item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 Rahul Raghav" userId="S::srirahul.raghav2021@vitstudent.ac.in::06da0823-1a6c-4fc6-aaae-77f70b5a800b" providerId="AD" clId="Web-{9BA9969D-44AE-13D5-D0A5-456DB31A159D}"/>
    <pc:docChg chg="modSld">
      <pc:chgData name="Sri Rahul Raghav" userId="S::srirahul.raghav2021@vitstudent.ac.in::06da0823-1a6c-4fc6-aaae-77f70b5a800b" providerId="AD" clId="Web-{9BA9969D-44AE-13D5-D0A5-456DB31A159D}" dt="2024-08-22T16:02:30.614" v="0" actId="1076"/>
      <pc:docMkLst>
        <pc:docMk/>
      </pc:docMkLst>
      <pc:sldChg chg="modSp">
        <pc:chgData name="Sri Rahul Raghav" userId="S::srirahul.raghav2021@vitstudent.ac.in::06da0823-1a6c-4fc6-aaae-77f70b5a800b" providerId="AD" clId="Web-{9BA9969D-44AE-13D5-D0A5-456DB31A159D}" dt="2024-08-22T16:02:30.614" v="0" actId="1076"/>
        <pc:sldMkLst>
          <pc:docMk/>
          <pc:sldMk cId="0" sldId="381"/>
        </pc:sldMkLst>
        <pc:picChg chg="mod">
          <ac:chgData name="Sri Rahul Raghav" userId="S::srirahul.raghav2021@vitstudent.ac.in::06da0823-1a6c-4fc6-aaae-77f70b5a800b" providerId="AD" clId="Web-{9BA9969D-44AE-13D5-D0A5-456DB31A159D}" dt="2024-08-22T16:02:30.614" v="0" actId="1076"/>
          <ac:picMkLst>
            <pc:docMk/>
            <pc:sldMk cId="0" sldId="381"/>
            <ac:picMk id="3" creationId="{00000000-0000-0000-0000-000000000000}"/>
          </ac:picMkLst>
        </pc:picChg>
      </pc:sldChg>
    </pc:docChg>
  </pc:docChgLst>
  <pc:docChgLst>
    <pc:chgData name="Harini S" userId="S::harini.s2021b@vitstudent.ac.in::71c46113-3e3d-4a28-94aa-bfc55eae1ba9" providerId="AD" clId="Web-{7FFABD9F-EC05-0E6F-66D0-2F6655577CDB}"/>
    <pc:docChg chg="modSld">
      <pc:chgData name="Harini S" userId="S::harini.s2021b@vitstudent.ac.in::71c46113-3e3d-4a28-94aa-bfc55eae1ba9" providerId="AD" clId="Web-{7FFABD9F-EC05-0E6F-66D0-2F6655577CDB}" dt="2024-08-15T13:34:53.407" v="0" actId="1076"/>
      <pc:docMkLst>
        <pc:docMk/>
      </pc:docMkLst>
      <pc:sldChg chg="modSp">
        <pc:chgData name="Harini S" userId="S::harini.s2021b@vitstudent.ac.in::71c46113-3e3d-4a28-94aa-bfc55eae1ba9" providerId="AD" clId="Web-{7FFABD9F-EC05-0E6F-66D0-2F6655577CDB}" dt="2024-08-15T13:34:53.407" v="0" actId="1076"/>
        <pc:sldMkLst>
          <pc:docMk/>
          <pc:sldMk cId="0" sldId="375"/>
        </pc:sldMkLst>
        <pc:picChg chg="mod">
          <ac:chgData name="Harini S" userId="S::harini.s2021b@vitstudent.ac.in::71c46113-3e3d-4a28-94aa-bfc55eae1ba9" providerId="AD" clId="Web-{7FFABD9F-EC05-0E6F-66D0-2F6655577CDB}" dt="2024-08-15T13:34:53.407" v="0" actId="1076"/>
          <ac:picMkLst>
            <pc:docMk/>
            <pc:sldMk cId="0" sldId="375"/>
            <ac:picMk id="3" creationId="{00000000-0000-0000-0000-000000000000}"/>
          </ac:picMkLst>
        </pc:picChg>
      </pc:sldChg>
    </pc:docChg>
  </pc:docChgLst>
  <pc:docChgLst>
    <pc:chgData name="Ragavan" userId="S::ragavan.2021@vitstudent.ac.in::8662f66a-4942-42fb-8234-cee2236bdab1" providerId="AD" clId="Web-{74511042-34F7-DDC8-70B7-B39985C8B774}"/>
    <pc:docChg chg="modSld sldOrd">
      <pc:chgData name="Ragavan" userId="S::ragavan.2021@vitstudent.ac.in::8662f66a-4942-42fb-8234-cee2236bdab1" providerId="AD" clId="Web-{74511042-34F7-DDC8-70B7-B39985C8B774}" dt="2024-08-22T14:19:30.243" v="4"/>
      <pc:docMkLst>
        <pc:docMk/>
      </pc:docMkLst>
      <pc:sldChg chg="modSp">
        <pc:chgData name="Ragavan" userId="S::ragavan.2021@vitstudent.ac.in::8662f66a-4942-42fb-8234-cee2236bdab1" providerId="AD" clId="Web-{74511042-34F7-DDC8-70B7-B39985C8B774}" dt="2024-08-22T14:15:05.079" v="2" actId="14100"/>
        <pc:sldMkLst>
          <pc:docMk/>
          <pc:sldMk cId="0" sldId="280"/>
        </pc:sldMkLst>
        <pc:picChg chg="mod">
          <ac:chgData name="Ragavan" userId="S::ragavan.2021@vitstudent.ac.in::8662f66a-4942-42fb-8234-cee2236bdab1" providerId="AD" clId="Web-{74511042-34F7-DDC8-70B7-B39985C8B774}" dt="2024-08-22T14:15:05.079" v="2" actId="14100"/>
          <ac:picMkLst>
            <pc:docMk/>
            <pc:sldMk cId="0" sldId="280"/>
            <ac:picMk id="2" creationId="{00000000-0000-0000-0000-000000000000}"/>
          </ac:picMkLst>
        </pc:picChg>
      </pc:sldChg>
      <pc:sldChg chg="ord">
        <pc:chgData name="Ragavan" userId="S::ragavan.2021@vitstudent.ac.in::8662f66a-4942-42fb-8234-cee2236bdab1" providerId="AD" clId="Web-{74511042-34F7-DDC8-70B7-B39985C8B774}" dt="2024-08-22T14:19:30.243" v="4"/>
        <pc:sldMkLst>
          <pc:docMk/>
          <pc:sldMk cId="0" sldId="305"/>
        </pc:sldMkLst>
      </pc:sldChg>
    </pc:docChg>
  </pc:docChgLst>
  <pc:docChgLst>
    <pc:chgData name="Aswin Amirthavanan S" userId="S::aswinamirthavanan.s2021@vitstudent.ac.in::2fc1dded-194a-40e6-a930-c8c87ed06f8e" providerId="AD" clId="Web-{7AA839E6-63CA-696E-55FD-915F0D211DBD}"/>
    <pc:docChg chg="delSld">
      <pc:chgData name="Aswin Amirthavanan S" userId="S::aswinamirthavanan.s2021@vitstudent.ac.in::2fc1dded-194a-40e6-a930-c8c87ed06f8e" providerId="AD" clId="Web-{7AA839E6-63CA-696E-55FD-915F0D211DBD}" dt="2024-08-23T12:16:00.359" v="0"/>
      <pc:docMkLst>
        <pc:docMk/>
      </pc:docMkLst>
      <pc:sldChg chg="del">
        <pc:chgData name="Aswin Amirthavanan S" userId="S::aswinamirthavanan.s2021@vitstudent.ac.in::2fc1dded-194a-40e6-a930-c8c87ed06f8e" providerId="AD" clId="Web-{7AA839E6-63CA-696E-55FD-915F0D211DBD}" dt="2024-08-23T12:16:00.359" v="0"/>
        <pc:sldMkLst>
          <pc:docMk/>
          <pc:sldMk cId="0" sldId="3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94941" y="511886"/>
            <a:ext cx="4752975" cy="635000"/>
          </a:xfrm>
          <a:prstGeom prst="rect">
            <a:avLst/>
          </a:prstGeom>
        </p:spPr>
        <p:txBody>
          <a:bodyPr wrap="square" lIns="0" tIns="0" rIns="0" bIns="0">
            <a:spAutoFit/>
          </a:bodyPr>
          <a:lstStyle>
            <a:lvl1pPr>
              <a:defRPr sz="4400" b="0" i="0">
                <a:solidFill>
                  <a:srgbClr val="244060"/>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4406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44060"/>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4406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8463" y="72644"/>
            <a:ext cx="7783322" cy="1102944"/>
          </a:xfrm>
          <a:prstGeom prst="rect">
            <a:avLst/>
          </a:prstGeom>
        </p:spPr>
        <p:txBody>
          <a:bodyPr wrap="square" lIns="0" tIns="0" rIns="0" bIns="0">
            <a:spAutoFit/>
          </a:bodyPr>
          <a:lstStyle>
            <a:lvl1pPr>
              <a:defRPr sz="4400" b="0" i="0">
                <a:solidFill>
                  <a:srgbClr val="244060"/>
                </a:solidFill>
                <a:latin typeface="Times New Roman"/>
                <a:cs typeface="Times New Roman"/>
              </a:defRPr>
            </a:lvl1pPr>
          </a:lstStyle>
          <a:p>
            <a:endParaRPr/>
          </a:p>
        </p:txBody>
      </p:sp>
      <p:sp>
        <p:nvSpPr>
          <p:cNvPr id="3" name="Holder 3"/>
          <p:cNvSpPr>
            <a:spLocks noGrp="1"/>
          </p:cNvSpPr>
          <p:nvPr>
            <p:ph type="body" idx="1"/>
          </p:nvPr>
        </p:nvSpPr>
        <p:spPr>
          <a:xfrm>
            <a:off x="535940" y="1522827"/>
            <a:ext cx="3892550" cy="3537585"/>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6" name="Holder 6"/>
          <p:cNvSpPr>
            <a:spLocks noGrp="1"/>
          </p:cNvSpPr>
          <p:nvPr>
            <p:ph type="sldNum" sz="quarter" idx="7"/>
          </p:nvPr>
        </p:nvSpPr>
        <p:spPr>
          <a:xfrm>
            <a:off x="8401557" y="6398463"/>
            <a:ext cx="244475" cy="244475"/>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3" Type="http://schemas.openxmlformats.org/officeDocument/2006/relationships/image" Target="../media/image156.jpg"/><Relationship Id="rId21" Type="http://schemas.openxmlformats.org/officeDocument/2006/relationships/image" Target="../media/image174.png"/><Relationship Id="rId34" Type="http://schemas.openxmlformats.org/officeDocument/2006/relationships/image" Target="../media/image187.jpg"/><Relationship Id="rId7" Type="http://schemas.openxmlformats.org/officeDocument/2006/relationships/image" Target="../media/image160.jpg"/><Relationship Id="rId12" Type="http://schemas.openxmlformats.org/officeDocument/2006/relationships/image" Target="../media/image165.jpg"/><Relationship Id="rId17" Type="http://schemas.openxmlformats.org/officeDocument/2006/relationships/image" Target="../media/image170.png"/><Relationship Id="rId25" Type="http://schemas.openxmlformats.org/officeDocument/2006/relationships/image" Target="../media/image178.jpg"/><Relationship Id="rId33" Type="http://schemas.openxmlformats.org/officeDocument/2006/relationships/image" Target="../media/image186.jpg"/><Relationship Id="rId2" Type="http://schemas.openxmlformats.org/officeDocument/2006/relationships/image" Target="../media/image155.jpg"/><Relationship Id="rId16" Type="http://schemas.openxmlformats.org/officeDocument/2006/relationships/image" Target="../media/image169.png"/><Relationship Id="rId20" Type="http://schemas.openxmlformats.org/officeDocument/2006/relationships/image" Target="../media/image173.jpg"/><Relationship Id="rId29" Type="http://schemas.openxmlformats.org/officeDocument/2006/relationships/image" Target="../media/image182.jp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jpg"/><Relationship Id="rId24" Type="http://schemas.openxmlformats.org/officeDocument/2006/relationships/image" Target="../media/image177.png"/><Relationship Id="rId32" Type="http://schemas.openxmlformats.org/officeDocument/2006/relationships/image" Target="../media/image185.png"/><Relationship Id="rId5" Type="http://schemas.openxmlformats.org/officeDocument/2006/relationships/image" Target="../media/image158.png"/><Relationship Id="rId15" Type="http://schemas.openxmlformats.org/officeDocument/2006/relationships/image" Target="../media/image168.jpg"/><Relationship Id="rId23" Type="http://schemas.openxmlformats.org/officeDocument/2006/relationships/image" Target="../media/image176.jpg"/><Relationship Id="rId28" Type="http://schemas.openxmlformats.org/officeDocument/2006/relationships/image" Target="../media/image181.jp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jpg"/><Relationship Id="rId4" Type="http://schemas.openxmlformats.org/officeDocument/2006/relationships/image" Target="../media/image157.png"/><Relationship Id="rId9" Type="http://schemas.openxmlformats.org/officeDocument/2006/relationships/image" Target="../media/image162.jpg"/><Relationship Id="rId14" Type="http://schemas.openxmlformats.org/officeDocument/2006/relationships/image" Target="../media/image167.jpg"/><Relationship Id="rId22" Type="http://schemas.openxmlformats.org/officeDocument/2006/relationships/image" Target="../media/image175.jpg"/><Relationship Id="rId27" Type="http://schemas.openxmlformats.org/officeDocument/2006/relationships/image" Target="../media/image180.jpg"/><Relationship Id="rId30" Type="http://schemas.openxmlformats.org/officeDocument/2006/relationships/image" Target="../media/image183.png"/><Relationship Id="rId8" Type="http://schemas.openxmlformats.org/officeDocument/2006/relationships/image" Target="../media/image1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jpg"/><Relationship Id="rId1" Type="http://schemas.openxmlformats.org/officeDocument/2006/relationships/slideLayout" Target="../slideLayouts/slideLayout4.xml"/><Relationship Id="rId5" Type="http://schemas.openxmlformats.org/officeDocument/2006/relationships/image" Target="../media/image199.jpg"/><Relationship Id="rId4" Type="http://schemas.openxmlformats.org/officeDocument/2006/relationships/image" Target="../media/image198.jpg"/></Relationships>
</file>

<file path=ppt/slides/_rels/slide128.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0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hyperlink" Target="http://www.pa.msu.edu/~yang/RFeynman_plentySpace.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2.jpg"/><Relationship Id="rId7" Type="http://schemas.openxmlformats.org/officeDocument/2006/relationships/image" Target="../media/image76.jpg"/><Relationship Id="rId2" Type="http://schemas.openxmlformats.org/officeDocument/2006/relationships/image" Target="../media/image71.jpg"/><Relationship Id="rId1" Type="http://schemas.openxmlformats.org/officeDocument/2006/relationships/slideLayout" Target="../slideLayouts/slideLayout5.xml"/><Relationship Id="rId6" Type="http://schemas.openxmlformats.org/officeDocument/2006/relationships/image" Target="../media/image75.jpg"/><Relationship Id="rId5" Type="http://schemas.openxmlformats.org/officeDocument/2006/relationships/image" Target="../media/image74.jpg"/><Relationship Id="rId10" Type="http://schemas.openxmlformats.org/officeDocument/2006/relationships/image" Target="../media/image79.jpg"/><Relationship Id="rId4" Type="http://schemas.openxmlformats.org/officeDocument/2006/relationships/image" Target="../media/image73.jpg"/><Relationship Id="rId9" Type="http://schemas.openxmlformats.org/officeDocument/2006/relationships/image" Target="../media/image78.jpg"/></Relationships>
</file>

<file path=ppt/slides/_rels/slide7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jpg"/></Relationships>
</file>

<file path=ppt/slides/_rels/slide7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 Id="rId6" Type="http://schemas.openxmlformats.org/officeDocument/2006/relationships/image" Target="../media/image89.jpg"/><Relationship Id="rId5" Type="http://schemas.openxmlformats.org/officeDocument/2006/relationships/image" Target="../media/image88.jpg"/><Relationship Id="rId4" Type="http://schemas.openxmlformats.org/officeDocument/2006/relationships/image" Target="../media/image87.jpg"/></Relationships>
</file>

<file path=ppt/slides/_rels/slide7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98.jpg"/><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26" Type="http://schemas.openxmlformats.org/officeDocument/2006/relationships/image" Target="../media/image124.png"/><Relationship Id="rId3" Type="http://schemas.openxmlformats.org/officeDocument/2006/relationships/image" Target="../media/image101.png"/><Relationship Id="rId21" Type="http://schemas.openxmlformats.org/officeDocument/2006/relationships/image" Target="../media/image119.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5" Type="http://schemas.openxmlformats.org/officeDocument/2006/relationships/image" Target="../media/image123.png"/><Relationship Id="rId2" Type="http://schemas.openxmlformats.org/officeDocument/2006/relationships/image" Target="../media/image100.png"/><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1.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jpg"/></Relationships>
</file>

<file path=ppt/slides/_rels/slide8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jpg"/><Relationship Id="rId7" Type="http://schemas.openxmlformats.org/officeDocument/2006/relationships/image" Target="../media/image131.png"/><Relationship Id="rId2" Type="http://schemas.openxmlformats.org/officeDocument/2006/relationships/image" Target="../media/image126.jpg"/><Relationship Id="rId1" Type="http://schemas.openxmlformats.org/officeDocument/2006/relationships/slideLayout" Target="../slideLayouts/slideLayout4.xml"/><Relationship Id="rId6" Type="http://schemas.openxmlformats.org/officeDocument/2006/relationships/image" Target="../media/image130.jpg"/><Relationship Id="rId5" Type="http://schemas.openxmlformats.org/officeDocument/2006/relationships/image" Target="../media/image129.jpg"/><Relationship Id="rId4" Type="http://schemas.openxmlformats.org/officeDocument/2006/relationships/image" Target="../media/image128.jpg"/></Relationships>
</file>

<file path=ppt/slides/_rels/slide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457200"/>
            <a:ext cx="1882775" cy="574040"/>
          </a:xfrm>
          <a:prstGeom prst="rect">
            <a:avLst/>
          </a:prstGeom>
        </p:spPr>
        <p:txBody>
          <a:bodyPr vert="horz" wrap="square" lIns="0" tIns="12700" rIns="0" bIns="0" rtlCol="0">
            <a:spAutoFit/>
          </a:bodyPr>
          <a:lstStyle/>
          <a:p>
            <a:pPr marL="12700" algn="ctr">
              <a:lnSpc>
                <a:spcPct val="100000"/>
              </a:lnSpc>
              <a:spcBef>
                <a:spcPts val="100"/>
              </a:spcBef>
            </a:pPr>
            <a:r>
              <a:rPr sz="3600" b="1" spc="-10">
                <a:latin typeface="Calibri"/>
                <a:cs typeface="Calibri"/>
              </a:rPr>
              <a:t>BECE409E</a:t>
            </a:r>
            <a:endParaRPr sz="3600">
              <a:latin typeface="Calibri"/>
              <a:cs typeface="Calibri"/>
            </a:endParaRPr>
          </a:p>
        </p:txBody>
      </p:sp>
      <p:sp>
        <p:nvSpPr>
          <p:cNvPr id="3" name="object 3"/>
          <p:cNvSpPr txBox="1">
            <a:spLocks noGrp="1"/>
          </p:cNvSpPr>
          <p:nvPr>
            <p:ph type="title"/>
          </p:nvPr>
        </p:nvSpPr>
        <p:spPr>
          <a:xfrm>
            <a:off x="3389503" y="457200"/>
            <a:ext cx="3728085" cy="574040"/>
          </a:xfrm>
          <a:prstGeom prst="rect">
            <a:avLst/>
          </a:prstGeom>
        </p:spPr>
        <p:txBody>
          <a:bodyPr vert="horz" wrap="square" lIns="0" tIns="12700" rIns="0" bIns="0" rtlCol="0">
            <a:spAutoFit/>
          </a:bodyPr>
          <a:lstStyle/>
          <a:p>
            <a:pPr marL="12700" algn="ctr">
              <a:lnSpc>
                <a:spcPct val="100000"/>
              </a:lnSpc>
              <a:spcBef>
                <a:spcPts val="100"/>
              </a:spcBef>
            </a:pPr>
            <a:r>
              <a:rPr sz="3600" b="1">
                <a:solidFill>
                  <a:srgbClr val="000000"/>
                </a:solidFill>
                <a:latin typeface="Calibri"/>
                <a:cs typeface="Calibri"/>
              </a:rPr>
              <a:t>Sensors</a:t>
            </a:r>
            <a:r>
              <a:rPr sz="3600" b="1" spc="-40">
                <a:solidFill>
                  <a:srgbClr val="000000"/>
                </a:solidFill>
                <a:latin typeface="Calibri"/>
                <a:cs typeface="Calibri"/>
              </a:rPr>
              <a:t> </a:t>
            </a:r>
            <a:r>
              <a:rPr sz="3600" b="1" spc="-30">
                <a:solidFill>
                  <a:srgbClr val="000000"/>
                </a:solidFill>
                <a:latin typeface="Calibri"/>
                <a:cs typeface="Calibri"/>
              </a:rPr>
              <a:t>Technology</a:t>
            </a:r>
            <a:endParaRPr sz="36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115570">
              <a:lnSpc>
                <a:spcPts val="1240"/>
              </a:lnSpc>
            </a:pPr>
            <a:fld id="{81D60167-4931-47E6-BA6A-407CBD079E47}" type="slidenum">
              <a:rPr dirty="0"/>
              <a:t>1</a:t>
            </a:fld>
            <a:endParaRPr/>
          </a:p>
        </p:txBody>
      </p:sp>
      <p:graphicFrame>
        <p:nvGraphicFramePr>
          <p:cNvPr id="5" name="Table 4">
            <a:extLst>
              <a:ext uri="{FF2B5EF4-FFF2-40B4-BE49-F238E27FC236}">
                <a16:creationId xmlns:a16="http://schemas.microsoft.com/office/drawing/2014/main" id="{C47F152C-F5FC-87B7-DFF4-076779354B11}"/>
              </a:ext>
            </a:extLst>
          </p:cNvPr>
          <p:cNvGraphicFramePr>
            <a:graphicFrameLocks noGrp="1"/>
          </p:cNvGraphicFramePr>
          <p:nvPr>
            <p:extLst>
              <p:ext uri="{D42A27DB-BD31-4B8C-83A1-F6EECF244321}">
                <p14:modId xmlns:p14="http://schemas.microsoft.com/office/powerpoint/2010/main" val="2584272566"/>
              </p:ext>
            </p:extLst>
          </p:nvPr>
        </p:nvGraphicFramePr>
        <p:xfrm>
          <a:off x="266700" y="1230204"/>
          <a:ext cx="8610600" cy="5290496"/>
        </p:xfrm>
        <a:graphic>
          <a:graphicData uri="http://schemas.openxmlformats.org/drawingml/2006/table">
            <a:tbl>
              <a:tblPr/>
              <a:tblGrid>
                <a:gridCol w="8610600">
                  <a:extLst>
                    <a:ext uri="{9D8B030D-6E8A-4147-A177-3AD203B41FA5}">
                      <a16:colId xmlns:a16="http://schemas.microsoft.com/office/drawing/2014/main" val="3288253347"/>
                    </a:ext>
                  </a:extLst>
                </a:gridCol>
              </a:tblGrid>
              <a:tr h="455079">
                <a:tc>
                  <a:txBody>
                    <a:bodyPr/>
                    <a:lstStyle/>
                    <a:p>
                      <a:r>
                        <a:rPr lang="en-US" sz="2800" b="1" i="0">
                          <a:solidFill>
                            <a:srgbClr val="000000"/>
                          </a:solidFill>
                          <a:effectLst/>
                          <a:latin typeface="+mj-lt"/>
                        </a:rPr>
                        <a:t>Module:1 Sensing Mechanism</a:t>
                      </a:r>
                      <a:endParaRPr lang="en-US" sz="2800">
                        <a:effectLst/>
                        <a:latin typeface="+mj-lt"/>
                      </a:endParaRPr>
                    </a:p>
                  </a:txBody>
                  <a:tcPr marL="84928" marR="84928" marT="42464" marB="4246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8425472"/>
                  </a:ext>
                </a:extLst>
              </a:tr>
              <a:tr h="2275394">
                <a:tc>
                  <a:txBody>
                    <a:bodyPr/>
                    <a:lstStyle/>
                    <a:p>
                      <a:r>
                        <a:rPr lang="en-IN" sz="2800" b="1" i="0">
                          <a:solidFill>
                            <a:srgbClr val="000000"/>
                          </a:solidFill>
                          <a:effectLst/>
                          <a:latin typeface="+mj-lt"/>
                        </a:rPr>
                        <a:t>Principles of Sensing: </a:t>
                      </a:r>
                      <a:r>
                        <a:rPr lang="en-IN" sz="2800" b="0" i="0">
                          <a:solidFill>
                            <a:srgbClr val="000000"/>
                          </a:solidFill>
                          <a:effectLst/>
                          <a:latin typeface="+mj-lt"/>
                        </a:rPr>
                        <a:t>Resistive, Capacitive, Magnetic, Inductive, Piezoelectric, Piezo-resistance, Pyro-electric, Hall effect, RF sensing.</a:t>
                      </a:r>
                    </a:p>
                    <a:p>
                      <a:endParaRPr lang="en-IN" sz="2800" b="0" i="0">
                        <a:solidFill>
                          <a:srgbClr val="000000"/>
                        </a:solidFill>
                        <a:effectLst/>
                        <a:latin typeface="+mj-lt"/>
                      </a:endParaRPr>
                    </a:p>
                    <a:p>
                      <a:r>
                        <a:rPr lang="en-IN" sz="2800" b="1" i="0">
                          <a:solidFill>
                            <a:srgbClr val="000000"/>
                          </a:solidFill>
                          <a:effectLst/>
                          <a:latin typeface="+mj-lt"/>
                        </a:rPr>
                        <a:t>Sensor materials and material properties</a:t>
                      </a:r>
                      <a:r>
                        <a:rPr lang="en-IN" sz="2800" b="0" i="0">
                          <a:solidFill>
                            <a:srgbClr val="000000"/>
                          </a:solidFill>
                          <a:effectLst/>
                          <a:latin typeface="+mj-lt"/>
                        </a:rPr>
                        <a:t>. </a:t>
                      </a:r>
                    </a:p>
                    <a:p>
                      <a:endParaRPr lang="en-IN" sz="2800" b="0" i="0">
                        <a:solidFill>
                          <a:srgbClr val="000000"/>
                        </a:solidFill>
                        <a:effectLst/>
                        <a:latin typeface="+mj-lt"/>
                      </a:endParaRPr>
                    </a:p>
                    <a:p>
                      <a:r>
                        <a:rPr lang="en-IN" sz="2800" b="1" i="0">
                          <a:solidFill>
                            <a:srgbClr val="000000"/>
                          </a:solidFill>
                          <a:effectLst/>
                          <a:latin typeface="+mj-lt"/>
                        </a:rPr>
                        <a:t>Sensor Technologies: </a:t>
                      </a:r>
                      <a:r>
                        <a:rPr lang="en-IN" sz="2800" b="0" i="0">
                          <a:solidFill>
                            <a:srgbClr val="000000"/>
                          </a:solidFill>
                          <a:effectLst/>
                          <a:latin typeface="+mj-lt"/>
                        </a:rPr>
                        <a:t>Micro Technology, Micro-</a:t>
                      </a:r>
                      <a:r>
                        <a:rPr lang="en-IN" sz="2800" b="0" i="0" err="1">
                          <a:solidFill>
                            <a:srgbClr val="000000"/>
                          </a:solidFill>
                          <a:effectLst/>
                          <a:latin typeface="+mj-lt"/>
                        </a:rPr>
                        <a:t>ElectroMechanical</a:t>
                      </a:r>
                      <a:r>
                        <a:rPr lang="en-IN" sz="2800" b="0" i="0">
                          <a:solidFill>
                            <a:srgbClr val="000000"/>
                          </a:solidFill>
                          <a:effectLst/>
                          <a:latin typeface="+mj-lt"/>
                        </a:rPr>
                        <a:t> Systems Technology, Nanotechnology. </a:t>
                      </a:r>
                    </a:p>
                    <a:p>
                      <a:endParaRPr lang="en-IN" sz="2800" b="0" i="0">
                        <a:solidFill>
                          <a:srgbClr val="000000"/>
                        </a:solidFill>
                        <a:effectLst/>
                        <a:latin typeface="+mj-lt"/>
                      </a:endParaRPr>
                    </a:p>
                    <a:p>
                      <a:r>
                        <a:rPr lang="en-IN" sz="2800" b="1" i="0">
                          <a:solidFill>
                            <a:srgbClr val="000000"/>
                          </a:solidFill>
                          <a:effectLst/>
                          <a:latin typeface="+mj-lt"/>
                        </a:rPr>
                        <a:t>Example of Smart Sensors </a:t>
                      </a:r>
                      <a:r>
                        <a:rPr lang="en-IN" sz="2800" b="0" i="0">
                          <a:solidFill>
                            <a:srgbClr val="000000"/>
                          </a:solidFill>
                          <a:effectLst/>
                          <a:latin typeface="+mj-lt"/>
                        </a:rPr>
                        <a:t>in Nature (Vision, Hearing, Touch, and Smell).</a:t>
                      </a:r>
                      <a:endParaRPr lang="en-IN" sz="2800">
                        <a:effectLst/>
                        <a:latin typeface="+mj-lt"/>
                      </a:endParaRPr>
                    </a:p>
                  </a:txBody>
                  <a:tcPr marL="84928" marR="84928" marT="42464" marB="4246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52466"/>
                  </a:ext>
                </a:extLst>
              </a:tr>
            </a:tbl>
          </a:graphicData>
        </a:graphic>
      </p:graphicFrame>
      <p:sp>
        <p:nvSpPr>
          <p:cNvPr id="6" name="Rectangle 1">
            <a:extLst>
              <a:ext uri="{FF2B5EF4-FFF2-40B4-BE49-F238E27FC236}">
                <a16:creationId xmlns:a16="http://schemas.microsoft.com/office/drawing/2014/main" id="{D4FB0588-F50B-61BD-61E0-15C7698F24BF}"/>
              </a:ext>
            </a:extLst>
          </p:cNvPr>
          <p:cNvSpPr>
            <a:spLocks noChangeArrowheads="1"/>
          </p:cNvSpPr>
          <p:nvPr/>
        </p:nvSpPr>
        <p:spPr bwMode="auto">
          <a:xfrm>
            <a:off x="536575" y="2527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0859" y="200406"/>
            <a:ext cx="1880235" cy="513715"/>
          </a:xfrm>
          <a:prstGeom prst="rect">
            <a:avLst/>
          </a:prstGeom>
        </p:spPr>
        <p:txBody>
          <a:bodyPr vert="horz" wrap="square" lIns="0" tIns="12700" rIns="0" bIns="0" rtlCol="0">
            <a:spAutoFit/>
          </a:bodyPr>
          <a:lstStyle/>
          <a:p>
            <a:pPr marL="12700">
              <a:lnSpc>
                <a:spcPct val="100000"/>
              </a:lnSpc>
              <a:spcBef>
                <a:spcPts val="100"/>
              </a:spcBef>
            </a:pPr>
            <a:r>
              <a:rPr sz="3200" b="1" spc="-10">
                <a:solidFill>
                  <a:srgbClr val="000099"/>
                </a:solidFill>
                <a:latin typeface="Times New Roman"/>
                <a:cs typeface="Times New Roman"/>
              </a:rPr>
              <a:t>SENSORS</a:t>
            </a:r>
            <a:endParaRPr sz="3200">
              <a:latin typeface="Times New Roman"/>
              <a:cs typeface="Times New Roman"/>
            </a:endParaRPr>
          </a:p>
        </p:txBody>
      </p:sp>
      <p:sp>
        <p:nvSpPr>
          <p:cNvPr id="3" name="object 3"/>
          <p:cNvSpPr txBox="1"/>
          <p:nvPr/>
        </p:nvSpPr>
        <p:spPr>
          <a:xfrm>
            <a:off x="112572" y="989741"/>
            <a:ext cx="8848725" cy="4022090"/>
          </a:xfrm>
          <a:prstGeom prst="rect">
            <a:avLst/>
          </a:prstGeom>
        </p:spPr>
        <p:txBody>
          <a:bodyPr vert="horz" wrap="square" lIns="0" tIns="52704" rIns="0" bIns="0" rtlCol="0">
            <a:spAutoFit/>
          </a:bodyPr>
          <a:lstStyle/>
          <a:p>
            <a:pPr marL="12700">
              <a:lnSpc>
                <a:spcPct val="100000"/>
              </a:lnSpc>
              <a:spcBef>
                <a:spcPts val="414"/>
              </a:spcBef>
            </a:pPr>
            <a:r>
              <a:rPr sz="2400" b="1" u="sng" spc="-10">
                <a:solidFill>
                  <a:srgbClr val="FF0000"/>
                </a:solidFill>
                <a:uFill>
                  <a:solidFill>
                    <a:srgbClr val="FF0000"/>
                  </a:solidFill>
                </a:uFill>
                <a:latin typeface="Calibri"/>
                <a:cs typeface="Calibri"/>
              </a:rPr>
              <a:t>Definition</a:t>
            </a:r>
            <a:r>
              <a:rPr sz="2400" spc="-10">
                <a:solidFill>
                  <a:srgbClr val="FF0000"/>
                </a:solidFill>
                <a:latin typeface="Calibri"/>
                <a:cs typeface="Calibri"/>
              </a:rPr>
              <a:t>:</a:t>
            </a:r>
            <a:endParaRPr sz="2400">
              <a:latin typeface="Calibri"/>
              <a:cs typeface="Calibri"/>
            </a:endParaRPr>
          </a:p>
          <a:p>
            <a:pPr marL="354965" marR="969644" indent="-342900">
              <a:lnSpc>
                <a:spcPts val="2380"/>
              </a:lnSpc>
              <a:spcBef>
                <a:spcPts val="580"/>
              </a:spcBef>
              <a:buFont typeface="Arial"/>
              <a:buChar char="•"/>
              <a:tabLst>
                <a:tab pos="354965" algn="l"/>
              </a:tabLst>
            </a:pPr>
            <a:r>
              <a:rPr sz="2200" b="1">
                <a:solidFill>
                  <a:srgbClr val="006FC0"/>
                </a:solidFill>
                <a:latin typeface="Calibri"/>
                <a:cs typeface="Calibri"/>
              </a:rPr>
              <a:t>A</a:t>
            </a:r>
            <a:r>
              <a:rPr sz="2200" b="1" spc="-50">
                <a:solidFill>
                  <a:srgbClr val="006FC0"/>
                </a:solidFill>
                <a:latin typeface="Calibri"/>
                <a:cs typeface="Calibri"/>
              </a:rPr>
              <a:t> </a:t>
            </a:r>
            <a:r>
              <a:rPr sz="2200" b="1">
                <a:solidFill>
                  <a:srgbClr val="006FC0"/>
                </a:solidFill>
                <a:latin typeface="Calibri"/>
                <a:cs typeface="Calibri"/>
              </a:rPr>
              <a:t>device</a:t>
            </a:r>
            <a:r>
              <a:rPr sz="2200" b="1" spc="-40">
                <a:solidFill>
                  <a:srgbClr val="006FC0"/>
                </a:solidFill>
                <a:latin typeface="Calibri"/>
                <a:cs typeface="Calibri"/>
              </a:rPr>
              <a:t> </a:t>
            </a:r>
            <a:r>
              <a:rPr sz="2200" b="1">
                <a:solidFill>
                  <a:srgbClr val="006FC0"/>
                </a:solidFill>
                <a:latin typeface="Calibri"/>
                <a:cs typeface="Calibri"/>
              </a:rPr>
              <a:t>for</a:t>
            </a:r>
            <a:r>
              <a:rPr sz="2200" b="1" spc="-40">
                <a:solidFill>
                  <a:srgbClr val="006FC0"/>
                </a:solidFill>
                <a:latin typeface="Calibri"/>
                <a:cs typeface="Calibri"/>
              </a:rPr>
              <a:t> </a:t>
            </a:r>
            <a:r>
              <a:rPr sz="2200" b="1">
                <a:solidFill>
                  <a:srgbClr val="006FC0"/>
                </a:solidFill>
                <a:latin typeface="Calibri"/>
                <a:cs typeface="Calibri"/>
              </a:rPr>
              <a:t>sensing</a:t>
            </a:r>
            <a:r>
              <a:rPr sz="2200" b="1" spc="-50">
                <a:solidFill>
                  <a:srgbClr val="006FC0"/>
                </a:solidFill>
                <a:latin typeface="Calibri"/>
                <a:cs typeface="Calibri"/>
              </a:rPr>
              <a:t> </a:t>
            </a:r>
            <a:r>
              <a:rPr sz="2200" b="1">
                <a:solidFill>
                  <a:srgbClr val="006FC0"/>
                </a:solidFill>
                <a:latin typeface="Calibri"/>
                <a:cs typeface="Calibri"/>
              </a:rPr>
              <a:t>a</a:t>
            </a:r>
            <a:r>
              <a:rPr sz="2200" b="1" spc="-55">
                <a:solidFill>
                  <a:srgbClr val="006FC0"/>
                </a:solidFill>
                <a:latin typeface="Calibri"/>
                <a:cs typeface="Calibri"/>
              </a:rPr>
              <a:t> </a:t>
            </a:r>
            <a:r>
              <a:rPr sz="2200" b="1" spc="-10">
                <a:solidFill>
                  <a:srgbClr val="006FC0"/>
                </a:solidFill>
                <a:latin typeface="Calibri"/>
                <a:cs typeface="Calibri"/>
              </a:rPr>
              <a:t>physical</a:t>
            </a:r>
            <a:r>
              <a:rPr sz="2200" b="1" spc="-55">
                <a:solidFill>
                  <a:srgbClr val="006FC0"/>
                </a:solidFill>
                <a:latin typeface="Calibri"/>
                <a:cs typeface="Calibri"/>
              </a:rPr>
              <a:t> </a:t>
            </a:r>
            <a:r>
              <a:rPr sz="2200" b="1">
                <a:solidFill>
                  <a:srgbClr val="006FC0"/>
                </a:solidFill>
                <a:latin typeface="Calibri"/>
                <a:cs typeface="Calibri"/>
              </a:rPr>
              <a:t>variable</a:t>
            </a:r>
            <a:r>
              <a:rPr sz="2200" b="1" spc="-45">
                <a:solidFill>
                  <a:srgbClr val="006FC0"/>
                </a:solidFill>
                <a:latin typeface="Calibri"/>
                <a:cs typeface="Calibri"/>
              </a:rPr>
              <a:t> </a:t>
            </a:r>
            <a:r>
              <a:rPr sz="2200" b="1">
                <a:solidFill>
                  <a:srgbClr val="006FC0"/>
                </a:solidFill>
                <a:latin typeface="Calibri"/>
                <a:cs typeface="Calibri"/>
              </a:rPr>
              <a:t>of</a:t>
            </a:r>
            <a:r>
              <a:rPr sz="2200" b="1" spc="-40">
                <a:solidFill>
                  <a:srgbClr val="006FC0"/>
                </a:solidFill>
                <a:latin typeface="Calibri"/>
                <a:cs typeface="Calibri"/>
              </a:rPr>
              <a:t> </a:t>
            </a:r>
            <a:r>
              <a:rPr sz="2200" b="1">
                <a:solidFill>
                  <a:srgbClr val="006FC0"/>
                </a:solidFill>
                <a:latin typeface="Calibri"/>
                <a:cs typeface="Calibri"/>
              </a:rPr>
              <a:t>a</a:t>
            </a:r>
            <a:r>
              <a:rPr sz="2200" b="1" spc="-60">
                <a:solidFill>
                  <a:srgbClr val="006FC0"/>
                </a:solidFill>
                <a:latin typeface="Calibri"/>
                <a:cs typeface="Calibri"/>
              </a:rPr>
              <a:t> </a:t>
            </a:r>
            <a:r>
              <a:rPr sz="2200" b="1" spc="-10">
                <a:solidFill>
                  <a:srgbClr val="006FC0"/>
                </a:solidFill>
                <a:latin typeface="Calibri"/>
                <a:cs typeface="Calibri"/>
              </a:rPr>
              <a:t>physical</a:t>
            </a:r>
            <a:r>
              <a:rPr sz="2200" b="1" spc="-55">
                <a:solidFill>
                  <a:srgbClr val="006FC0"/>
                </a:solidFill>
                <a:latin typeface="Calibri"/>
                <a:cs typeface="Calibri"/>
              </a:rPr>
              <a:t> </a:t>
            </a:r>
            <a:r>
              <a:rPr sz="2200" b="1" spc="-20">
                <a:solidFill>
                  <a:srgbClr val="006FC0"/>
                </a:solidFill>
                <a:latin typeface="Calibri"/>
                <a:cs typeface="Calibri"/>
              </a:rPr>
              <a:t>system</a:t>
            </a:r>
            <a:r>
              <a:rPr sz="2200" b="1" spc="-50">
                <a:solidFill>
                  <a:srgbClr val="006FC0"/>
                </a:solidFill>
                <a:latin typeface="Calibri"/>
                <a:cs typeface="Calibri"/>
              </a:rPr>
              <a:t> </a:t>
            </a:r>
            <a:r>
              <a:rPr sz="2200" b="1">
                <a:solidFill>
                  <a:srgbClr val="006FC0"/>
                </a:solidFill>
                <a:latin typeface="Calibri"/>
                <a:cs typeface="Calibri"/>
              </a:rPr>
              <a:t>or</a:t>
            </a:r>
            <a:r>
              <a:rPr sz="2200" b="1" spc="-45">
                <a:solidFill>
                  <a:srgbClr val="006FC0"/>
                </a:solidFill>
                <a:latin typeface="Calibri"/>
                <a:cs typeface="Calibri"/>
              </a:rPr>
              <a:t> </a:t>
            </a:r>
            <a:r>
              <a:rPr sz="2200" b="1" spc="-25">
                <a:solidFill>
                  <a:srgbClr val="006FC0"/>
                </a:solidFill>
                <a:latin typeface="Calibri"/>
                <a:cs typeface="Calibri"/>
              </a:rPr>
              <a:t>an </a:t>
            </a:r>
            <a:r>
              <a:rPr sz="2200" b="1" spc="-10">
                <a:solidFill>
                  <a:srgbClr val="006FC0"/>
                </a:solidFill>
                <a:latin typeface="Calibri"/>
                <a:cs typeface="Calibri"/>
              </a:rPr>
              <a:t>environment</a:t>
            </a:r>
            <a:endParaRPr sz="2200">
              <a:latin typeface="Calibri"/>
              <a:cs typeface="Calibri"/>
            </a:endParaRPr>
          </a:p>
          <a:p>
            <a:pPr marL="354965" indent="-342265">
              <a:lnSpc>
                <a:spcPts val="2510"/>
              </a:lnSpc>
              <a:spcBef>
                <a:spcPts val="220"/>
              </a:spcBef>
              <a:buFont typeface="Arial"/>
              <a:buChar char="•"/>
              <a:tabLst>
                <a:tab pos="354965" algn="l"/>
              </a:tabLst>
            </a:pPr>
            <a:r>
              <a:rPr sz="2200" b="1">
                <a:solidFill>
                  <a:srgbClr val="006FC0"/>
                </a:solidFill>
                <a:latin typeface="Calibri"/>
                <a:cs typeface="Calibri"/>
              </a:rPr>
              <a:t>A</a:t>
            </a:r>
            <a:r>
              <a:rPr sz="2200" b="1" spc="-60">
                <a:solidFill>
                  <a:srgbClr val="006FC0"/>
                </a:solidFill>
                <a:latin typeface="Calibri"/>
                <a:cs typeface="Calibri"/>
              </a:rPr>
              <a:t> </a:t>
            </a:r>
            <a:r>
              <a:rPr sz="2200" b="1">
                <a:solidFill>
                  <a:srgbClr val="006FC0"/>
                </a:solidFill>
                <a:latin typeface="Calibri"/>
                <a:cs typeface="Calibri"/>
              </a:rPr>
              <a:t>device</a:t>
            </a:r>
            <a:r>
              <a:rPr sz="2200" b="1" spc="-45">
                <a:solidFill>
                  <a:srgbClr val="006FC0"/>
                </a:solidFill>
                <a:latin typeface="Calibri"/>
                <a:cs typeface="Calibri"/>
              </a:rPr>
              <a:t> </a:t>
            </a:r>
            <a:r>
              <a:rPr sz="2200" b="1">
                <a:solidFill>
                  <a:srgbClr val="006FC0"/>
                </a:solidFill>
                <a:latin typeface="Calibri"/>
                <a:cs typeface="Calibri"/>
              </a:rPr>
              <a:t>which</a:t>
            </a:r>
            <a:r>
              <a:rPr sz="2200" b="1" spc="-65">
                <a:solidFill>
                  <a:srgbClr val="006FC0"/>
                </a:solidFill>
                <a:latin typeface="Calibri"/>
                <a:cs typeface="Calibri"/>
              </a:rPr>
              <a:t> </a:t>
            </a:r>
            <a:r>
              <a:rPr sz="2200" b="1">
                <a:solidFill>
                  <a:srgbClr val="006FC0"/>
                </a:solidFill>
                <a:latin typeface="Calibri"/>
                <a:cs typeface="Calibri"/>
              </a:rPr>
              <a:t>provides</a:t>
            </a:r>
            <a:r>
              <a:rPr sz="2200" b="1" spc="-40">
                <a:solidFill>
                  <a:srgbClr val="006FC0"/>
                </a:solidFill>
                <a:latin typeface="Calibri"/>
                <a:cs typeface="Calibri"/>
              </a:rPr>
              <a:t> </a:t>
            </a:r>
            <a:r>
              <a:rPr sz="2200" b="1">
                <a:solidFill>
                  <a:srgbClr val="006FC0"/>
                </a:solidFill>
                <a:latin typeface="Calibri"/>
                <a:cs typeface="Calibri"/>
              </a:rPr>
              <a:t>a</a:t>
            </a:r>
            <a:r>
              <a:rPr sz="2200" b="1" spc="-65">
                <a:solidFill>
                  <a:srgbClr val="006FC0"/>
                </a:solidFill>
                <a:latin typeface="Calibri"/>
                <a:cs typeface="Calibri"/>
              </a:rPr>
              <a:t> </a:t>
            </a:r>
            <a:r>
              <a:rPr sz="2200" b="1">
                <a:solidFill>
                  <a:srgbClr val="006FC0"/>
                </a:solidFill>
                <a:latin typeface="Calibri"/>
                <a:cs typeface="Calibri"/>
              </a:rPr>
              <a:t>usable</a:t>
            </a:r>
            <a:r>
              <a:rPr sz="2200" b="1" spc="-60">
                <a:solidFill>
                  <a:srgbClr val="006FC0"/>
                </a:solidFill>
                <a:latin typeface="Calibri"/>
                <a:cs typeface="Calibri"/>
              </a:rPr>
              <a:t> </a:t>
            </a:r>
            <a:r>
              <a:rPr sz="2200" b="1">
                <a:solidFill>
                  <a:srgbClr val="006FC0"/>
                </a:solidFill>
                <a:latin typeface="Calibri"/>
                <a:cs typeface="Calibri"/>
              </a:rPr>
              <a:t>output</a:t>
            </a:r>
            <a:r>
              <a:rPr sz="2200" b="1" spc="-50">
                <a:solidFill>
                  <a:srgbClr val="006FC0"/>
                </a:solidFill>
                <a:latin typeface="Calibri"/>
                <a:cs typeface="Calibri"/>
              </a:rPr>
              <a:t> </a:t>
            </a:r>
            <a:r>
              <a:rPr sz="2200" b="1">
                <a:solidFill>
                  <a:srgbClr val="006FC0"/>
                </a:solidFill>
                <a:latin typeface="Calibri"/>
                <a:cs typeface="Calibri"/>
              </a:rPr>
              <a:t>in</a:t>
            </a:r>
            <a:r>
              <a:rPr sz="2200" b="1" spc="-70">
                <a:solidFill>
                  <a:srgbClr val="006FC0"/>
                </a:solidFill>
                <a:latin typeface="Calibri"/>
                <a:cs typeface="Calibri"/>
              </a:rPr>
              <a:t> </a:t>
            </a:r>
            <a:r>
              <a:rPr sz="2200" b="1">
                <a:solidFill>
                  <a:srgbClr val="006FC0"/>
                </a:solidFill>
                <a:latin typeface="Calibri"/>
                <a:cs typeface="Calibri"/>
              </a:rPr>
              <a:t>response</a:t>
            </a:r>
            <a:r>
              <a:rPr sz="2200" b="1" spc="-30">
                <a:solidFill>
                  <a:srgbClr val="006FC0"/>
                </a:solidFill>
                <a:latin typeface="Calibri"/>
                <a:cs typeface="Calibri"/>
              </a:rPr>
              <a:t> </a:t>
            </a:r>
            <a:r>
              <a:rPr sz="2200" b="1">
                <a:solidFill>
                  <a:srgbClr val="006FC0"/>
                </a:solidFill>
                <a:latin typeface="Calibri"/>
                <a:cs typeface="Calibri"/>
              </a:rPr>
              <a:t>to</a:t>
            </a:r>
            <a:r>
              <a:rPr sz="2200" b="1" spc="-50">
                <a:solidFill>
                  <a:srgbClr val="006FC0"/>
                </a:solidFill>
                <a:latin typeface="Calibri"/>
                <a:cs typeface="Calibri"/>
              </a:rPr>
              <a:t> </a:t>
            </a:r>
            <a:r>
              <a:rPr sz="2200" b="1">
                <a:solidFill>
                  <a:srgbClr val="006FC0"/>
                </a:solidFill>
                <a:latin typeface="Calibri"/>
                <a:cs typeface="Calibri"/>
              </a:rPr>
              <a:t>a</a:t>
            </a:r>
            <a:r>
              <a:rPr sz="2200" b="1" spc="-65">
                <a:solidFill>
                  <a:srgbClr val="006FC0"/>
                </a:solidFill>
                <a:latin typeface="Calibri"/>
                <a:cs typeface="Calibri"/>
              </a:rPr>
              <a:t> </a:t>
            </a:r>
            <a:r>
              <a:rPr sz="2200" b="1" spc="-10">
                <a:solidFill>
                  <a:srgbClr val="006FC0"/>
                </a:solidFill>
                <a:latin typeface="Calibri"/>
                <a:cs typeface="Calibri"/>
              </a:rPr>
              <a:t>specified</a:t>
            </a:r>
            <a:endParaRPr sz="2200">
              <a:latin typeface="Calibri"/>
              <a:cs typeface="Calibri"/>
            </a:endParaRPr>
          </a:p>
          <a:p>
            <a:pPr marL="354965">
              <a:lnSpc>
                <a:spcPts val="2510"/>
              </a:lnSpc>
            </a:pPr>
            <a:r>
              <a:rPr sz="2200" b="1" spc="-10">
                <a:solidFill>
                  <a:srgbClr val="006FC0"/>
                </a:solidFill>
                <a:latin typeface="Calibri"/>
                <a:cs typeface="Calibri"/>
              </a:rPr>
              <a:t>measurand</a:t>
            </a:r>
            <a:r>
              <a:rPr sz="2200" b="1" spc="-70">
                <a:solidFill>
                  <a:srgbClr val="006FC0"/>
                </a:solidFill>
                <a:latin typeface="Calibri"/>
                <a:cs typeface="Calibri"/>
              </a:rPr>
              <a:t> </a:t>
            </a:r>
            <a:r>
              <a:rPr sz="2200" b="1">
                <a:solidFill>
                  <a:srgbClr val="006FC0"/>
                </a:solidFill>
                <a:latin typeface="Calibri"/>
                <a:cs typeface="Calibri"/>
              </a:rPr>
              <a:t>(</a:t>
            </a:r>
            <a:r>
              <a:rPr sz="2200" b="1" spc="-85">
                <a:solidFill>
                  <a:srgbClr val="006FC0"/>
                </a:solidFill>
                <a:latin typeface="Calibri"/>
                <a:cs typeface="Calibri"/>
              </a:rPr>
              <a:t> </a:t>
            </a:r>
            <a:r>
              <a:rPr sz="2200" b="1">
                <a:solidFill>
                  <a:srgbClr val="006FC0"/>
                </a:solidFill>
                <a:latin typeface="Calibri"/>
                <a:cs typeface="Calibri"/>
              </a:rPr>
              <a:t>American</a:t>
            </a:r>
            <a:r>
              <a:rPr sz="2200" b="1" spc="-75">
                <a:solidFill>
                  <a:srgbClr val="006FC0"/>
                </a:solidFill>
                <a:latin typeface="Calibri"/>
                <a:cs typeface="Calibri"/>
              </a:rPr>
              <a:t> </a:t>
            </a:r>
            <a:r>
              <a:rPr sz="2200" b="1">
                <a:solidFill>
                  <a:srgbClr val="006FC0"/>
                </a:solidFill>
                <a:latin typeface="Calibri"/>
                <a:cs typeface="Calibri"/>
              </a:rPr>
              <a:t>National</a:t>
            </a:r>
            <a:r>
              <a:rPr sz="2200" b="1" spc="-65">
                <a:solidFill>
                  <a:srgbClr val="006FC0"/>
                </a:solidFill>
                <a:latin typeface="Calibri"/>
                <a:cs typeface="Calibri"/>
              </a:rPr>
              <a:t> </a:t>
            </a:r>
            <a:r>
              <a:rPr sz="2200" b="1" spc="-10">
                <a:solidFill>
                  <a:srgbClr val="006FC0"/>
                </a:solidFill>
                <a:latin typeface="Calibri"/>
                <a:cs typeface="Calibri"/>
              </a:rPr>
              <a:t>Standards</a:t>
            </a:r>
            <a:r>
              <a:rPr sz="2200" b="1" spc="-80">
                <a:solidFill>
                  <a:srgbClr val="006FC0"/>
                </a:solidFill>
                <a:latin typeface="Calibri"/>
                <a:cs typeface="Calibri"/>
              </a:rPr>
              <a:t> </a:t>
            </a:r>
            <a:r>
              <a:rPr sz="2200" b="1" spc="-10">
                <a:solidFill>
                  <a:srgbClr val="006FC0"/>
                </a:solidFill>
                <a:latin typeface="Calibri"/>
                <a:cs typeface="Calibri"/>
              </a:rPr>
              <a:t>Institute)</a:t>
            </a:r>
            <a:endParaRPr sz="2200">
              <a:latin typeface="Calibri"/>
              <a:cs typeface="Calibri"/>
            </a:endParaRPr>
          </a:p>
          <a:p>
            <a:pPr>
              <a:lnSpc>
                <a:spcPct val="100000"/>
              </a:lnSpc>
              <a:spcBef>
                <a:spcPts val="15"/>
              </a:spcBef>
            </a:pPr>
            <a:endParaRPr sz="2800">
              <a:latin typeface="Calibri"/>
              <a:cs typeface="Calibri"/>
            </a:endParaRPr>
          </a:p>
          <a:p>
            <a:pPr marL="354965" marR="5080" indent="-342900">
              <a:lnSpc>
                <a:spcPct val="100000"/>
              </a:lnSpc>
              <a:buFont typeface="Arial"/>
              <a:buChar char="•"/>
              <a:tabLst>
                <a:tab pos="354965" algn="l"/>
              </a:tabLst>
            </a:pPr>
            <a:r>
              <a:rPr sz="2200" b="1">
                <a:latin typeface="Calibri"/>
                <a:cs typeface="Calibri"/>
              </a:rPr>
              <a:t>A</a:t>
            </a:r>
            <a:r>
              <a:rPr sz="2200" b="1" spc="-50">
                <a:latin typeface="Calibri"/>
                <a:cs typeface="Calibri"/>
              </a:rPr>
              <a:t> </a:t>
            </a:r>
            <a:r>
              <a:rPr sz="2200" b="1">
                <a:latin typeface="Calibri"/>
                <a:cs typeface="Calibri"/>
              </a:rPr>
              <a:t>sensor</a:t>
            </a:r>
            <a:r>
              <a:rPr sz="2200" b="1" spc="-30">
                <a:latin typeface="Calibri"/>
                <a:cs typeface="Calibri"/>
              </a:rPr>
              <a:t> </a:t>
            </a:r>
            <a:r>
              <a:rPr sz="2200" b="1">
                <a:latin typeface="Calibri"/>
                <a:cs typeface="Calibri"/>
              </a:rPr>
              <a:t>acquires</a:t>
            </a:r>
            <a:r>
              <a:rPr sz="2200" b="1" spc="-40">
                <a:latin typeface="Calibri"/>
                <a:cs typeface="Calibri"/>
              </a:rPr>
              <a:t> </a:t>
            </a:r>
            <a:r>
              <a:rPr sz="2200" b="1">
                <a:latin typeface="Calibri"/>
                <a:cs typeface="Calibri"/>
              </a:rPr>
              <a:t>a</a:t>
            </a:r>
            <a:r>
              <a:rPr sz="2200" b="1" spc="-55">
                <a:latin typeface="Calibri"/>
                <a:cs typeface="Calibri"/>
              </a:rPr>
              <a:t> </a:t>
            </a:r>
            <a:r>
              <a:rPr sz="2200" b="1" spc="-10">
                <a:latin typeface="Calibri"/>
                <a:cs typeface="Calibri"/>
              </a:rPr>
              <a:t>physical</a:t>
            </a:r>
            <a:r>
              <a:rPr sz="2200" b="1" spc="-60">
                <a:latin typeface="Calibri"/>
                <a:cs typeface="Calibri"/>
              </a:rPr>
              <a:t> </a:t>
            </a:r>
            <a:r>
              <a:rPr sz="2200" b="1" spc="-10">
                <a:latin typeface="Calibri"/>
                <a:cs typeface="Calibri"/>
              </a:rPr>
              <a:t>quantity</a:t>
            </a:r>
            <a:r>
              <a:rPr sz="2200" b="1" spc="-40">
                <a:latin typeface="Calibri"/>
                <a:cs typeface="Calibri"/>
              </a:rPr>
              <a:t> </a:t>
            </a:r>
            <a:r>
              <a:rPr sz="2200" b="1">
                <a:latin typeface="Calibri"/>
                <a:cs typeface="Calibri"/>
              </a:rPr>
              <a:t>and</a:t>
            </a:r>
            <a:r>
              <a:rPr sz="2200" b="1" spc="-55">
                <a:latin typeface="Calibri"/>
                <a:cs typeface="Calibri"/>
              </a:rPr>
              <a:t> </a:t>
            </a:r>
            <a:r>
              <a:rPr sz="2200" b="1" spc="-10">
                <a:latin typeface="Calibri"/>
                <a:cs typeface="Calibri"/>
              </a:rPr>
              <a:t>converts</a:t>
            </a:r>
            <a:r>
              <a:rPr sz="2200" b="1" spc="-35">
                <a:latin typeface="Calibri"/>
                <a:cs typeface="Calibri"/>
              </a:rPr>
              <a:t> </a:t>
            </a:r>
            <a:r>
              <a:rPr sz="2200" b="1">
                <a:latin typeface="Calibri"/>
                <a:cs typeface="Calibri"/>
              </a:rPr>
              <a:t>it</a:t>
            </a:r>
            <a:r>
              <a:rPr sz="2200" b="1" spc="-55">
                <a:latin typeface="Calibri"/>
                <a:cs typeface="Calibri"/>
              </a:rPr>
              <a:t> </a:t>
            </a:r>
            <a:r>
              <a:rPr sz="2200" b="1">
                <a:latin typeface="Calibri"/>
                <a:cs typeface="Calibri"/>
              </a:rPr>
              <a:t>into</a:t>
            </a:r>
            <a:r>
              <a:rPr sz="2200" b="1" spc="-35">
                <a:latin typeface="Calibri"/>
                <a:cs typeface="Calibri"/>
              </a:rPr>
              <a:t> </a:t>
            </a:r>
            <a:r>
              <a:rPr sz="2200" b="1">
                <a:latin typeface="Calibri"/>
                <a:cs typeface="Calibri"/>
              </a:rPr>
              <a:t>a</a:t>
            </a:r>
            <a:r>
              <a:rPr sz="2200" b="1" spc="-60">
                <a:latin typeface="Calibri"/>
                <a:cs typeface="Calibri"/>
              </a:rPr>
              <a:t> </a:t>
            </a:r>
            <a:r>
              <a:rPr sz="2200" b="1">
                <a:latin typeface="Calibri"/>
                <a:cs typeface="Calibri"/>
              </a:rPr>
              <a:t>signal</a:t>
            </a:r>
            <a:r>
              <a:rPr sz="2200" b="1" spc="-60">
                <a:latin typeface="Calibri"/>
                <a:cs typeface="Calibri"/>
              </a:rPr>
              <a:t> </a:t>
            </a:r>
            <a:r>
              <a:rPr sz="2200" b="1" spc="-10">
                <a:latin typeface="Calibri"/>
                <a:cs typeface="Calibri"/>
              </a:rPr>
              <a:t>suitable </a:t>
            </a:r>
            <a:r>
              <a:rPr sz="2200" b="1">
                <a:latin typeface="Calibri"/>
                <a:cs typeface="Calibri"/>
              </a:rPr>
              <a:t>for</a:t>
            </a:r>
            <a:r>
              <a:rPr sz="2200" b="1" spc="-65">
                <a:latin typeface="Calibri"/>
                <a:cs typeface="Calibri"/>
              </a:rPr>
              <a:t> </a:t>
            </a:r>
            <a:r>
              <a:rPr sz="2200" b="1" spc="-10">
                <a:latin typeface="Calibri"/>
                <a:cs typeface="Calibri"/>
              </a:rPr>
              <a:t>processing</a:t>
            </a:r>
            <a:r>
              <a:rPr sz="2200" b="1" spc="-70">
                <a:latin typeface="Calibri"/>
                <a:cs typeface="Calibri"/>
              </a:rPr>
              <a:t> </a:t>
            </a:r>
            <a:r>
              <a:rPr sz="2200" b="1">
                <a:latin typeface="Calibri"/>
                <a:cs typeface="Calibri"/>
              </a:rPr>
              <a:t>(e.g.</a:t>
            </a:r>
            <a:r>
              <a:rPr sz="2200" b="1" spc="-75">
                <a:latin typeface="Calibri"/>
                <a:cs typeface="Calibri"/>
              </a:rPr>
              <a:t> </a:t>
            </a:r>
            <a:r>
              <a:rPr sz="2200" b="1">
                <a:latin typeface="Calibri"/>
                <a:cs typeface="Calibri"/>
              </a:rPr>
              <a:t>optical,</a:t>
            </a:r>
            <a:r>
              <a:rPr sz="2200" b="1" spc="-75">
                <a:latin typeface="Calibri"/>
                <a:cs typeface="Calibri"/>
              </a:rPr>
              <a:t> </a:t>
            </a:r>
            <a:r>
              <a:rPr sz="2200" b="1">
                <a:latin typeface="Calibri"/>
                <a:cs typeface="Calibri"/>
              </a:rPr>
              <a:t>electrical,</a:t>
            </a:r>
            <a:r>
              <a:rPr sz="2200" b="1" spc="-65">
                <a:latin typeface="Calibri"/>
                <a:cs typeface="Calibri"/>
              </a:rPr>
              <a:t> </a:t>
            </a:r>
            <a:r>
              <a:rPr sz="2200" b="1" spc="-10">
                <a:latin typeface="Calibri"/>
                <a:cs typeface="Calibri"/>
              </a:rPr>
              <a:t>mechanical)</a:t>
            </a:r>
            <a:endParaRPr sz="2200">
              <a:latin typeface="Calibri"/>
              <a:cs typeface="Calibri"/>
            </a:endParaRPr>
          </a:p>
          <a:p>
            <a:pPr marL="354965" indent="-342265">
              <a:lnSpc>
                <a:spcPct val="100000"/>
              </a:lnSpc>
              <a:spcBef>
                <a:spcPts val="530"/>
              </a:spcBef>
              <a:buFont typeface="Arial"/>
              <a:buChar char="•"/>
              <a:tabLst>
                <a:tab pos="354965" algn="l"/>
              </a:tabLst>
            </a:pPr>
            <a:r>
              <a:rPr sz="2200" b="1" spc="-20">
                <a:latin typeface="Calibri"/>
                <a:cs typeface="Calibri"/>
              </a:rPr>
              <a:t>Nowadays</a:t>
            </a:r>
            <a:r>
              <a:rPr sz="2200" b="1" spc="-70">
                <a:latin typeface="Calibri"/>
                <a:cs typeface="Calibri"/>
              </a:rPr>
              <a:t> </a:t>
            </a:r>
            <a:r>
              <a:rPr sz="2200" b="1">
                <a:latin typeface="Calibri"/>
                <a:cs typeface="Calibri"/>
              </a:rPr>
              <a:t>common</a:t>
            </a:r>
            <a:r>
              <a:rPr sz="2200" b="1" spc="-75">
                <a:latin typeface="Calibri"/>
                <a:cs typeface="Calibri"/>
              </a:rPr>
              <a:t> </a:t>
            </a:r>
            <a:r>
              <a:rPr sz="2200" b="1">
                <a:latin typeface="Calibri"/>
                <a:cs typeface="Calibri"/>
              </a:rPr>
              <a:t>sensors</a:t>
            </a:r>
            <a:r>
              <a:rPr sz="2200" b="1" spc="-55">
                <a:latin typeface="Calibri"/>
                <a:cs typeface="Calibri"/>
              </a:rPr>
              <a:t> </a:t>
            </a:r>
            <a:r>
              <a:rPr sz="2200" b="1" spc="-10">
                <a:latin typeface="Calibri"/>
                <a:cs typeface="Calibri"/>
              </a:rPr>
              <a:t>convert</a:t>
            </a:r>
            <a:r>
              <a:rPr sz="2200" b="1" spc="-60">
                <a:latin typeface="Calibri"/>
                <a:cs typeface="Calibri"/>
              </a:rPr>
              <a:t> </a:t>
            </a:r>
            <a:r>
              <a:rPr sz="2200" b="1" spc="-10">
                <a:latin typeface="Calibri"/>
                <a:cs typeface="Calibri"/>
              </a:rPr>
              <a:t>measurement</a:t>
            </a:r>
            <a:r>
              <a:rPr sz="2200" b="1" spc="-45">
                <a:latin typeface="Calibri"/>
                <a:cs typeface="Calibri"/>
              </a:rPr>
              <a:t> </a:t>
            </a:r>
            <a:r>
              <a:rPr sz="2200" b="1">
                <a:latin typeface="Calibri"/>
                <a:cs typeface="Calibri"/>
              </a:rPr>
              <a:t>of</a:t>
            </a:r>
            <a:r>
              <a:rPr sz="2200" b="1" spc="-65">
                <a:latin typeface="Calibri"/>
                <a:cs typeface="Calibri"/>
              </a:rPr>
              <a:t> </a:t>
            </a:r>
            <a:r>
              <a:rPr sz="2200" b="1" spc="-10">
                <a:latin typeface="Calibri"/>
                <a:cs typeface="Calibri"/>
              </a:rPr>
              <a:t>physical</a:t>
            </a:r>
            <a:endParaRPr sz="2200">
              <a:latin typeface="Calibri"/>
              <a:cs typeface="Calibri"/>
            </a:endParaRPr>
          </a:p>
          <a:p>
            <a:pPr marL="354965">
              <a:lnSpc>
                <a:spcPct val="100000"/>
              </a:lnSpc>
            </a:pPr>
            <a:r>
              <a:rPr sz="2200" b="1">
                <a:latin typeface="Calibri"/>
                <a:cs typeface="Calibri"/>
              </a:rPr>
              <a:t>phenomena</a:t>
            </a:r>
            <a:r>
              <a:rPr sz="2200" b="1" spc="-80">
                <a:latin typeface="Calibri"/>
                <a:cs typeface="Calibri"/>
              </a:rPr>
              <a:t> </a:t>
            </a:r>
            <a:r>
              <a:rPr sz="2200" b="1">
                <a:latin typeface="Calibri"/>
                <a:cs typeface="Calibri"/>
              </a:rPr>
              <a:t>into</a:t>
            </a:r>
            <a:r>
              <a:rPr sz="2200" b="1" spc="-80">
                <a:latin typeface="Calibri"/>
                <a:cs typeface="Calibri"/>
              </a:rPr>
              <a:t> </a:t>
            </a:r>
            <a:r>
              <a:rPr sz="2200" b="1">
                <a:latin typeface="Calibri"/>
                <a:cs typeface="Calibri"/>
              </a:rPr>
              <a:t>an</a:t>
            </a:r>
            <a:r>
              <a:rPr sz="2200" b="1" spc="-95">
                <a:latin typeface="Calibri"/>
                <a:cs typeface="Calibri"/>
              </a:rPr>
              <a:t> </a:t>
            </a:r>
            <a:r>
              <a:rPr sz="2200" b="1">
                <a:latin typeface="Calibri"/>
                <a:cs typeface="Calibri"/>
              </a:rPr>
              <a:t>electrical</a:t>
            </a:r>
            <a:r>
              <a:rPr sz="2200" b="1" spc="-80">
                <a:latin typeface="Calibri"/>
                <a:cs typeface="Calibri"/>
              </a:rPr>
              <a:t> </a:t>
            </a:r>
            <a:r>
              <a:rPr sz="2200" b="1" spc="-10">
                <a:latin typeface="Calibri"/>
                <a:cs typeface="Calibri"/>
              </a:rPr>
              <a:t>signal</a:t>
            </a:r>
            <a:endParaRPr sz="2200">
              <a:latin typeface="Calibri"/>
              <a:cs typeface="Calibri"/>
            </a:endParaRPr>
          </a:p>
          <a:p>
            <a:pPr marL="354965" indent="-342265">
              <a:lnSpc>
                <a:spcPct val="100000"/>
              </a:lnSpc>
              <a:spcBef>
                <a:spcPts val="530"/>
              </a:spcBef>
              <a:buFont typeface="Arial"/>
              <a:buChar char="•"/>
              <a:tabLst>
                <a:tab pos="354965" algn="l"/>
              </a:tabLst>
            </a:pPr>
            <a:r>
              <a:rPr sz="2200" b="1">
                <a:latin typeface="Calibri"/>
                <a:cs typeface="Calibri"/>
              </a:rPr>
              <a:t>Active</a:t>
            </a:r>
            <a:r>
              <a:rPr sz="2200" b="1" spc="-40">
                <a:latin typeface="Calibri"/>
                <a:cs typeface="Calibri"/>
              </a:rPr>
              <a:t> </a:t>
            </a:r>
            <a:r>
              <a:rPr sz="2200" b="1">
                <a:latin typeface="Calibri"/>
                <a:cs typeface="Calibri"/>
              </a:rPr>
              <a:t>element</a:t>
            </a:r>
            <a:r>
              <a:rPr sz="2200" b="1" spc="-30">
                <a:latin typeface="Calibri"/>
                <a:cs typeface="Calibri"/>
              </a:rPr>
              <a:t> </a:t>
            </a:r>
            <a:r>
              <a:rPr sz="2200" b="1">
                <a:latin typeface="Calibri"/>
                <a:cs typeface="Calibri"/>
              </a:rPr>
              <a:t>of</a:t>
            </a:r>
            <a:r>
              <a:rPr sz="2200" b="1" spc="-40">
                <a:latin typeface="Calibri"/>
                <a:cs typeface="Calibri"/>
              </a:rPr>
              <a:t> </a:t>
            </a:r>
            <a:r>
              <a:rPr sz="2200" b="1">
                <a:latin typeface="Calibri"/>
                <a:cs typeface="Calibri"/>
              </a:rPr>
              <a:t>a</a:t>
            </a:r>
            <a:r>
              <a:rPr sz="2200" b="1" spc="-40">
                <a:latin typeface="Calibri"/>
                <a:cs typeface="Calibri"/>
              </a:rPr>
              <a:t> </a:t>
            </a:r>
            <a:r>
              <a:rPr sz="2200" b="1">
                <a:latin typeface="Calibri"/>
                <a:cs typeface="Calibri"/>
              </a:rPr>
              <a:t>sensor</a:t>
            </a:r>
            <a:r>
              <a:rPr sz="2200" b="1" spc="-35">
                <a:latin typeface="Calibri"/>
                <a:cs typeface="Calibri"/>
              </a:rPr>
              <a:t> </a:t>
            </a:r>
            <a:r>
              <a:rPr sz="2200" b="1">
                <a:latin typeface="Calibri"/>
                <a:cs typeface="Calibri"/>
              </a:rPr>
              <a:t>is</a:t>
            </a:r>
            <a:r>
              <a:rPr sz="2200" b="1" spc="-50">
                <a:latin typeface="Calibri"/>
                <a:cs typeface="Calibri"/>
              </a:rPr>
              <a:t> </a:t>
            </a:r>
            <a:r>
              <a:rPr sz="2200" b="1">
                <a:latin typeface="Calibri"/>
                <a:cs typeface="Calibri"/>
              </a:rPr>
              <a:t>called</a:t>
            </a:r>
            <a:r>
              <a:rPr sz="2200" b="1" spc="-40">
                <a:latin typeface="Calibri"/>
                <a:cs typeface="Calibri"/>
              </a:rPr>
              <a:t> </a:t>
            </a:r>
            <a:r>
              <a:rPr sz="2200" b="1">
                <a:solidFill>
                  <a:srgbClr val="006FC0"/>
                </a:solidFill>
                <a:latin typeface="Calibri"/>
                <a:cs typeface="Calibri"/>
              </a:rPr>
              <a:t>a</a:t>
            </a:r>
            <a:r>
              <a:rPr sz="2200" b="1" spc="-55">
                <a:solidFill>
                  <a:srgbClr val="006FC0"/>
                </a:solidFill>
                <a:latin typeface="Calibri"/>
                <a:cs typeface="Calibri"/>
              </a:rPr>
              <a:t> </a:t>
            </a:r>
            <a:r>
              <a:rPr sz="2200" b="1" spc="-10">
                <a:solidFill>
                  <a:srgbClr val="006FC0"/>
                </a:solidFill>
                <a:latin typeface="Calibri"/>
                <a:cs typeface="Calibri"/>
              </a:rPr>
              <a:t>transducer</a:t>
            </a:r>
            <a:endParaRPr sz="2200">
              <a:latin typeface="Calibri"/>
              <a:cs typeface="Calibri"/>
            </a:endParaRPr>
          </a:p>
        </p:txBody>
      </p:sp>
      <p:pic>
        <p:nvPicPr>
          <p:cNvPr id="4" name="object 4"/>
          <p:cNvPicPr/>
          <p:nvPr/>
        </p:nvPicPr>
        <p:blipFill>
          <a:blip r:embed="rId2" cstate="print"/>
          <a:stretch>
            <a:fillRect/>
          </a:stretch>
        </p:blipFill>
        <p:spPr>
          <a:xfrm>
            <a:off x="1285875" y="5419725"/>
            <a:ext cx="6286500" cy="109537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900" rIns="0" bIns="0" rtlCol="0">
            <a:spAutoFit/>
          </a:bodyPr>
          <a:lstStyle/>
          <a:p>
            <a:pPr marL="1791970">
              <a:lnSpc>
                <a:spcPct val="100000"/>
              </a:lnSpc>
              <a:spcBef>
                <a:spcPts val="100"/>
              </a:spcBef>
            </a:pPr>
            <a:r>
              <a:rPr>
                <a:solidFill>
                  <a:srgbClr val="FF0000"/>
                </a:solidFill>
              </a:rPr>
              <a:t>Structural</a:t>
            </a:r>
            <a:r>
              <a:rPr spc="-45">
                <a:solidFill>
                  <a:srgbClr val="FF0000"/>
                </a:solidFill>
              </a:rPr>
              <a:t> </a:t>
            </a:r>
            <a:r>
              <a:rPr spc="-10">
                <a:solidFill>
                  <a:srgbClr val="FF0000"/>
                </a:solidFill>
              </a:rPr>
              <a:t>Properties</a:t>
            </a:r>
          </a:p>
        </p:txBody>
      </p:sp>
      <p:pic>
        <p:nvPicPr>
          <p:cNvPr id="3" name="object 3"/>
          <p:cNvPicPr/>
          <p:nvPr/>
        </p:nvPicPr>
        <p:blipFill>
          <a:blip r:embed="rId2" cstate="print"/>
          <a:stretch>
            <a:fillRect/>
          </a:stretch>
        </p:blipFill>
        <p:spPr>
          <a:xfrm>
            <a:off x="506338" y="1121949"/>
            <a:ext cx="8201470" cy="3970750"/>
          </a:xfrm>
          <a:prstGeom prst="rect">
            <a:avLst/>
          </a:prstGeom>
        </p:spPr>
      </p:pic>
      <p:sp>
        <p:nvSpPr>
          <p:cNvPr id="4" name="object 4"/>
          <p:cNvSpPr txBox="1"/>
          <p:nvPr/>
        </p:nvSpPr>
        <p:spPr>
          <a:xfrm>
            <a:off x="476250" y="5333936"/>
            <a:ext cx="8305800" cy="1478280"/>
          </a:xfrm>
          <a:prstGeom prst="rect">
            <a:avLst/>
          </a:prstGeom>
          <a:ln w="9525">
            <a:solidFill>
              <a:srgbClr val="000000"/>
            </a:solidFill>
          </a:ln>
        </p:spPr>
        <p:txBody>
          <a:bodyPr vert="horz" wrap="square" lIns="0" tIns="40640" rIns="0" bIns="0" rtlCol="0">
            <a:spAutoFit/>
          </a:bodyPr>
          <a:lstStyle/>
          <a:p>
            <a:pPr marL="91440">
              <a:lnSpc>
                <a:spcPct val="100000"/>
              </a:lnSpc>
              <a:spcBef>
                <a:spcPts val="320"/>
              </a:spcBef>
            </a:pPr>
            <a:r>
              <a:rPr sz="1800">
                <a:latin typeface="Arial"/>
                <a:cs typeface="Arial"/>
              </a:rPr>
              <a:t>The</a:t>
            </a:r>
            <a:r>
              <a:rPr sz="1800" spc="170">
                <a:latin typeface="Arial"/>
                <a:cs typeface="Arial"/>
              </a:rPr>
              <a:t> </a:t>
            </a:r>
            <a:r>
              <a:rPr sz="1800">
                <a:latin typeface="Arial"/>
                <a:cs typeface="Arial"/>
              </a:rPr>
              <a:t>increase</a:t>
            </a:r>
            <a:r>
              <a:rPr sz="1800" spc="180">
                <a:latin typeface="Arial"/>
                <a:cs typeface="Arial"/>
              </a:rPr>
              <a:t> </a:t>
            </a:r>
            <a:r>
              <a:rPr sz="1800">
                <a:latin typeface="Arial"/>
                <a:cs typeface="Arial"/>
              </a:rPr>
              <a:t>in</a:t>
            </a:r>
            <a:r>
              <a:rPr sz="1800" spc="185">
                <a:latin typeface="Arial"/>
                <a:cs typeface="Arial"/>
              </a:rPr>
              <a:t> </a:t>
            </a:r>
            <a:r>
              <a:rPr sz="1800">
                <a:latin typeface="Arial"/>
                <a:cs typeface="Arial"/>
              </a:rPr>
              <a:t>surface</a:t>
            </a:r>
            <a:r>
              <a:rPr sz="1800" spc="185">
                <a:latin typeface="Arial"/>
                <a:cs typeface="Arial"/>
              </a:rPr>
              <a:t> </a:t>
            </a:r>
            <a:r>
              <a:rPr sz="1800">
                <a:latin typeface="Arial"/>
                <a:cs typeface="Arial"/>
              </a:rPr>
              <a:t>area</a:t>
            </a:r>
            <a:r>
              <a:rPr sz="1800" spc="195">
                <a:latin typeface="Arial"/>
                <a:cs typeface="Arial"/>
              </a:rPr>
              <a:t> </a:t>
            </a:r>
            <a:r>
              <a:rPr sz="1800">
                <a:latin typeface="Arial"/>
                <a:cs typeface="Arial"/>
              </a:rPr>
              <a:t>and</a:t>
            </a:r>
            <a:r>
              <a:rPr sz="1800" spc="180">
                <a:latin typeface="Arial"/>
                <a:cs typeface="Arial"/>
              </a:rPr>
              <a:t> </a:t>
            </a:r>
            <a:r>
              <a:rPr sz="1800">
                <a:latin typeface="Arial"/>
                <a:cs typeface="Arial"/>
              </a:rPr>
              <a:t>surface</a:t>
            </a:r>
            <a:r>
              <a:rPr sz="1800" spc="185">
                <a:latin typeface="Arial"/>
                <a:cs typeface="Arial"/>
              </a:rPr>
              <a:t> </a:t>
            </a:r>
            <a:r>
              <a:rPr sz="1800">
                <a:latin typeface="Arial"/>
                <a:cs typeface="Arial"/>
              </a:rPr>
              <a:t>free</a:t>
            </a:r>
            <a:r>
              <a:rPr sz="1800" spc="180">
                <a:latin typeface="Arial"/>
                <a:cs typeface="Arial"/>
              </a:rPr>
              <a:t> </a:t>
            </a:r>
            <a:r>
              <a:rPr sz="1800">
                <a:latin typeface="Arial"/>
                <a:cs typeface="Arial"/>
              </a:rPr>
              <a:t>energy</a:t>
            </a:r>
            <a:r>
              <a:rPr sz="1800" spc="200">
                <a:latin typeface="Arial"/>
                <a:cs typeface="Arial"/>
              </a:rPr>
              <a:t> </a:t>
            </a:r>
            <a:r>
              <a:rPr sz="1800">
                <a:latin typeface="Arial"/>
                <a:cs typeface="Arial"/>
              </a:rPr>
              <a:t>with</a:t>
            </a:r>
            <a:r>
              <a:rPr sz="1800" spc="195">
                <a:latin typeface="Arial"/>
                <a:cs typeface="Arial"/>
              </a:rPr>
              <a:t> </a:t>
            </a:r>
            <a:r>
              <a:rPr sz="1800">
                <a:latin typeface="Arial"/>
                <a:cs typeface="Arial"/>
              </a:rPr>
              <a:t>decreasing</a:t>
            </a:r>
            <a:r>
              <a:rPr sz="1800" spc="185">
                <a:latin typeface="Arial"/>
                <a:cs typeface="Arial"/>
              </a:rPr>
              <a:t> </a:t>
            </a:r>
            <a:r>
              <a:rPr sz="1800" spc="-10">
                <a:latin typeface="Arial"/>
                <a:cs typeface="Arial"/>
              </a:rPr>
              <a:t>particle</a:t>
            </a:r>
            <a:endParaRPr sz="1800">
              <a:latin typeface="Arial"/>
              <a:cs typeface="Arial"/>
            </a:endParaRPr>
          </a:p>
          <a:p>
            <a:pPr marL="91440">
              <a:lnSpc>
                <a:spcPct val="100000"/>
              </a:lnSpc>
            </a:pPr>
            <a:r>
              <a:rPr sz="1800">
                <a:latin typeface="Arial"/>
                <a:cs typeface="Arial"/>
              </a:rPr>
              <a:t>size</a:t>
            </a:r>
            <a:r>
              <a:rPr sz="1800" spc="-40">
                <a:latin typeface="Arial"/>
                <a:cs typeface="Arial"/>
              </a:rPr>
              <a:t> </a:t>
            </a:r>
            <a:r>
              <a:rPr sz="1800">
                <a:latin typeface="Arial"/>
                <a:cs typeface="Arial"/>
              </a:rPr>
              <a:t>leads</a:t>
            </a:r>
            <a:r>
              <a:rPr sz="1800" spc="-5">
                <a:latin typeface="Arial"/>
                <a:cs typeface="Arial"/>
              </a:rPr>
              <a:t> </a:t>
            </a:r>
            <a:r>
              <a:rPr sz="1800">
                <a:latin typeface="Arial"/>
                <a:cs typeface="Arial"/>
              </a:rPr>
              <a:t>to</a:t>
            </a:r>
            <a:r>
              <a:rPr sz="1800" spc="-25">
                <a:latin typeface="Arial"/>
                <a:cs typeface="Arial"/>
              </a:rPr>
              <a:t> </a:t>
            </a:r>
            <a:r>
              <a:rPr sz="1800">
                <a:latin typeface="Arial"/>
                <a:cs typeface="Arial"/>
              </a:rPr>
              <a:t>changes</a:t>
            </a:r>
            <a:r>
              <a:rPr sz="1800" spc="-10">
                <a:latin typeface="Arial"/>
                <a:cs typeface="Arial"/>
              </a:rPr>
              <a:t> </a:t>
            </a:r>
            <a:r>
              <a:rPr sz="1800">
                <a:latin typeface="Arial"/>
                <a:cs typeface="Arial"/>
              </a:rPr>
              <a:t>in</a:t>
            </a:r>
            <a:r>
              <a:rPr sz="1800" spc="-10">
                <a:latin typeface="Arial"/>
                <a:cs typeface="Arial"/>
              </a:rPr>
              <a:t> </a:t>
            </a:r>
            <a:r>
              <a:rPr sz="1800">
                <a:latin typeface="Arial"/>
                <a:cs typeface="Arial"/>
              </a:rPr>
              <a:t>interatomic</a:t>
            </a:r>
            <a:r>
              <a:rPr sz="1800" spc="-10">
                <a:latin typeface="Arial"/>
                <a:cs typeface="Arial"/>
              </a:rPr>
              <a:t> spacings.</a:t>
            </a:r>
            <a:endParaRPr sz="1800">
              <a:latin typeface="Arial"/>
              <a:cs typeface="Arial"/>
            </a:endParaRPr>
          </a:p>
          <a:p>
            <a:pPr>
              <a:lnSpc>
                <a:spcPct val="100000"/>
              </a:lnSpc>
              <a:spcBef>
                <a:spcPts val="30"/>
              </a:spcBef>
            </a:pPr>
            <a:endParaRPr sz="1850">
              <a:latin typeface="Arial"/>
              <a:cs typeface="Arial"/>
            </a:endParaRPr>
          </a:p>
          <a:p>
            <a:pPr marL="91440" marR="85090">
              <a:lnSpc>
                <a:spcPct val="100000"/>
              </a:lnSpc>
              <a:spcBef>
                <a:spcPts val="5"/>
              </a:spcBef>
            </a:pPr>
            <a:r>
              <a:rPr sz="1800">
                <a:latin typeface="Arial"/>
                <a:cs typeface="Arial"/>
              </a:rPr>
              <a:t>Semiconductors</a:t>
            </a:r>
            <a:r>
              <a:rPr sz="1800" spc="245">
                <a:latin typeface="Arial"/>
                <a:cs typeface="Arial"/>
              </a:rPr>
              <a:t> </a:t>
            </a:r>
            <a:r>
              <a:rPr sz="1800">
                <a:latin typeface="Arial"/>
                <a:cs typeface="Arial"/>
              </a:rPr>
              <a:t>and</a:t>
            </a:r>
            <a:r>
              <a:rPr sz="1800" spc="240">
                <a:latin typeface="Arial"/>
                <a:cs typeface="Arial"/>
              </a:rPr>
              <a:t> </a:t>
            </a:r>
            <a:r>
              <a:rPr sz="1800">
                <a:latin typeface="Arial"/>
                <a:cs typeface="Arial"/>
              </a:rPr>
              <a:t>metal</a:t>
            </a:r>
            <a:r>
              <a:rPr sz="1800" spc="250">
                <a:latin typeface="Arial"/>
                <a:cs typeface="Arial"/>
              </a:rPr>
              <a:t> </a:t>
            </a:r>
            <a:r>
              <a:rPr sz="1800">
                <a:latin typeface="Arial"/>
                <a:cs typeface="Arial"/>
              </a:rPr>
              <a:t>oxides</a:t>
            </a:r>
            <a:r>
              <a:rPr sz="1800" spc="250">
                <a:latin typeface="Arial"/>
                <a:cs typeface="Arial"/>
              </a:rPr>
              <a:t> </a:t>
            </a:r>
            <a:r>
              <a:rPr sz="1800">
                <a:latin typeface="Arial"/>
                <a:cs typeface="Arial"/>
              </a:rPr>
              <a:t>there</a:t>
            </a:r>
            <a:r>
              <a:rPr sz="1800" spc="250">
                <a:latin typeface="Arial"/>
                <a:cs typeface="Arial"/>
              </a:rPr>
              <a:t> </a:t>
            </a:r>
            <a:r>
              <a:rPr sz="1800">
                <a:latin typeface="Arial"/>
                <a:cs typeface="Arial"/>
              </a:rPr>
              <a:t>is</a:t>
            </a:r>
            <a:r>
              <a:rPr sz="1800" spc="245">
                <a:latin typeface="Arial"/>
                <a:cs typeface="Arial"/>
              </a:rPr>
              <a:t> </a:t>
            </a:r>
            <a:r>
              <a:rPr sz="1800">
                <a:latin typeface="Arial"/>
                <a:cs typeface="Arial"/>
              </a:rPr>
              <a:t>evidence</a:t>
            </a:r>
            <a:r>
              <a:rPr sz="1800" spc="245">
                <a:latin typeface="Arial"/>
                <a:cs typeface="Arial"/>
              </a:rPr>
              <a:t> </a:t>
            </a:r>
            <a:r>
              <a:rPr sz="1800">
                <a:latin typeface="Arial"/>
                <a:cs typeface="Arial"/>
              </a:rPr>
              <a:t>that</a:t>
            </a:r>
            <a:r>
              <a:rPr sz="1800" spc="254">
                <a:latin typeface="Arial"/>
                <a:cs typeface="Arial"/>
              </a:rPr>
              <a:t> </a:t>
            </a:r>
            <a:r>
              <a:rPr sz="1800">
                <a:latin typeface="Arial"/>
                <a:cs typeface="Arial"/>
              </a:rPr>
              <a:t>interatomic</a:t>
            </a:r>
            <a:r>
              <a:rPr sz="1800" spc="250">
                <a:latin typeface="Arial"/>
                <a:cs typeface="Arial"/>
              </a:rPr>
              <a:t> </a:t>
            </a:r>
            <a:r>
              <a:rPr sz="1800" spc="-10">
                <a:latin typeface="Arial"/>
                <a:cs typeface="Arial"/>
              </a:rPr>
              <a:t>spacings </a:t>
            </a:r>
            <a:r>
              <a:rPr sz="1800">
                <a:latin typeface="Arial"/>
                <a:cs typeface="Arial"/>
              </a:rPr>
              <a:t>increase</a:t>
            </a:r>
            <a:r>
              <a:rPr sz="1800" spc="-40">
                <a:latin typeface="Arial"/>
                <a:cs typeface="Arial"/>
              </a:rPr>
              <a:t> </a:t>
            </a:r>
            <a:r>
              <a:rPr sz="1800">
                <a:latin typeface="Arial"/>
                <a:cs typeface="Arial"/>
              </a:rPr>
              <a:t>with</a:t>
            </a:r>
            <a:r>
              <a:rPr sz="1800" spc="-5">
                <a:latin typeface="Arial"/>
                <a:cs typeface="Arial"/>
              </a:rPr>
              <a:t> </a:t>
            </a:r>
            <a:r>
              <a:rPr sz="1800">
                <a:latin typeface="Arial"/>
                <a:cs typeface="Arial"/>
              </a:rPr>
              <a:t>decreasing</a:t>
            </a:r>
            <a:r>
              <a:rPr sz="1800" spc="-25">
                <a:latin typeface="Arial"/>
                <a:cs typeface="Arial"/>
              </a:rPr>
              <a:t> </a:t>
            </a:r>
            <a:r>
              <a:rPr sz="1800">
                <a:latin typeface="Arial"/>
                <a:cs typeface="Arial"/>
              </a:rPr>
              <a:t>particle</a:t>
            </a:r>
            <a:r>
              <a:rPr sz="1800" spc="-40">
                <a:latin typeface="Arial"/>
                <a:cs typeface="Arial"/>
              </a:rPr>
              <a:t> </a:t>
            </a:r>
            <a:r>
              <a:rPr sz="1800" spc="-20">
                <a:latin typeface="Arial"/>
                <a:cs typeface="Arial"/>
              </a:rPr>
              <a:t>size</a:t>
            </a:r>
            <a:endParaRPr sz="1800">
              <a:latin typeface="Arial"/>
              <a:cs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394" y="911098"/>
            <a:ext cx="4140835" cy="635000"/>
          </a:xfrm>
          <a:prstGeom prst="rect">
            <a:avLst/>
          </a:prstGeom>
        </p:spPr>
        <p:txBody>
          <a:bodyPr vert="horz" wrap="square" lIns="0" tIns="12065" rIns="0" bIns="0" rtlCol="0">
            <a:spAutoFit/>
          </a:bodyPr>
          <a:lstStyle/>
          <a:p>
            <a:pPr marL="12700">
              <a:lnSpc>
                <a:spcPct val="100000"/>
              </a:lnSpc>
              <a:spcBef>
                <a:spcPts val="95"/>
              </a:spcBef>
            </a:pPr>
            <a:r>
              <a:rPr sz="4000" b="1">
                <a:solidFill>
                  <a:srgbClr val="FF0000"/>
                </a:solidFill>
                <a:latin typeface="Baskerville Old Face"/>
                <a:cs typeface="Baskerville Old Face"/>
              </a:rPr>
              <a:t>Chemical</a:t>
            </a:r>
            <a:r>
              <a:rPr sz="4000" b="1" spc="-155">
                <a:solidFill>
                  <a:srgbClr val="FF0000"/>
                </a:solidFill>
                <a:latin typeface="Baskerville Old Face"/>
                <a:cs typeface="Baskerville Old Face"/>
              </a:rPr>
              <a:t> </a:t>
            </a:r>
            <a:r>
              <a:rPr sz="4000" b="1" spc="-10">
                <a:solidFill>
                  <a:srgbClr val="FF0000"/>
                </a:solidFill>
                <a:latin typeface="Baskerville Old Face"/>
                <a:cs typeface="Baskerville Old Face"/>
              </a:rPr>
              <a:t>Properties</a:t>
            </a:r>
            <a:endParaRPr sz="4000">
              <a:latin typeface="Baskerville Old Face"/>
              <a:cs typeface="Baskerville Old Face"/>
            </a:endParaRPr>
          </a:p>
        </p:txBody>
      </p:sp>
      <p:sp>
        <p:nvSpPr>
          <p:cNvPr id="3" name="object 3"/>
          <p:cNvSpPr txBox="1"/>
          <p:nvPr/>
        </p:nvSpPr>
        <p:spPr>
          <a:xfrm>
            <a:off x="307340" y="2202002"/>
            <a:ext cx="8461375" cy="4037329"/>
          </a:xfrm>
          <a:prstGeom prst="rect">
            <a:avLst/>
          </a:prstGeom>
        </p:spPr>
        <p:txBody>
          <a:bodyPr vert="horz" wrap="square" lIns="0" tIns="12065" rIns="0" bIns="0" rtlCol="0">
            <a:spAutoFit/>
          </a:bodyPr>
          <a:lstStyle/>
          <a:p>
            <a:pPr marL="355600" marR="363855" indent="-342900">
              <a:lnSpc>
                <a:spcPct val="100000"/>
              </a:lnSpc>
              <a:spcBef>
                <a:spcPts val="95"/>
              </a:spcBef>
              <a:buChar char="•"/>
              <a:tabLst>
                <a:tab pos="355600" algn="l"/>
              </a:tabLst>
            </a:pPr>
            <a:r>
              <a:rPr sz="2800">
                <a:latin typeface="Baskerville Old Face"/>
                <a:cs typeface="Baskerville Old Face"/>
              </a:rPr>
              <a:t>The</a:t>
            </a:r>
            <a:r>
              <a:rPr sz="2800" spc="-95">
                <a:latin typeface="Baskerville Old Face"/>
                <a:cs typeface="Baskerville Old Face"/>
              </a:rPr>
              <a:t> </a:t>
            </a:r>
            <a:r>
              <a:rPr sz="2800">
                <a:latin typeface="Baskerville Old Face"/>
                <a:cs typeface="Baskerville Old Face"/>
              </a:rPr>
              <a:t>Electronic</a:t>
            </a:r>
            <a:r>
              <a:rPr sz="2800" spc="-75">
                <a:latin typeface="Baskerville Old Face"/>
                <a:cs typeface="Baskerville Old Face"/>
              </a:rPr>
              <a:t> </a:t>
            </a:r>
            <a:r>
              <a:rPr sz="2800">
                <a:latin typeface="Baskerville Old Face"/>
                <a:cs typeface="Baskerville Old Face"/>
              </a:rPr>
              <a:t>structure</a:t>
            </a:r>
            <a:r>
              <a:rPr sz="2800" spc="-70">
                <a:latin typeface="Baskerville Old Face"/>
                <a:cs typeface="Baskerville Old Face"/>
              </a:rPr>
              <a:t> </a:t>
            </a:r>
            <a:r>
              <a:rPr sz="2800">
                <a:latin typeface="Baskerville Old Face"/>
                <a:cs typeface="Baskerville Old Face"/>
              </a:rPr>
              <a:t>of</a:t>
            </a:r>
            <a:r>
              <a:rPr sz="2800" spc="-95">
                <a:latin typeface="Baskerville Old Face"/>
                <a:cs typeface="Baskerville Old Face"/>
              </a:rPr>
              <a:t> </a:t>
            </a:r>
            <a:r>
              <a:rPr sz="2800">
                <a:latin typeface="Baskerville Old Face"/>
                <a:cs typeface="Baskerville Old Face"/>
              </a:rPr>
              <a:t>Nanoparticles</a:t>
            </a:r>
            <a:r>
              <a:rPr sz="2800" spc="-55">
                <a:latin typeface="Baskerville Old Face"/>
                <a:cs typeface="Baskerville Old Face"/>
              </a:rPr>
              <a:t> </a:t>
            </a:r>
            <a:r>
              <a:rPr sz="2800">
                <a:latin typeface="Baskerville Old Face"/>
                <a:cs typeface="Baskerville Old Face"/>
              </a:rPr>
              <a:t>is</a:t>
            </a:r>
            <a:r>
              <a:rPr sz="2800" spc="-95">
                <a:latin typeface="Baskerville Old Face"/>
                <a:cs typeface="Baskerville Old Face"/>
              </a:rPr>
              <a:t> </a:t>
            </a:r>
            <a:r>
              <a:rPr sz="2800" spc="-10">
                <a:latin typeface="Baskerville Old Face"/>
                <a:cs typeface="Baskerville Old Face"/>
              </a:rPr>
              <a:t>dependent </a:t>
            </a:r>
            <a:r>
              <a:rPr sz="2800">
                <a:latin typeface="Baskerville Old Face"/>
                <a:cs typeface="Baskerville Old Face"/>
              </a:rPr>
              <a:t>on</a:t>
            </a:r>
            <a:r>
              <a:rPr sz="2800" spc="-50">
                <a:latin typeface="Baskerville Old Face"/>
                <a:cs typeface="Baskerville Old Face"/>
              </a:rPr>
              <a:t> </a:t>
            </a:r>
            <a:r>
              <a:rPr sz="2800">
                <a:latin typeface="Baskerville Old Face"/>
                <a:cs typeface="Baskerville Old Face"/>
              </a:rPr>
              <a:t>its</a:t>
            </a:r>
            <a:r>
              <a:rPr sz="2800" spc="-45">
                <a:latin typeface="Baskerville Old Face"/>
                <a:cs typeface="Baskerville Old Face"/>
              </a:rPr>
              <a:t> </a:t>
            </a:r>
            <a:r>
              <a:rPr sz="2800">
                <a:latin typeface="Baskerville Old Face"/>
                <a:cs typeface="Baskerville Old Face"/>
              </a:rPr>
              <a:t>size</a:t>
            </a:r>
            <a:r>
              <a:rPr sz="2800" spc="-55">
                <a:latin typeface="Baskerville Old Face"/>
                <a:cs typeface="Baskerville Old Face"/>
              </a:rPr>
              <a:t> </a:t>
            </a:r>
            <a:r>
              <a:rPr sz="2800">
                <a:latin typeface="Baskerville Old Face"/>
                <a:cs typeface="Baskerville Old Face"/>
              </a:rPr>
              <a:t>and</a:t>
            </a:r>
            <a:r>
              <a:rPr sz="2800" spc="-35">
                <a:latin typeface="Baskerville Old Face"/>
                <a:cs typeface="Baskerville Old Face"/>
              </a:rPr>
              <a:t> </a:t>
            </a:r>
            <a:r>
              <a:rPr sz="2800">
                <a:latin typeface="Baskerville Old Face"/>
                <a:cs typeface="Baskerville Old Face"/>
              </a:rPr>
              <a:t>the</a:t>
            </a:r>
            <a:r>
              <a:rPr sz="2800" spc="-55">
                <a:latin typeface="Baskerville Old Face"/>
                <a:cs typeface="Baskerville Old Face"/>
              </a:rPr>
              <a:t> </a:t>
            </a:r>
            <a:r>
              <a:rPr sz="2800">
                <a:latin typeface="Baskerville Old Face"/>
                <a:cs typeface="Baskerville Old Face"/>
              </a:rPr>
              <a:t>ability</a:t>
            </a:r>
            <a:r>
              <a:rPr sz="2800" spc="-20">
                <a:latin typeface="Baskerville Old Face"/>
                <a:cs typeface="Baskerville Old Face"/>
              </a:rPr>
              <a:t> </a:t>
            </a:r>
            <a:r>
              <a:rPr sz="2800">
                <a:latin typeface="Baskerville Old Face"/>
                <a:cs typeface="Baskerville Old Face"/>
              </a:rPr>
              <a:t>of</a:t>
            </a:r>
            <a:r>
              <a:rPr sz="2800" spc="-40">
                <a:latin typeface="Baskerville Old Face"/>
                <a:cs typeface="Baskerville Old Face"/>
              </a:rPr>
              <a:t> </a:t>
            </a:r>
            <a:r>
              <a:rPr sz="2800">
                <a:latin typeface="Baskerville Old Face"/>
                <a:cs typeface="Baskerville Old Face"/>
              </a:rPr>
              <a:t>Nano</a:t>
            </a:r>
            <a:r>
              <a:rPr sz="2800" spc="-30">
                <a:latin typeface="Baskerville Old Face"/>
                <a:cs typeface="Baskerville Old Face"/>
              </a:rPr>
              <a:t> </a:t>
            </a:r>
            <a:r>
              <a:rPr sz="2800">
                <a:latin typeface="Baskerville Old Face"/>
                <a:cs typeface="Baskerville Old Face"/>
              </a:rPr>
              <a:t>cluster</a:t>
            </a:r>
            <a:r>
              <a:rPr sz="2800" spc="-25">
                <a:latin typeface="Baskerville Old Face"/>
                <a:cs typeface="Baskerville Old Face"/>
              </a:rPr>
              <a:t> </a:t>
            </a:r>
            <a:r>
              <a:rPr sz="2800">
                <a:latin typeface="Baskerville Old Face"/>
                <a:cs typeface="Baskerville Old Face"/>
              </a:rPr>
              <a:t>to</a:t>
            </a:r>
            <a:r>
              <a:rPr sz="2800" spc="-45">
                <a:latin typeface="Baskerville Old Face"/>
                <a:cs typeface="Baskerville Old Face"/>
              </a:rPr>
              <a:t> </a:t>
            </a:r>
            <a:r>
              <a:rPr sz="2800" spc="-10">
                <a:latin typeface="Baskerville Old Face"/>
                <a:cs typeface="Baskerville Old Face"/>
              </a:rPr>
              <a:t>react, </a:t>
            </a:r>
            <a:r>
              <a:rPr sz="2800">
                <a:latin typeface="Baskerville Old Face"/>
                <a:cs typeface="Baskerville Old Face"/>
              </a:rPr>
              <a:t>depends</a:t>
            </a:r>
            <a:r>
              <a:rPr sz="2800" spc="-65">
                <a:latin typeface="Baskerville Old Face"/>
                <a:cs typeface="Baskerville Old Face"/>
              </a:rPr>
              <a:t> </a:t>
            </a:r>
            <a:r>
              <a:rPr sz="2800">
                <a:latin typeface="Baskerville Old Face"/>
                <a:cs typeface="Baskerville Old Face"/>
              </a:rPr>
              <a:t>on</a:t>
            </a:r>
            <a:r>
              <a:rPr sz="2800" spc="-70">
                <a:latin typeface="Baskerville Old Face"/>
                <a:cs typeface="Baskerville Old Face"/>
              </a:rPr>
              <a:t> </a:t>
            </a:r>
            <a:r>
              <a:rPr sz="2800">
                <a:latin typeface="Baskerville Old Face"/>
                <a:cs typeface="Baskerville Old Face"/>
              </a:rPr>
              <a:t>cluster</a:t>
            </a:r>
            <a:r>
              <a:rPr sz="2800" spc="-65">
                <a:latin typeface="Baskerville Old Face"/>
                <a:cs typeface="Baskerville Old Face"/>
              </a:rPr>
              <a:t> </a:t>
            </a:r>
            <a:r>
              <a:rPr sz="2800" spc="-20">
                <a:latin typeface="Baskerville Old Face"/>
                <a:cs typeface="Baskerville Old Face"/>
              </a:rPr>
              <a:t>size.</a:t>
            </a:r>
            <a:endParaRPr sz="2800">
              <a:latin typeface="Baskerville Old Face"/>
              <a:cs typeface="Baskerville Old Face"/>
            </a:endParaRPr>
          </a:p>
          <a:p>
            <a:pPr marL="355600" marR="5080" indent="-342900">
              <a:lnSpc>
                <a:spcPct val="100000"/>
              </a:lnSpc>
              <a:spcBef>
                <a:spcPts val="675"/>
              </a:spcBef>
              <a:buChar char="•"/>
              <a:tabLst>
                <a:tab pos="355600" algn="l"/>
              </a:tabLst>
            </a:pPr>
            <a:r>
              <a:rPr sz="2800">
                <a:latin typeface="Baskerville Old Face"/>
                <a:cs typeface="Baskerville Old Face"/>
              </a:rPr>
              <a:t>Due</a:t>
            </a:r>
            <a:r>
              <a:rPr sz="2800" spc="-60">
                <a:latin typeface="Baskerville Old Face"/>
                <a:cs typeface="Baskerville Old Face"/>
              </a:rPr>
              <a:t> </a:t>
            </a:r>
            <a:r>
              <a:rPr sz="2800">
                <a:latin typeface="Baskerville Old Face"/>
                <a:cs typeface="Baskerville Old Face"/>
              </a:rPr>
              <a:t>to</a:t>
            </a:r>
            <a:r>
              <a:rPr sz="2800" spc="-65">
                <a:latin typeface="Baskerville Old Face"/>
                <a:cs typeface="Baskerville Old Face"/>
              </a:rPr>
              <a:t> </a:t>
            </a:r>
            <a:r>
              <a:rPr sz="2800">
                <a:latin typeface="Baskerville Old Face"/>
                <a:cs typeface="Baskerville Old Face"/>
              </a:rPr>
              <a:t>large</a:t>
            </a:r>
            <a:r>
              <a:rPr sz="2800" spc="-50">
                <a:latin typeface="Baskerville Old Face"/>
                <a:cs typeface="Baskerville Old Face"/>
              </a:rPr>
              <a:t> </a:t>
            </a:r>
            <a:r>
              <a:rPr sz="2800">
                <a:latin typeface="Baskerville Old Face"/>
                <a:cs typeface="Baskerville Old Face"/>
              </a:rPr>
              <a:t>Surface</a:t>
            </a:r>
            <a:r>
              <a:rPr sz="2800" spc="-30">
                <a:latin typeface="Baskerville Old Face"/>
                <a:cs typeface="Baskerville Old Face"/>
              </a:rPr>
              <a:t> </a:t>
            </a:r>
            <a:r>
              <a:rPr sz="2800">
                <a:latin typeface="Baskerville Old Face"/>
                <a:cs typeface="Baskerville Old Face"/>
              </a:rPr>
              <a:t>area</a:t>
            </a:r>
            <a:r>
              <a:rPr sz="2800" spc="-50">
                <a:latin typeface="Baskerville Old Face"/>
                <a:cs typeface="Baskerville Old Face"/>
              </a:rPr>
              <a:t> </a:t>
            </a:r>
            <a:r>
              <a:rPr sz="2800">
                <a:latin typeface="Baskerville Old Face"/>
                <a:cs typeface="Baskerville Old Face"/>
              </a:rPr>
              <a:t>to</a:t>
            </a:r>
            <a:r>
              <a:rPr sz="2800" spc="-65">
                <a:latin typeface="Baskerville Old Face"/>
                <a:cs typeface="Baskerville Old Face"/>
              </a:rPr>
              <a:t> </a:t>
            </a:r>
            <a:r>
              <a:rPr sz="2800">
                <a:latin typeface="Baskerville Old Face"/>
                <a:cs typeface="Baskerville Old Face"/>
              </a:rPr>
              <a:t>volume</a:t>
            </a:r>
            <a:r>
              <a:rPr sz="2800" spc="-45">
                <a:latin typeface="Baskerville Old Face"/>
                <a:cs typeface="Baskerville Old Face"/>
              </a:rPr>
              <a:t> </a:t>
            </a:r>
            <a:r>
              <a:rPr sz="2800">
                <a:latin typeface="Baskerville Old Face"/>
                <a:cs typeface="Baskerville Old Face"/>
              </a:rPr>
              <a:t>ratio</a:t>
            </a:r>
            <a:r>
              <a:rPr sz="2800" spc="-50">
                <a:latin typeface="Baskerville Old Face"/>
                <a:cs typeface="Baskerville Old Face"/>
              </a:rPr>
              <a:t> </a:t>
            </a:r>
            <a:r>
              <a:rPr sz="2800">
                <a:latin typeface="Baskerville Old Face"/>
                <a:cs typeface="Baskerville Old Face"/>
              </a:rPr>
              <a:t>the</a:t>
            </a:r>
            <a:r>
              <a:rPr sz="2800" spc="-70">
                <a:latin typeface="Baskerville Old Face"/>
                <a:cs typeface="Baskerville Old Face"/>
              </a:rPr>
              <a:t> </a:t>
            </a:r>
            <a:r>
              <a:rPr sz="2800">
                <a:latin typeface="Baskerville Old Face"/>
                <a:cs typeface="Baskerville Old Face"/>
              </a:rPr>
              <a:t>variations</a:t>
            </a:r>
            <a:r>
              <a:rPr sz="2800" spc="-25">
                <a:latin typeface="Baskerville Old Face"/>
                <a:cs typeface="Baskerville Old Face"/>
              </a:rPr>
              <a:t> in </a:t>
            </a:r>
            <a:r>
              <a:rPr sz="2800">
                <a:latin typeface="Baskerville Old Face"/>
                <a:cs typeface="Baskerville Old Face"/>
              </a:rPr>
              <a:t>geometry</a:t>
            </a:r>
            <a:r>
              <a:rPr sz="2800" spc="-80">
                <a:latin typeface="Baskerville Old Face"/>
                <a:cs typeface="Baskerville Old Face"/>
              </a:rPr>
              <a:t> </a:t>
            </a:r>
            <a:r>
              <a:rPr sz="2800">
                <a:latin typeface="Baskerville Old Face"/>
                <a:cs typeface="Baskerville Old Face"/>
              </a:rPr>
              <a:t>and</a:t>
            </a:r>
            <a:r>
              <a:rPr sz="2800" spc="-55">
                <a:latin typeface="Baskerville Old Face"/>
                <a:cs typeface="Baskerville Old Face"/>
              </a:rPr>
              <a:t> </a:t>
            </a:r>
            <a:r>
              <a:rPr sz="2800">
                <a:latin typeface="Baskerville Old Face"/>
                <a:cs typeface="Baskerville Old Face"/>
              </a:rPr>
              <a:t>the</a:t>
            </a:r>
            <a:r>
              <a:rPr sz="2800" spc="-90">
                <a:latin typeface="Baskerville Old Face"/>
                <a:cs typeface="Baskerville Old Face"/>
              </a:rPr>
              <a:t> </a:t>
            </a:r>
            <a:r>
              <a:rPr sz="2800">
                <a:latin typeface="Baskerville Old Face"/>
                <a:cs typeface="Baskerville Old Face"/>
              </a:rPr>
              <a:t>electronic</a:t>
            </a:r>
            <a:r>
              <a:rPr sz="2800" spc="-60">
                <a:latin typeface="Baskerville Old Face"/>
                <a:cs typeface="Baskerville Old Face"/>
              </a:rPr>
              <a:t> </a:t>
            </a:r>
            <a:r>
              <a:rPr sz="2800">
                <a:latin typeface="Baskerville Old Face"/>
                <a:cs typeface="Baskerville Old Face"/>
              </a:rPr>
              <a:t>structure</a:t>
            </a:r>
            <a:r>
              <a:rPr sz="2800" spc="-55">
                <a:latin typeface="Baskerville Old Face"/>
                <a:cs typeface="Baskerville Old Face"/>
              </a:rPr>
              <a:t> </a:t>
            </a:r>
            <a:r>
              <a:rPr sz="2800">
                <a:latin typeface="Baskerville Old Face"/>
                <a:cs typeface="Baskerville Old Face"/>
              </a:rPr>
              <a:t>of</a:t>
            </a:r>
            <a:r>
              <a:rPr sz="2800" spc="-75">
                <a:latin typeface="Baskerville Old Face"/>
                <a:cs typeface="Baskerville Old Face"/>
              </a:rPr>
              <a:t> </a:t>
            </a:r>
            <a:r>
              <a:rPr sz="2800">
                <a:latin typeface="Baskerville Old Face"/>
                <a:cs typeface="Baskerville Old Face"/>
              </a:rPr>
              <a:t>Nano</a:t>
            </a:r>
            <a:r>
              <a:rPr sz="2800" spc="-60">
                <a:latin typeface="Baskerville Old Face"/>
                <a:cs typeface="Baskerville Old Face"/>
              </a:rPr>
              <a:t> </a:t>
            </a:r>
            <a:r>
              <a:rPr sz="2800" spc="-10">
                <a:latin typeface="Baskerville Old Face"/>
                <a:cs typeface="Baskerville Old Face"/>
              </a:rPr>
              <a:t>particles </a:t>
            </a:r>
            <a:r>
              <a:rPr sz="2800">
                <a:latin typeface="Baskerville Old Face"/>
                <a:cs typeface="Baskerville Old Face"/>
              </a:rPr>
              <a:t>have</a:t>
            </a:r>
            <a:r>
              <a:rPr sz="2800" spc="-60">
                <a:latin typeface="Baskerville Old Face"/>
                <a:cs typeface="Baskerville Old Face"/>
              </a:rPr>
              <a:t> </a:t>
            </a:r>
            <a:r>
              <a:rPr sz="2800">
                <a:latin typeface="Baskerville Old Face"/>
                <a:cs typeface="Baskerville Old Face"/>
              </a:rPr>
              <a:t>a</a:t>
            </a:r>
            <a:r>
              <a:rPr sz="2800" spc="-60">
                <a:latin typeface="Baskerville Old Face"/>
                <a:cs typeface="Baskerville Old Face"/>
              </a:rPr>
              <a:t> </a:t>
            </a:r>
            <a:r>
              <a:rPr sz="2800">
                <a:latin typeface="Baskerville Old Face"/>
                <a:cs typeface="Baskerville Old Face"/>
              </a:rPr>
              <a:t>strong</a:t>
            </a:r>
            <a:r>
              <a:rPr sz="2800" spc="-70">
                <a:latin typeface="Baskerville Old Face"/>
                <a:cs typeface="Baskerville Old Face"/>
              </a:rPr>
              <a:t> </a:t>
            </a:r>
            <a:r>
              <a:rPr sz="2800">
                <a:latin typeface="Baskerville Old Face"/>
                <a:cs typeface="Baskerville Old Face"/>
              </a:rPr>
              <a:t>effect</a:t>
            </a:r>
            <a:r>
              <a:rPr sz="2800" spc="-50">
                <a:latin typeface="Baskerville Old Face"/>
                <a:cs typeface="Baskerville Old Face"/>
              </a:rPr>
              <a:t> </a:t>
            </a:r>
            <a:r>
              <a:rPr sz="2800">
                <a:latin typeface="Baskerville Old Face"/>
                <a:cs typeface="Baskerville Old Face"/>
              </a:rPr>
              <a:t>on</a:t>
            </a:r>
            <a:r>
              <a:rPr sz="2800" spc="-70">
                <a:latin typeface="Baskerville Old Face"/>
                <a:cs typeface="Baskerville Old Face"/>
              </a:rPr>
              <a:t> </a:t>
            </a:r>
            <a:r>
              <a:rPr sz="2800">
                <a:latin typeface="Baskerville Old Face"/>
                <a:cs typeface="Baskerville Old Face"/>
              </a:rPr>
              <a:t>catalytic</a:t>
            </a:r>
            <a:r>
              <a:rPr sz="2800" spc="-40">
                <a:latin typeface="Baskerville Old Face"/>
                <a:cs typeface="Baskerville Old Face"/>
              </a:rPr>
              <a:t> </a:t>
            </a:r>
            <a:r>
              <a:rPr sz="2800" spc="-10">
                <a:latin typeface="Baskerville Old Face"/>
                <a:cs typeface="Baskerville Old Face"/>
              </a:rPr>
              <a:t>properties.</a:t>
            </a:r>
            <a:endParaRPr sz="2800">
              <a:latin typeface="Baskerville Old Face"/>
              <a:cs typeface="Baskerville Old Face"/>
            </a:endParaRPr>
          </a:p>
          <a:p>
            <a:pPr marL="355600" marR="276225" indent="-342900" algn="just">
              <a:lnSpc>
                <a:spcPct val="100000"/>
              </a:lnSpc>
              <a:spcBef>
                <a:spcPts val="675"/>
              </a:spcBef>
              <a:buChar char="•"/>
              <a:tabLst>
                <a:tab pos="355600" algn="l"/>
              </a:tabLst>
            </a:pPr>
            <a:r>
              <a:rPr sz="2800">
                <a:latin typeface="Baskerville Old Face"/>
                <a:cs typeface="Baskerville Old Face"/>
              </a:rPr>
              <a:t>The</a:t>
            </a:r>
            <a:r>
              <a:rPr sz="2800" spc="-95">
                <a:latin typeface="Baskerville Old Face"/>
                <a:cs typeface="Baskerville Old Face"/>
              </a:rPr>
              <a:t> </a:t>
            </a:r>
            <a:r>
              <a:rPr sz="2800">
                <a:latin typeface="Baskerville Old Face"/>
                <a:cs typeface="Baskerville Old Face"/>
              </a:rPr>
              <a:t>ionization</a:t>
            </a:r>
            <a:r>
              <a:rPr sz="2800" spc="-55">
                <a:latin typeface="Baskerville Old Face"/>
                <a:cs typeface="Baskerville Old Face"/>
              </a:rPr>
              <a:t> </a:t>
            </a:r>
            <a:r>
              <a:rPr sz="2800">
                <a:latin typeface="Baskerville Old Face"/>
                <a:cs typeface="Baskerville Old Face"/>
              </a:rPr>
              <a:t>potential</a:t>
            </a:r>
            <a:r>
              <a:rPr sz="2800" spc="-70">
                <a:latin typeface="Baskerville Old Face"/>
                <a:cs typeface="Baskerville Old Face"/>
              </a:rPr>
              <a:t> </a:t>
            </a:r>
            <a:r>
              <a:rPr sz="2800">
                <a:latin typeface="Baskerville Old Face"/>
                <a:cs typeface="Baskerville Old Face"/>
              </a:rPr>
              <a:t>(the</a:t>
            </a:r>
            <a:r>
              <a:rPr sz="2800" spc="-75">
                <a:latin typeface="Baskerville Old Face"/>
                <a:cs typeface="Baskerville Old Face"/>
              </a:rPr>
              <a:t> </a:t>
            </a:r>
            <a:r>
              <a:rPr sz="2800">
                <a:latin typeface="Baskerville Old Face"/>
                <a:cs typeface="Baskerville Old Face"/>
              </a:rPr>
              <a:t>energy</a:t>
            </a:r>
            <a:r>
              <a:rPr sz="2800" spc="-85">
                <a:latin typeface="Baskerville Old Face"/>
                <a:cs typeface="Baskerville Old Face"/>
              </a:rPr>
              <a:t> </a:t>
            </a:r>
            <a:r>
              <a:rPr sz="2800">
                <a:latin typeface="Baskerville Old Face"/>
                <a:cs typeface="Baskerville Old Face"/>
              </a:rPr>
              <a:t>required</a:t>
            </a:r>
            <a:r>
              <a:rPr sz="2800" spc="-75">
                <a:latin typeface="Baskerville Old Face"/>
                <a:cs typeface="Baskerville Old Face"/>
              </a:rPr>
              <a:t> </a:t>
            </a:r>
            <a:r>
              <a:rPr sz="2800">
                <a:latin typeface="Baskerville Old Face"/>
                <a:cs typeface="Baskerville Old Face"/>
              </a:rPr>
              <a:t>to</a:t>
            </a:r>
            <a:r>
              <a:rPr sz="2800" spc="-85">
                <a:latin typeface="Baskerville Old Face"/>
                <a:cs typeface="Baskerville Old Face"/>
              </a:rPr>
              <a:t> </a:t>
            </a:r>
            <a:r>
              <a:rPr sz="2800" spc="-10">
                <a:latin typeface="Baskerville Old Face"/>
                <a:cs typeface="Baskerville Old Face"/>
              </a:rPr>
              <a:t>remove </a:t>
            </a:r>
            <a:r>
              <a:rPr sz="2800">
                <a:latin typeface="Baskerville Old Face"/>
                <a:cs typeface="Baskerville Old Face"/>
              </a:rPr>
              <a:t>an</a:t>
            </a:r>
            <a:r>
              <a:rPr sz="2800" spc="-75">
                <a:latin typeface="Baskerville Old Face"/>
                <a:cs typeface="Baskerville Old Face"/>
              </a:rPr>
              <a:t> </a:t>
            </a:r>
            <a:r>
              <a:rPr sz="2800">
                <a:latin typeface="Baskerville Old Face"/>
                <a:cs typeface="Baskerville Old Face"/>
              </a:rPr>
              <a:t>electron)</a:t>
            </a:r>
            <a:r>
              <a:rPr sz="2800" spc="-55">
                <a:latin typeface="Baskerville Old Face"/>
                <a:cs typeface="Baskerville Old Face"/>
              </a:rPr>
              <a:t> </a:t>
            </a:r>
            <a:r>
              <a:rPr sz="2800">
                <a:latin typeface="Baskerville Old Face"/>
                <a:cs typeface="Baskerville Old Face"/>
              </a:rPr>
              <a:t>is</a:t>
            </a:r>
            <a:r>
              <a:rPr sz="2800" spc="-85">
                <a:latin typeface="Baskerville Old Face"/>
                <a:cs typeface="Baskerville Old Face"/>
              </a:rPr>
              <a:t> </a:t>
            </a:r>
            <a:r>
              <a:rPr sz="2800">
                <a:latin typeface="Baskerville Old Face"/>
                <a:cs typeface="Baskerville Old Face"/>
              </a:rPr>
              <a:t>generally</a:t>
            </a:r>
            <a:r>
              <a:rPr sz="2800" spc="-45">
                <a:latin typeface="Baskerville Old Face"/>
                <a:cs typeface="Baskerville Old Face"/>
              </a:rPr>
              <a:t> </a:t>
            </a:r>
            <a:r>
              <a:rPr sz="2800">
                <a:latin typeface="Baskerville Old Face"/>
                <a:cs typeface="Baskerville Old Face"/>
              </a:rPr>
              <a:t>higher</a:t>
            </a:r>
            <a:r>
              <a:rPr sz="2800" spc="-75">
                <a:latin typeface="Baskerville Old Face"/>
                <a:cs typeface="Baskerville Old Face"/>
              </a:rPr>
              <a:t> </a:t>
            </a:r>
            <a:r>
              <a:rPr sz="2800">
                <a:latin typeface="Baskerville Old Face"/>
                <a:cs typeface="Baskerville Old Face"/>
              </a:rPr>
              <a:t>for</a:t>
            </a:r>
            <a:r>
              <a:rPr sz="2800" spc="-75">
                <a:latin typeface="Baskerville Old Face"/>
                <a:cs typeface="Baskerville Old Face"/>
              </a:rPr>
              <a:t> </a:t>
            </a:r>
            <a:r>
              <a:rPr sz="2800">
                <a:latin typeface="Baskerville Old Face"/>
                <a:cs typeface="Baskerville Old Face"/>
              </a:rPr>
              <a:t>small</a:t>
            </a:r>
            <a:r>
              <a:rPr sz="2800" spc="-65">
                <a:latin typeface="Baskerville Old Face"/>
                <a:cs typeface="Baskerville Old Face"/>
              </a:rPr>
              <a:t> </a:t>
            </a:r>
            <a:r>
              <a:rPr sz="2800">
                <a:latin typeface="Baskerville Old Face"/>
                <a:cs typeface="Baskerville Old Face"/>
              </a:rPr>
              <a:t>atomic</a:t>
            </a:r>
            <a:r>
              <a:rPr sz="2800" spc="-55">
                <a:latin typeface="Baskerville Old Face"/>
                <a:cs typeface="Baskerville Old Face"/>
              </a:rPr>
              <a:t> </a:t>
            </a:r>
            <a:r>
              <a:rPr sz="2800" spc="-10">
                <a:latin typeface="Baskerville Old Face"/>
                <a:cs typeface="Baskerville Old Face"/>
              </a:rPr>
              <a:t>clusters </a:t>
            </a:r>
            <a:r>
              <a:rPr sz="2800">
                <a:latin typeface="Baskerville Old Face"/>
                <a:cs typeface="Baskerville Old Face"/>
              </a:rPr>
              <a:t>than</a:t>
            </a:r>
            <a:r>
              <a:rPr sz="2800" spc="-50">
                <a:latin typeface="Baskerville Old Face"/>
                <a:cs typeface="Baskerville Old Face"/>
              </a:rPr>
              <a:t> </a:t>
            </a:r>
            <a:r>
              <a:rPr sz="2800">
                <a:latin typeface="Baskerville Old Face"/>
                <a:cs typeface="Baskerville Old Face"/>
              </a:rPr>
              <a:t>for</a:t>
            </a:r>
            <a:r>
              <a:rPr sz="2800" spc="-45">
                <a:latin typeface="Baskerville Old Face"/>
                <a:cs typeface="Baskerville Old Face"/>
              </a:rPr>
              <a:t> </a:t>
            </a:r>
            <a:r>
              <a:rPr sz="2800">
                <a:latin typeface="Baskerville Old Face"/>
                <a:cs typeface="Baskerville Old Face"/>
              </a:rPr>
              <a:t>the</a:t>
            </a:r>
            <a:r>
              <a:rPr sz="2800" spc="-70">
                <a:latin typeface="Baskerville Old Face"/>
                <a:cs typeface="Baskerville Old Face"/>
              </a:rPr>
              <a:t> </a:t>
            </a:r>
            <a:r>
              <a:rPr sz="2800" spc="-10">
                <a:latin typeface="Baskerville Old Face"/>
                <a:cs typeface="Baskerville Old Face"/>
              </a:rPr>
              <a:t>corresponding</a:t>
            </a:r>
            <a:r>
              <a:rPr sz="2800" spc="-35">
                <a:latin typeface="Baskerville Old Face"/>
                <a:cs typeface="Baskerville Old Face"/>
              </a:rPr>
              <a:t> </a:t>
            </a:r>
            <a:r>
              <a:rPr sz="2800">
                <a:latin typeface="Baskerville Old Face"/>
                <a:cs typeface="Baskerville Old Face"/>
              </a:rPr>
              <a:t>bulk</a:t>
            </a:r>
            <a:r>
              <a:rPr sz="2800" spc="-35">
                <a:latin typeface="Baskerville Old Face"/>
                <a:cs typeface="Baskerville Old Face"/>
              </a:rPr>
              <a:t> </a:t>
            </a:r>
            <a:r>
              <a:rPr sz="2800" spc="-10">
                <a:latin typeface="Baskerville Old Face"/>
                <a:cs typeface="Baskerville Old Face"/>
              </a:rPr>
              <a:t>material.</a:t>
            </a:r>
            <a:endParaRPr sz="2800">
              <a:latin typeface="Baskerville Old Face"/>
              <a:cs typeface="Baskerville Old Face"/>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717245"/>
            <a:ext cx="8672195" cy="5220970"/>
          </a:xfrm>
          <a:prstGeom prst="rect">
            <a:avLst/>
          </a:prstGeom>
        </p:spPr>
        <p:txBody>
          <a:bodyPr vert="horz" wrap="square" lIns="0" tIns="12700" rIns="0" bIns="0" rtlCol="0">
            <a:spAutoFit/>
          </a:bodyPr>
          <a:lstStyle/>
          <a:p>
            <a:pPr marL="355600" marR="194945" indent="-342900">
              <a:lnSpc>
                <a:spcPct val="100000"/>
              </a:lnSpc>
              <a:spcBef>
                <a:spcPts val="100"/>
              </a:spcBef>
              <a:buChar char="•"/>
              <a:tabLst>
                <a:tab pos="355600" algn="l"/>
              </a:tabLst>
            </a:pPr>
            <a:r>
              <a:rPr sz="2400">
                <a:latin typeface="Baskerville Old Face"/>
                <a:cs typeface="Baskerville Old Face"/>
              </a:rPr>
              <a:t>The</a:t>
            </a:r>
            <a:r>
              <a:rPr sz="2400" spc="-20">
                <a:latin typeface="Baskerville Old Face"/>
                <a:cs typeface="Baskerville Old Face"/>
              </a:rPr>
              <a:t> </a:t>
            </a:r>
            <a:r>
              <a:rPr sz="2400">
                <a:latin typeface="Baskerville Old Face"/>
                <a:cs typeface="Baskerville Old Face"/>
              </a:rPr>
              <a:t>electronic</a:t>
            </a:r>
            <a:r>
              <a:rPr sz="2400" spc="10">
                <a:latin typeface="Baskerville Old Face"/>
                <a:cs typeface="Baskerville Old Face"/>
              </a:rPr>
              <a:t> </a:t>
            </a:r>
            <a:r>
              <a:rPr sz="2400">
                <a:latin typeface="Baskerville Old Face"/>
                <a:cs typeface="Baskerville Old Face"/>
              </a:rPr>
              <a:t>structure</a:t>
            </a:r>
            <a:r>
              <a:rPr sz="2400" spc="-5">
                <a:latin typeface="Baskerville Old Face"/>
                <a:cs typeface="Baskerville Old Face"/>
              </a:rPr>
              <a:t> </a:t>
            </a:r>
            <a:r>
              <a:rPr sz="2400">
                <a:latin typeface="Baskerville Old Face"/>
                <a:cs typeface="Baskerville Old Face"/>
              </a:rPr>
              <a:t>of</a:t>
            </a:r>
            <a:r>
              <a:rPr sz="2400" spc="-15">
                <a:latin typeface="Baskerville Old Face"/>
                <a:cs typeface="Baskerville Old Face"/>
              </a:rPr>
              <a:t> </a:t>
            </a:r>
            <a:r>
              <a:rPr sz="2400">
                <a:latin typeface="Baskerville Old Face"/>
                <a:cs typeface="Baskerville Old Face"/>
              </a:rPr>
              <a:t>Nano</a:t>
            </a:r>
            <a:r>
              <a:rPr sz="2400" spc="-10">
                <a:latin typeface="Baskerville Old Face"/>
                <a:cs typeface="Baskerville Old Face"/>
              </a:rPr>
              <a:t> </a:t>
            </a:r>
            <a:r>
              <a:rPr sz="2400">
                <a:latin typeface="Baskerville Old Face"/>
                <a:cs typeface="Baskerville Old Face"/>
              </a:rPr>
              <a:t>materials</a:t>
            </a:r>
            <a:r>
              <a:rPr sz="2400" spc="30">
                <a:latin typeface="Baskerville Old Face"/>
                <a:cs typeface="Baskerville Old Face"/>
              </a:rPr>
              <a:t> </a:t>
            </a:r>
            <a:r>
              <a:rPr sz="2400">
                <a:latin typeface="Baskerville Old Face"/>
                <a:cs typeface="Baskerville Old Face"/>
              </a:rPr>
              <a:t>is</a:t>
            </a:r>
            <a:r>
              <a:rPr sz="2400" spc="-5">
                <a:latin typeface="Baskerville Old Face"/>
                <a:cs typeface="Baskerville Old Face"/>
              </a:rPr>
              <a:t> </a:t>
            </a:r>
            <a:r>
              <a:rPr sz="2400">
                <a:latin typeface="Baskerville Old Face"/>
                <a:cs typeface="Baskerville Old Face"/>
              </a:rPr>
              <a:t>different</a:t>
            </a:r>
            <a:r>
              <a:rPr sz="2400" spc="20">
                <a:latin typeface="Baskerville Old Face"/>
                <a:cs typeface="Baskerville Old Face"/>
              </a:rPr>
              <a:t> </a:t>
            </a:r>
            <a:r>
              <a:rPr sz="2400">
                <a:latin typeface="Baskerville Old Face"/>
                <a:cs typeface="Baskerville Old Face"/>
              </a:rPr>
              <a:t>from</a:t>
            </a:r>
            <a:r>
              <a:rPr sz="2400" spc="-10">
                <a:latin typeface="Baskerville Old Face"/>
                <a:cs typeface="Baskerville Old Face"/>
              </a:rPr>
              <a:t> </a:t>
            </a:r>
            <a:r>
              <a:rPr sz="2400">
                <a:latin typeface="Baskerville Old Face"/>
                <a:cs typeface="Baskerville Old Face"/>
              </a:rPr>
              <a:t>its</a:t>
            </a:r>
            <a:r>
              <a:rPr sz="2400" spc="5">
                <a:latin typeface="Baskerville Old Face"/>
                <a:cs typeface="Baskerville Old Face"/>
              </a:rPr>
              <a:t> </a:t>
            </a:r>
            <a:r>
              <a:rPr sz="2400" spc="-20">
                <a:latin typeface="Baskerville Old Face"/>
                <a:cs typeface="Baskerville Old Face"/>
              </a:rPr>
              <a:t>bulk </a:t>
            </a:r>
            <a:r>
              <a:rPr sz="2400">
                <a:latin typeface="Baskerville Old Face"/>
                <a:cs typeface="Baskerville Old Face"/>
              </a:rPr>
              <a:t>material.</a:t>
            </a:r>
            <a:r>
              <a:rPr sz="2400" spc="30">
                <a:latin typeface="Baskerville Old Face"/>
                <a:cs typeface="Baskerville Old Face"/>
              </a:rPr>
              <a:t> </a:t>
            </a:r>
            <a:r>
              <a:rPr sz="2400">
                <a:latin typeface="Baskerville Old Face"/>
                <a:cs typeface="Baskerville Old Face"/>
              </a:rPr>
              <a:t>The density</a:t>
            </a:r>
            <a:r>
              <a:rPr sz="2400" spc="5">
                <a:latin typeface="Baskerville Old Face"/>
                <a:cs typeface="Baskerville Old Face"/>
              </a:rPr>
              <a:t> </a:t>
            </a:r>
            <a:r>
              <a:rPr sz="2400">
                <a:latin typeface="Baskerville Old Face"/>
                <a:cs typeface="Baskerville Old Face"/>
              </a:rPr>
              <a:t>of</a:t>
            </a:r>
            <a:r>
              <a:rPr sz="2400" spc="-5">
                <a:latin typeface="Baskerville Old Face"/>
                <a:cs typeface="Baskerville Old Face"/>
              </a:rPr>
              <a:t> </a:t>
            </a:r>
            <a:r>
              <a:rPr sz="2400">
                <a:latin typeface="Baskerville Old Face"/>
                <a:cs typeface="Baskerville Old Face"/>
              </a:rPr>
              <a:t>the</a:t>
            </a:r>
            <a:r>
              <a:rPr sz="2400" spc="-10">
                <a:latin typeface="Baskerville Old Face"/>
                <a:cs typeface="Baskerville Old Face"/>
              </a:rPr>
              <a:t> </a:t>
            </a:r>
            <a:r>
              <a:rPr sz="2400">
                <a:latin typeface="Baskerville Old Face"/>
                <a:cs typeface="Baskerville Old Face"/>
              </a:rPr>
              <a:t>energy states</a:t>
            </a:r>
            <a:r>
              <a:rPr sz="2400" spc="5">
                <a:latin typeface="Baskerville Old Face"/>
                <a:cs typeface="Baskerville Old Face"/>
              </a:rPr>
              <a:t> </a:t>
            </a:r>
            <a:r>
              <a:rPr sz="2400">
                <a:latin typeface="Baskerville Old Face"/>
                <a:cs typeface="Baskerville Old Face"/>
              </a:rPr>
              <a:t>in</a:t>
            </a:r>
            <a:r>
              <a:rPr sz="2400" spc="-5">
                <a:latin typeface="Baskerville Old Face"/>
                <a:cs typeface="Baskerville Old Face"/>
              </a:rPr>
              <a:t> </a:t>
            </a:r>
            <a:r>
              <a:rPr sz="2400">
                <a:latin typeface="Baskerville Old Face"/>
                <a:cs typeface="Baskerville Old Face"/>
              </a:rPr>
              <a:t>the</a:t>
            </a:r>
            <a:r>
              <a:rPr sz="2400" spc="5">
                <a:latin typeface="Baskerville Old Face"/>
                <a:cs typeface="Baskerville Old Face"/>
              </a:rPr>
              <a:t> </a:t>
            </a:r>
            <a:r>
              <a:rPr sz="2400">
                <a:latin typeface="Baskerville Old Face"/>
                <a:cs typeface="Baskerville Old Face"/>
              </a:rPr>
              <a:t>conduction</a:t>
            </a:r>
            <a:r>
              <a:rPr sz="2400" spc="5">
                <a:latin typeface="Baskerville Old Face"/>
                <a:cs typeface="Baskerville Old Face"/>
              </a:rPr>
              <a:t> </a:t>
            </a:r>
            <a:r>
              <a:rPr sz="2400" spc="-20">
                <a:latin typeface="Baskerville Old Face"/>
                <a:cs typeface="Baskerville Old Face"/>
              </a:rPr>
              <a:t>band </a:t>
            </a:r>
            <a:r>
              <a:rPr sz="2400" spc="-10">
                <a:latin typeface="Baskerville Old Face"/>
                <a:cs typeface="Baskerville Old Face"/>
              </a:rPr>
              <a:t>changes.</a:t>
            </a:r>
            <a:endParaRPr sz="2400">
              <a:latin typeface="Baskerville Old Face"/>
              <a:cs typeface="Baskerville Old Face"/>
            </a:endParaRPr>
          </a:p>
          <a:p>
            <a:pPr marL="355600" marR="5080" indent="-342900">
              <a:lnSpc>
                <a:spcPct val="100000"/>
              </a:lnSpc>
              <a:spcBef>
                <a:spcPts val="675"/>
              </a:spcBef>
              <a:buChar char="•"/>
              <a:tabLst>
                <a:tab pos="355600" algn="l"/>
              </a:tabLst>
            </a:pPr>
            <a:r>
              <a:rPr sz="2400">
                <a:latin typeface="Times New Roman"/>
                <a:cs typeface="Times New Roman"/>
              </a:rPr>
              <a:t>For</a:t>
            </a:r>
            <a:r>
              <a:rPr sz="2400" spc="-5">
                <a:latin typeface="Times New Roman"/>
                <a:cs typeface="Times New Roman"/>
              </a:rPr>
              <a:t> </a:t>
            </a:r>
            <a:r>
              <a:rPr sz="2400">
                <a:latin typeface="Times New Roman"/>
                <a:cs typeface="Times New Roman"/>
              </a:rPr>
              <a:t>semiconductors</a:t>
            </a:r>
            <a:r>
              <a:rPr sz="2400" spc="-30">
                <a:latin typeface="Times New Roman"/>
                <a:cs typeface="Times New Roman"/>
              </a:rPr>
              <a:t> </a:t>
            </a:r>
            <a:r>
              <a:rPr sz="2400">
                <a:latin typeface="Times New Roman"/>
                <a:cs typeface="Times New Roman"/>
              </a:rPr>
              <a:t>such</a:t>
            </a:r>
            <a:r>
              <a:rPr sz="2400" spc="-5">
                <a:latin typeface="Times New Roman"/>
                <a:cs typeface="Times New Roman"/>
              </a:rPr>
              <a:t> </a:t>
            </a:r>
            <a:r>
              <a:rPr sz="2400">
                <a:latin typeface="Times New Roman"/>
                <a:cs typeface="Times New Roman"/>
              </a:rPr>
              <a:t>as</a:t>
            </a:r>
            <a:r>
              <a:rPr sz="2400" spc="15">
                <a:latin typeface="Times New Roman"/>
                <a:cs typeface="Times New Roman"/>
              </a:rPr>
              <a:t> </a:t>
            </a:r>
            <a:r>
              <a:rPr sz="2400">
                <a:latin typeface="Times New Roman"/>
                <a:cs typeface="Times New Roman"/>
              </a:rPr>
              <a:t>ZnO,</a:t>
            </a:r>
            <a:r>
              <a:rPr sz="2400" spc="-5">
                <a:latin typeface="Times New Roman"/>
                <a:cs typeface="Times New Roman"/>
              </a:rPr>
              <a:t> </a:t>
            </a:r>
            <a:r>
              <a:rPr sz="2400">
                <a:latin typeface="Times New Roman"/>
                <a:cs typeface="Times New Roman"/>
              </a:rPr>
              <a:t>CdS, and Si,</a:t>
            </a:r>
            <a:r>
              <a:rPr sz="2400" spc="-5">
                <a:latin typeface="Times New Roman"/>
                <a:cs typeface="Times New Roman"/>
              </a:rPr>
              <a:t> </a:t>
            </a:r>
            <a:r>
              <a:rPr sz="2400">
                <a:latin typeface="Times New Roman"/>
                <a:cs typeface="Times New Roman"/>
              </a:rPr>
              <a:t>the</a:t>
            </a:r>
            <a:r>
              <a:rPr sz="2400" spc="-15">
                <a:latin typeface="Times New Roman"/>
                <a:cs typeface="Times New Roman"/>
              </a:rPr>
              <a:t> </a:t>
            </a:r>
            <a:r>
              <a:rPr sz="2400">
                <a:latin typeface="Times New Roman"/>
                <a:cs typeface="Times New Roman"/>
              </a:rPr>
              <a:t>bandgap</a:t>
            </a:r>
            <a:r>
              <a:rPr sz="2400" spc="-5">
                <a:latin typeface="Times New Roman"/>
                <a:cs typeface="Times New Roman"/>
              </a:rPr>
              <a:t> </a:t>
            </a:r>
            <a:r>
              <a:rPr sz="2400" spc="-10">
                <a:latin typeface="Times New Roman"/>
                <a:cs typeface="Times New Roman"/>
              </a:rPr>
              <a:t>changes </a:t>
            </a:r>
            <a:r>
              <a:rPr sz="2400">
                <a:latin typeface="Times New Roman"/>
                <a:cs typeface="Times New Roman"/>
              </a:rPr>
              <a:t>with </a:t>
            </a:r>
            <a:r>
              <a:rPr sz="2400" spc="-20">
                <a:latin typeface="Times New Roman"/>
                <a:cs typeface="Times New Roman"/>
              </a:rPr>
              <a:t>size</a:t>
            </a:r>
            <a:endParaRPr sz="2400">
              <a:latin typeface="Times New Roman"/>
              <a:cs typeface="Times New Roman"/>
            </a:endParaRPr>
          </a:p>
          <a:p>
            <a:pPr marL="927100" marR="668020">
              <a:lnSpc>
                <a:spcPts val="2810"/>
              </a:lnSpc>
              <a:spcBef>
                <a:spcPts val="730"/>
              </a:spcBef>
              <a:tabLst>
                <a:tab pos="2908300" algn="l"/>
                <a:tab pos="6877050" algn="l"/>
              </a:tabLst>
            </a:pPr>
            <a:r>
              <a:rPr sz="2400">
                <a:latin typeface="Times New Roman"/>
                <a:cs typeface="Times New Roman"/>
              </a:rPr>
              <a:t>-When</a:t>
            </a:r>
            <a:r>
              <a:rPr sz="2400" spc="-10">
                <a:latin typeface="Times New Roman"/>
                <a:cs typeface="Times New Roman"/>
              </a:rPr>
              <a:t> </a:t>
            </a:r>
            <a:r>
              <a:rPr sz="2400">
                <a:latin typeface="Times New Roman"/>
                <a:cs typeface="Times New Roman"/>
              </a:rPr>
              <a:t>the</a:t>
            </a:r>
            <a:r>
              <a:rPr sz="2400" spc="-20">
                <a:latin typeface="Times New Roman"/>
                <a:cs typeface="Times New Roman"/>
              </a:rPr>
              <a:t> </a:t>
            </a:r>
            <a:r>
              <a:rPr sz="2400">
                <a:latin typeface="Times New Roman"/>
                <a:cs typeface="Times New Roman"/>
              </a:rPr>
              <a:t>bandgaps</a:t>
            </a:r>
            <a:r>
              <a:rPr sz="2400" spc="5">
                <a:latin typeface="Times New Roman"/>
                <a:cs typeface="Times New Roman"/>
              </a:rPr>
              <a:t> </a:t>
            </a:r>
            <a:r>
              <a:rPr sz="2400">
                <a:latin typeface="Times New Roman"/>
                <a:cs typeface="Times New Roman"/>
              </a:rPr>
              <a:t>lie</a:t>
            </a:r>
            <a:r>
              <a:rPr sz="2400" spc="-35">
                <a:latin typeface="Times New Roman"/>
                <a:cs typeface="Times New Roman"/>
              </a:rPr>
              <a:t> </a:t>
            </a:r>
            <a:r>
              <a:rPr sz="2400">
                <a:latin typeface="Times New Roman"/>
                <a:cs typeface="Times New Roman"/>
              </a:rPr>
              <a:t>in</a:t>
            </a:r>
            <a:r>
              <a:rPr sz="2400" spc="-15">
                <a:latin typeface="Times New Roman"/>
                <a:cs typeface="Times New Roman"/>
              </a:rPr>
              <a:t> </a:t>
            </a:r>
            <a:r>
              <a:rPr sz="2400">
                <a:latin typeface="Times New Roman"/>
                <a:cs typeface="Times New Roman"/>
              </a:rPr>
              <a:t>the</a:t>
            </a:r>
            <a:r>
              <a:rPr sz="2400" spc="-15">
                <a:latin typeface="Times New Roman"/>
                <a:cs typeface="Times New Roman"/>
              </a:rPr>
              <a:t> </a:t>
            </a:r>
            <a:r>
              <a:rPr sz="2400">
                <a:latin typeface="Times New Roman"/>
                <a:cs typeface="Times New Roman"/>
              </a:rPr>
              <a:t>visible</a:t>
            </a:r>
            <a:r>
              <a:rPr sz="2400" spc="-40">
                <a:latin typeface="Times New Roman"/>
                <a:cs typeface="Times New Roman"/>
              </a:rPr>
              <a:t> </a:t>
            </a:r>
            <a:r>
              <a:rPr sz="2400" spc="-10">
                <a:latin typeface="Times New Roman"/>
                <a:cs typeface="Times New Roman"/>
              </a:rPr>
              <a:t>spectrum,</a:t>
            </a:r>
            <a:r>
              <a:rPr sz="2400">
                <a:latin typeface="Times New Roman"/>
                <a:cs typeface="Times New Roman"/>
              </a:rPr>
              <a:t>	</a:t>
            </a:r>
            <a:r>
              <a:rPr sz="2400" spc="-10">
                <a:latin typeface="Times New Roman"/>
                <a:cs typeface="Times New Roman"/>
              </a:rPr>
              <a:t>changing </a:t>
            </a:r>
            <a:r>
              <a:rPr sz="2400">
                <a:latin typeface="Times New Roman"/>
                <a:cs typeface="Times New Roman"/>
              </a:rPr>
              <a:t>bandgap</a:t>
            </a:r>
            <a:r>
              <a:rPr sz="2400" spc="-10">
                <a:latin typeface="Times New Roman"/>
                <a:cs typeface="Times New Roman"/>
              </a:rPr>
              <a:t> </a:t>
            </a:r>
            <a:r>
              <a:rPr sz="2400" spc="-20">
                <a:latin typeface="Times New Roman"/>
                <a:cs typeface="Times New Roman"/>
              </a:rPr>
              <a:t>with</a:t>
            </a:r>
            <a:r>
              <a:rPr sz="2400">
                <a:latin typeface="Times New Roman"/>
                <a:cs typeface="Times New Roman"/>
              </a:rPr>
              <a:t>	size</a:t>
            </a:r>
            <a:r>
              <a:rPr sz="2400" spc="-35">
                <a:latin typeface="Times New Roman"/>
                <a:cs typeface="Times New Roman"/>
              </a:rPr>
              <a:t> </a:t>
            </a:r>
            <a:r>
              <a:rPr sz="2400">
                <a:latin typeface="Times New Roman"/>
                <a:cs typeface="Times New Roman"/>
              </a:rPr>
              <a:t>means</a:t>
            </a:r>
            <a:r>
              <a:rPr sz="2400" spc="5">
                <a:latin typeface="Times New Roman"/>
                <a:cs typeface="Times New Roman"/>
              </a:rPr>
              <a:t> </a:t>
            </a:r>
            <a:r>
              <a:rPr sz="2400">
                <a:latin typeface="Times New Roman"/>
                <a:cs typeface="Times New Roman"/>
              </a:rPr>
              <a:t>a</a:t>
            </a:r>
            <a:r>
              <a:rPr sz="2400" spc="-15">
                <a:latin typeface="Times New Roman"/>
                <a:cs typeface="Times New Roman"/>
              </a:rPr>
              <a:t> </a:t>
            </a:r>
            <a:r>
              <a:rPr sz="2400">
                <a:latin typeface="Times New Roman"/>
                <a:cs typeface="Times New Roman"/>
              </a:rPr>
              <a:t>change</a:t>
            </a:r>
            <a:r>
              <a:rPr sz="2400" spc="-15">
                <a:latin typeface="Times New Roman"/>
                <a:cs typeface="Times New Roman"/>
              </a:rPr>
              <a:t> </a:t>
            </a:r>
            <a:r>
              <a:rPr sz="2400">
                <a:latin typeface="Times New Roman"/>
                <a:cs typeface="Times New Roman"/>
              </a:rPr>
              <a:t>in</a:t>
            </a:r>
            <a:r>
              <a:rPr sz="2400" spc="-15">
                <a:latin typeface="Times New Roman"/>
                <a:cs typeface="Times New Roman"/>
              </a:rPr>
              <a:t> </a:t>
            </a:r>
            <a:r>
              <a:rPr sz="2400" spc="-10">
                <a:latin typeface="Times New Roman"/>
                <a:cs typeface="Times New Roman"/>
              </a:rPr>
              <a:t>color</a:t>
            </a:r>
            <a:endParaRPr sz="2400">
              <a:latin typeface="Times New Roman"/>
              <a:cs typeface="Times New Roman"/>
            </a:endParaRPr>
          </a:p>
          <a:p>
            <a:pPr marL="355600" marR="1137920" indent="-342900">
              <a:lnSpc>
                <a:spcPct val="100000"/>
              </a:lnSpc>
              <a:spcBef>
                <a:spcPts val="465"/>
              </a:spcBef>
              <a:buChar char="•"/>
              <a:tabLst>
                <a:tab pos="355600" algn="l"/>
              </a:tabLst>
            </a:pPr>
            <a:r>
              <a:rPr sz="2400">
                <a:latin typeface="Baskerville Old Face"/>
                <a:cs typeface="Baskerville Old Face"/>
              </a:rPr>
              <a:t>Nano</a:t>
            </a:r>
            <a:r>
              <a:rPr sz="2400" spc="-25">
                <a:latin typeface="Baskerville Old Face"/>
                <a:cs typeface="Baskerville Old Face"/>
              </a:rPr>
              <a:t> </a:t>
            </a:r>
            <a:r>
              <a:rPr sz="2400">
                <a:latin typeface="Baskerville Old Face"/>
                <a:cs typeface="Baskerville Old Face"/>
              </a:rPr>
              <a:t>clusters of</a:t>
            </a:r>
            <a:r>
              <a:rPr sz="2400" spc="-15">
                <a:latin typeface="Baskerville Old Face"/>
                <a:cs typeface="Baskerville Old Face"/>
              </a:rPr>
              <a:t> </a:t>
            </a:r>
            <a:r>
              <a:rPr sz="2400">
                <a:latin typeface="Baskerville Old Face"/>
                <a:cs typeface="Baskerville Old Face"/>
              </a:rPr>
              <a:t>different</a:t>
            </a:r>
            <a:r>
              <a:rPr sz="2400" spc="20">
                <a:latin typeface="Baskerville Old Face"/>
                <a:cs typeface="Baskerville Old Face"/>
              </a:rPr>
              <a:t> </a:t>
            </a:r>
            <a:r>
              <a:rPr sz="2400">
                <a:latin typeface="Baskerville Old Face"/>
                <a:cs typeface="Baskerville Old Face"/>
              </a:rPr>
              <a:t>sizes</a:t>
            </a:r>
            <a:r>
              <a:rPr sz="2400" spc="-10">
                <a:latin typeface="Baskerville Old Face"/>
                <a:cs typeface="Baskerville Old Face"/>
              </a:rPr>
              <a:t> </a:t>
            </a:r>
            <a:r>
              <a:rPr sz="2400">
                <a:latin typeface="Baskerville Old Face"/>
                <a:cs typeface="Baskerville Old Face"/>
              </a:rPr>
              <a:t>will</a:t>
            </a:r>
            <a:r>
              <a:rPr sz="2400" spc="10">
                <a:latin typeface="Baskerville Old Face"/>
                <a:cs typeface="Baskerville Old Face"/>
              </a:rPr>
              <a:t> </a:t>
            </a:r>
            <a:r>
              <a:rPr sz="2400">
                <a:latin typeface="Baskerville Old Face"/>
                <a:cs typeface="Baskerville Old Face"/>
              </a:rPr>
              <a:t>have</a:t>
            </a:r>
            <a:r>
              <a:rPr sz="2400" spc="-10">
                <a:latin typeface="Baskerville Old Face"/>
                <a:cs typeface="Baskerville Old Face"/>
              </a:rPr>
              <a:t> </a:t>
            </a:r>
            <a:r>
              <a:rPr sz="2400">
                <a:latin typeface="Baskerville Old Face"/>
                <a:cs typeface="Baskerville Old Face"/>
              </a:rPr>
              <a:t>different</a:t>
            </a:r>
            <a:r>
              <a:rPr sz="2400" spc="15">
                <a:latin typeface="Baskerville Old Face"/>
                <a:cs typeface="Baskerville Old Face"/>
              </a:rPr>
              <a:t> </a:t>
            </a:r>
            <a:r>
              <a:rPr sz="2400" spc="-10">
                <a:latin typeface="Baskerville Old Face"/>
                <a:cs typeface="Baskerville Old Face"/>
              </a:rPr>
              <a:t>electronic </a:t>
            </a:r>
            <a:r>
              <a:rPr sz="2400">
                <a:latin typeface="Baskerville Old Face"/>
                <a:cs typeface="Baskerville Old Face"/>
              </a:rPr>
              <a:t>structures</a:t>
            </a:r>
            <a:r>
              <a:rPr sz="2400" spc="-5">
                <a:latin typeface="Baskerville Old Face"/>
                <a:cs typeface="Baskerville Old Face"/>
              </a:rPr>
              <a:t> </a:t>
            </a:r>
            <a:r>
              <a:rPr sz="2400">
                <a:latin typeface="Baskerville Old Face"/>
                <a:cs typeface="Baskerville Old Face"/>
              </a:rPr>
              <a:t>and</a:t>
            </a:r>
            <a:r>
              <a:rPr sz="2400" spc="-15">
                <a:latin typeface="Baskerville Old Face"/>
                <a:cs typeface="Baskerville Old Face"/>
              </a:rPr>
              <a:t> </a:t>
            </a:r>
            <a:r>
              <a:rPr sz="2400">
                <a:latin typeface="Baskerville Old Face"/>
                <a:cs typeface="Baskerville Old Face"/>
              </a:rPr>
              <a:t>different</a:t>
            </a:r>
            <a:r>
              <a:rPr sz="2400" spc="15">
                <a:latin typeface="Baskerville Old Face"/>
                <a:cs typeface="Baskerville Old Face"/>
              </a:rPr>
              <a:t> </a:t>
            </a:r>
            <a:r>
              <a:rPr sz="2400">
                <a:latin typeface="Baskerville Old Face"/>
                <a:cs typeface="Baskerville Old Face"/>
              </a:rPr>
              <a:t>energy</a:t>
            </a:r>
            <a:r>
              <a:rPr sz="2400" spc="-10">
                <a:latin typeface="Baskerville Old Face"/>
                <a:cs typeface="Baskerville Old Face"/>
              </a:rPr>
              <a:t> </a:t>
            </a:r>
            <a:r>
              <a:rPr sz="2400">
                <a:latin typeface="Baskerville Old Face"/>
                <a:cs typeface="Baskerville Old Face"/>
              </a:rPr>
              <a:t>level</a:t>
            </a:r>
            <a:r>
              <a:rPr sz="2400" spc="25">
                <a:latin typeface="Baskerville Old Face"/>
                <a:cs typeface="Baskerville Old Face"/>
              </a:rPr>
              <a:t> </a:t>
            </a:r>
            <a:r>
              <a:rPr sz="2400" spc="-10">
                <a:latin typeface="Baskerville Old Face"/>
                <a:cs typeface="Baskerville Old Face"/>
              </a:rPr>
              <a:t>separations.</a:t>
            </a:r>
            <a:endParaRPr sz="2400">
              <a:latin typeface="Baskerville Old Face"/>
              <a:cs typeface="Baskerville Old Face"/>
            </a:endParaRPr>
          </a:p>
          <a:p>
            <a:pPr marL="354965" indent="-342265">
              <a:lnSpc>
                <a:spcPct val="100000"/>
              </a:lnSpc>
              <a:spcBef>
                <a:spcPts val="580"/>
              </a:spcBef>
              <a:buChar char="•"/>
              <a:tabLst>
                <a:tab pos="354965" algn="l"/>
              </a:tabLst>
            </a:pPr>
            <a:r>
              <a:rPr sz="2400">
                <a:latin typeface="Baskerville Old Face"/>
                <a:cs typeface="Baskerville Old Face"/>
              </a:rPr>
              <a:t>Discrete</a:t>
            </a:r>
            <a:r>
              <a:rPr sz="2400" spc="15">
                <a:latin typeface="Baskerville Old Face"/>
                <a:cs typeface="Baskerville Old Face"/>
              </a:rPr>
              <a:t> </a:t>
            </a:r>
            <a:r>
              <a:rPr sz="2400">
                <a:latin typeface="Baskerville Old Face"/>
                <a:cs typeface="Baskerville Old Face"/>
              </a:rPr>
              <a:t>nature</a:t>
            </a:r>
            <a:r>
              <a:rPr sz="2400" spc="10">
                <a:latin typeface="Baskerville Old Face"/>
                <a:cs typeface="Baskerville Old Face"/>
              </a:rPr>
              <a:t> </a:t>
            </a:r>
            <a:r>
              <a:rPr sz="2400">
                <a:latin typeface="Baskerville Old Face"/>
                <a:cs typeface="Baskerville Old Face"/>
              </a:rPr>
              <a:t>of</a:t>
            </a:r>
            <a:r>
              <a:rPr sz="2400" spc="-15">
                <a:latin typeface="Baskerville Old Face"/>
                <a:cs typeface="Baskerville Old Face"/>
              </a:rPr>
              <a:t> </a:t>
            </a:r>
            <a:r>
              <a:rPr sz="2400">
                <a:latin typeface="Baskerville Old Face"/>
                <a:cs typeface="Baskerville Old Face"/>
              </a:rPr>
              <a:t>energy </a:t>
            </a:r>
            <a:r>
              <a:rPr sz="2400" spc="-10">
                <a:latin typeface="Baskerville Old Face"/>
                <a:cs typeface="Baskerville Old Face"/>
              </a:rPr>
              <a:t>states</a:t>
            </a:r>
            <a:endParaRPr sz="2400">
              <a:latin typeface="Baskerville Old Face"/>
              <a:cs typeface="Baskerville Old Face"/>
            </a:endParaRPr>
          </a:p>
          <a:p>
            <a:pPr marL="355600" marR="568960" indent="-342900">
              <a:lnSpc>
                <a:spcPct val="100000"/>
              </a:lnSpc>
              <a:spcBef>
                <a:spcPts val="575"/>
              </a:spcBef>
              <a:buChar char="•"/>
              <a:tabLst>
                <a:tab pos="355600" algn="l"/>
              </a:tabLst>
            </a:pPr>
            <a:r>
              <a:rPr sz="2400">
                <a:latin typeface="Baskerville Old Face"/>
                <a:cs typeface="Baskerville Old Face"/>
              </a:rPr>
              <a:t>In</a:t>
            </a:r>
            <a:r>
              <a:rPr sz="2400" spc="-35">
                <a:latin typeface="Baskerville Old Face"/>
                <a:cs typeface="Baskerville Old Face"/>
              </a:rPr>
              <a:t> </a:t>
            </a:r>
            <a:r>
              <a:rPr sz="2400">
                <a:latin typeface="Baskerville Old Face"/>
                <a:cs typeface="Baskerville Old Face"/>
              </a:rPr>
              <a:t>certain cases,</a:t>
            </a:r>
            <a:r>
              <a:rPr sz="2400" spc="-10">
                <a:latin typeface="Baskerville Old Face"/>
                <a:cs typeface="Baskerville Old Face"/>
              </a:rPr>
              <a:t> </a:t>
            </a:r>
            <a:r>
              <a:rPr sz="2400">
                <a:latin typeface="Baskerville Old Face"/>
                <a:cs typeface="Baskerville Old Face"/>
              </a:rPr>
              <a:t>conducting</a:t>
            </a:r>
            <a:r>
              <a:rPr sz="2400" spc="-5">
                <a:latin typeface="Baskerville Old Face"/>
                <a:cs typeface="Baskerville Old Face"/>
              </a:rPr>
              <a:t> </a:t>
            </a:r>
            <a:r>
              <a:rPr sz="2400">
                <a:latin typeface="Baskerville Old Face"/>
                <a:cs typeface="Baskerville Old Face"/>
              </a:rPr>
              <a:t>materials</a:t>
            </a:r>
            <a:r>
              <a:rPr sz="2400" spc="20">
                <a:latin typeface="Baskerville Old Face"/>
                <a:cs typeface="Baskerville Old Face"/>
              </a:rPr>
              <a:t> </a:t>
            </a:r>
            <a:r>
              <a:rPr sz="2400">
                <a:latin typeface="Baskerville Old Face"/>
                <a:cs typeface="Baskerville Old Face"/>
              </a:rPr>
              <a:t>become</a:t>
            </a:r>
            <a:r>
              <a:rPr sz="2400" spc="-10">
                <a:latin typeface="Baskerville Old Face"/>
                <a:cs typeface="Baskerville Old Face"/>
              </a:rPr>
              <a:t> </a:t>
            </a:r>
            <a:r>
              <a:rPr sz="2400">
                <a:latin typeface="Baskerville Old Face"/>
                <a:cs typeface="Baskerville Old Face"/>
              </a:rPr>
              <a:t>insulators</a:t>
            </a:r>
            <a:r>
              <a:rPr sz="2400" spc="-5">
                <a:latin typeface="Baskerville Old Face"/>
                <a:cs typeface="Baskerville Old Face"/>
              </a:rPr>
              <a:t> </a:t>
            </a:r>
            <a:r>
              <a:rPr sz="2400">
                <a:latin typeface="Baskerville Old Face"/>
                <a:cs typeface="Baskerville Old Face"/>
              </a:rPr>
              <a:t>below</a:t>
            </a:r>
            <a:r>
              <a:rPr sz="2400" spc="-10">
                <a:latin typeface="Baskerville Old Face"/>
                <a:cs typeface="Baskerville Old Face"/>
              </a:rPr>
              <a:t> </a:t>
            </a:r>
            <a:r>
              <a:rPr sz="2400" spc="-50">
                <a:latin typeface="Baskerville Old Face"/>
                <a:cs typeface="Baskerville Old Face"/>
              </a:rPr>
              <a:t>a </a:t>
            </a:r>
            <a:r>
              <a:rPr sz="2400">
                <a:latin typeface="Baskerville Old Face"/>
                <a:cs typeface="Baskerville Old Face"/>
              </a:rPr>
              <a:t>critical</a:t>
            </a:r>
            <a:r>
              <a:rPr sz="2400" spc="20">
                <a:latin typeface="Baskerville Old Face"/>
                <a:cs typeface="Baskerville Old Face"/>
              </a:rPr>
              <a:t> </a:t>
            </a:r>
            <a:r>
              <a:rPr sz="2400">
                <a:latin typeface="Baskerville Old Face"/>
                <a:cs typeface="Baskerville Old Face"/>
              </a:rPr>
              <a:t>length</a:t>
            </a:r>
            <a:r>
              <a:rPr sz="2400" spc="5">
                <a:latin typeface="Baskerville Old Face"/>
                <a:cs typeface="Baskerville Old Face"/>
              </a:rPr>
              <a:t> </a:t>
            </a:r>
            <a:r>
              <a:rPr sz="2400">
                <a:latin typeface="Baskerville Old Face"/>
                <a:cs typeface="Baskerville Old Face"/>
              </a:rPr>
              <a:t>scale,</a:t>
            </a:r>
            <a:r>
              <a:rPr sz="2400" spc="10">
                <a:latin typeface="Baskerville Old Face"/>
                <a:cs typeface="Baskerville Old Face"/>
              </a:rPr>
              <a:t> </a:t>
            </a:r>
            <a:r>
              <a:rPr sz="2400">
                <a:latin typeface="Baskerville Old Face"/>
                <a:cs typeface="Baskerville Old Face"/>
              </a:rPr>
              <a:t>as</a:t>
            </a:r>
            <a:r>
              <a:rPr sz="2400" spc="-10">
                <a:latin typeface="Baskerville Old Face"/>
                <a:cs typeface="Baskerville Old Face"/>
              </a:rPr>
              <a:t> </a:t>
            </a:r>
            <a:r>
              <a:rPr sz="2400">
                <a:latin typeface="Baskerville Old Face"/>
                <a:cs typeface="Baskerville Old Face"/>
              </a:rPr>
              <a:t>the</a:t>
            </a:r>
            <a:r>
              <a:rPr sz="2400" spc="-15">
                <a:latin typeface="Baskerville Old Face"/>
                <a:cs typeface="Baskerville Old Face"/>
              </a:rPr>
              <a:t> </a:t>
            </a:r>
            <a:r>
              <a:rPr sz="2400">
                <a:latin typeface="Baskerville Old Face"/>
                <a:cs typeface="Baskerville Old Face"/>
              </a:rPr>
              <a:t>energy</a:t>
            </a:r>
            <a:r>
              <a:rPr sz="2400" spc="-10">
                <a:latin typeface="Baskerville Old Face"/>
                <a:cs typeface="Baskerville Old Face"/>
              </a:rPr>
              <a:t> </a:t>
            </a:r>
            <a:r>
              <a:rPr sz="2400">
                <a:latin typeface="Baskerville Old Face"/>
                <a:cs typeface="Baskerville Old Face"/>
              </a:rPr>
              <a:t>bands</a:t>
            </a:r>
            <a:r>
              <a:rPr sz="2400" spc="-5">
                <a:latin typeface="Baskerville Old Face"/>
                <a:cs typeface="Baskerville Old Face"/>
              </a:rPr>
              <a:t> </a:t>
            </a:r>
            <a:r>
              <a:rPr sz="2400">
                <a:latin typeface="Baskerville Old Face"/>
                <a:cs typeface="Baskerville Old Face"/>
              </a:rPr>
              <a:t>cease</a:t>
            </a:r>
            <a:r>
              <a:rPr sz="2400" spc="5">
                <a:latin typeface="Baskerville Old Face"/>
                <a:cs typeface="Baskerville Old Face"/>
              </a:rPr>
              <a:t> </a:t>
            </a:r>
            <a:r>
              <a:rPr sz="2400">
                <a:latin typeface="Baskerville Old Face"/>
                <a:cs typeface="Baskerville Old Face"/>
              </a:rPr>
              <a:t>to</a:t>
            </a:r>
            <a:r>
              <a:rPr sz="2400" spc="-20">
                <a:latin typeface="Baskerville Old Face"/>
                <a:cs typeface="Baskerville Old Face"/>
              </a:rPr>
              <a:t> </a:t>
            </a:r>
            <a:r>
              <a:rPr sz="2400" spc="-10">
                <a:latin typeface="Baskerville Old Face"/>
                <a:cs typeface="Baskerville Old Face"/>
              </a:rPr>
              <a:t>overlap.</a:t>
            </a:r>
            <a:endParaRPr sz="2400">
              <a:latin typeface="Baskerville Old Face"/>
              <a:cs typeface="Baskerville Old Face"/>
            </a:endParaRPr>
          </a:p>
          <a:p>
            <a:pPr marL="354965" indent="-342265">
              <a:lnSpc>
                <a:spcPct val="100000"/>
              </a:lnSpc>
              <a:spcBef>
                <a:spcPts val="580"/>
              </a:spcBef>
              <a:buChar char="•"/>
              <a:tabLst>
                <a:tab pos="354965" algn="l"/>
              </a:tabLst>
            </a:pPr>
            <a:r>
              <a:rPr sz="2400">
                <a:latin typeface="Baskerville Old Face"/>
                <a:cs typeface="Baskerville Old Face"/>
              </a:rPr>
              <a:t>Ballisitic</a:t>
            </a:r>
            <a:r>
              <a:rPr sz="2400" spc="45">
                <a:latin typeface="Baskerville Old Face"/>
                <a:cs typeface="Baskerville Old Face"/>
              </a:rPr>
              <a:t> </a:t>
            </a:r>
            <a:r>
              <a:rPr sz="2400">
                <a:latin typeface="Baskerville Old Face"/>
                <a:cs typeface="Baskerville Old Face"/>
              </a:rPr>
              <a:t>transport</a:t>
            </a:r>
            <a:r>
              <a:rPr sz="2400" spc="-20">
                <a:latin typeface="Baskerville Old Face"/>
                <a:cs typeface="Baskerville Old Face"/>
              </a:rPr>
              <a:t> </a:t>
            </a:r>
            <a:r>
              <a:rPr sz="2400">
                <a:latin typeface="Baskerville Old Face"/>
                <a:cs typeface="Baskerville Old Face"/>
              </a:rPr>
              <a:t>rather than</a:t>
            </a:r>
            <a:r>
              <a:rPr sz="2400" spc="-5">
                <a:latin typeface="Baskerville Old Face"/>
                <a:cs typeface="Baskerville Old Face"/>
              </a:rPr>
              <a:t> </a:t>
            </a:r>
            <a:r>
              <a:rPr sz="2400">
                <a:latin typeface="Baskerville Old Face"/>
                <a:cs typeface="Baskerville Old Face"/>
              </a:rPr>
              <a:t>diffusive</a:t>
            </a:r>
            <a:r>
              <a:rPr sz="2400" spc="25">
                <a:latin typeface="Baskerville Old Face"/>
                <a:cs typeface="Baskerville Old Face"/>
              </a:rPr>
              <a:t> </a:t>
            </a:r>
            <a:r>
              <a:rPr sz="2400">
                <a:latin typeface="Baskerville Old Face"/>
                <a:cs typeface="Baskerville Old Face"/>
              </a:rPr>
              <a:t>as</a:t>
            </a:r>
            <a:r>
              <a:rPr sz="2400" spc="-10">
                <a:latin typeface="Baskerville Old Face"/>
                <a:cs typeface="Baskerville Old Face"/>
              </a:rPr>
              <a:t> </a:t>
            </a:r>
            <a:r>
              <a:rPr sz="2400">
                <a:latin typeface="Baskerville Old Face"/>
                <a:cs typeface="Baskerville Old Face"/>
              </a:rPr>
              <a:t>in</a:t>
            </a:r>
            <a:r>
              <a:rPr sz="2400" spc="-5">
                <a:latin typeface="Baskerville Old Face"/>
                <a:cs typeface="Baskerville Old Face"/>
              </a:rPr>
              <a:t> </a:t>
            </a:r>
            <a:r>
              <a:rPr sz="2400" spc="-20">
                <a:latin typeface="Baskerville Old Face"/>
                <a:cs typeface="Baskerville Old Face"/>
              </a:rPr>
              <a:t>bulk</a:t>
            </a:r>
            <a:endParaRPr sz="2400">
              <a:latin typeface="Baskerville Old Face"/>
              <a:cs typeface="Baskerville Old Face"/>
            </a:endParaRPr>
          </a:p>
        </p:txBody>
      </p:sp>
      <p:sp>
        <p:nvSpPr>
          <p:cNvPr id="3" name="object 3"/>
          <p:cNvSpPr txBox="1">
            <a:spLocks noGrp="1"/>
          </p:cNvSpPr>
          <p:nvPr>
            <p:ph type="title"/>
          </p:nvPr>
        </p:nvSpPr>
        <p:spPr>
          <a:xfrm>
            <a:off x="1839848" y="-20319"/>
            <a:ext cx="5467985" cy="696595"/>
          </a:xfrm>
          <a:prstGeom prst="rect">
            <a:avLst/>
          </a:prstGeom>
        </p:spPr>
        <p:txBody>
          <a:bodyPr vert="horz" wrap="square" lIns="0" tIns="12700" rIns="0" bIns="0" rtlCol="0">
            <a:spAutoFit/>
          </a:bodyPr>
          <a:lstStyle/>
          <a:p>
            <a:pPr marL="12700">
              <a:lnSpc>
                <a:spcPct val="100000"/>
              </a:lnSpc>
              <a:spcBef>
                <a:spcPts val="100"/>
              </a:spcBef>
            </a:pPr>
            <a:r>
              <a:rPr>
                <a:solidFill>
                  <a:srgbClr val="FF0000"/>
                </a:solidFill>
              </a:rPr>
              <a:t>Electronics</a:t>
            </a:r>
            <a:r>
              <a:rPr spc="5">
                <a:solidFill>
                  <a:srgbClr val="FF0000"/>
                </a:solidFill>
              </a:rPr>
              <a:t> </a:t>
            </a:r>
            <a:r>
              <a:rPr spc="-10">
                <a:solidFill>
                  <a:srgbClr val="FF0000"/>
                </a:solidFill>
              </a:rPr>
              <a:t>Properties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4594" y="95503"/>
            <a:ext cx="1688464" cy="513715"/>
          </a:xfrm>
          <a:prstGeom prst="rect">
            <a:avLst/>
          </a:prstGeom>
        </p:spPr>
        <p:txBody>
          <a:bodyPr vert="horz" wrap="square" lIns="0" tIns="12700" rIns="0" bIns="0" rtlCol="0">
            <a:spAutoFit/>
          </a:bodyPr>
          <a:lstStyle/>
          <a:p>
            <a:pPr marL="12700">
              <a:lnSpc>
                <a:spcPct val="100000"/>
              </a:lnSpc>
              <a:spcBef>
                <a:spcPts val="100"/>
              </a:spcBef>
            </a:pPr>
            <a:r>
              <a:rPr sz="3200" b="1">
                <a:solidFill>
                  <a:srgbClr val="0000FF"/>
                </a:solidFill>
                <a:latin typeface="Times New Roman"/>
                <a:cs typeface="Times New Roman"/>
              </a:rPr>
              <a:t>Band</a:t>
            </a:r>
            <a:r>
              <a:rPr sz="3200" b="1" spc="-20">
                <a:solidFill>
                  <a:srgbClr val="0000FF"/>
                </a:solidFill>
                <a:latin typeface="Times New Roman"/>
                <a:cs typeface="Times New Roman"/>
              </a:rPr>
              <a:t> </a:t>
            </a:r>
            <a:r>
              <a:rPr sz="3200" b="1" spc="-25">
                <a:solidFill>
                  <a:srgbClr val="0000FF"/>
                </a:solidFill>
                <a:latin typeface="Times New Roman"/>
                <a:cs typeface="Times New Roman"/>
              </a:rPr>
              <a:t>gap</a:t>
            </a:r>
            <a:endParaRPr sz="3200">
              <a:latin typeface="Times New Roman"/>
              <a:cs typeface="Times New Roman"/>
            </a:endParaRPr>
          </a:p>
        </p:txBody>
      </p:sp>
      <p:sp>
        <p:nvSpPr>
          <p:cNvPr id="3" name="object 3"/>
          <p:cNvSpPr txBox="1"/>
          <p:nvPr/>
        </p:nvSpPr>
        <p:spPr>
          <a:xfrm>
            <a:off x="609600" y="914400"/>
            <a:ext cx="8229600" cy="831850"/>
          </a:xfrm>
          <a:prstGeom prst="rect">
            <a:avLst/>
          </a:prstGeom>
          <a:ln w="9525">
            <a:solidFill>
              <a:srgbClr val="000000"/>
            </a:solidFill>
          </a:ln>
        </p:spPr>
        <p:txBody>
          <a:bodyPr vert="horz" wrap="square" lIns="0" tIns="38100" rIns="0" bIns="0" rtlCol="0">
            <a:spAutoFit/>
          </a:bodyPr>
          <a:lstStyle/>
          <a:p>
            <a:pPr marL="91440" marR="81915">
              <a:lnSpc>
                <a:spcPct val="100000"/>
              </a:lnSpc>
              <a:spcBef>
                <a:spcPts val="300"/>
              </a:spcBef>
              <a:tabLst>
                <a:tab pos="762000" algn="l"/>
                <a:tab pos="1616710" algn="l"/>
                <a:tab pos="2287270" algn="l"/>
                <a:tab pos="3822700" algn="l"/>
                <a:tab pos="5975985" algn="l"/>
                <a:tab pos="6561455" algn="l"/>
                <a:tab pos="7267575" algn="l"/>
                <a:tab pos="7683500" algn="l"/>
              </a:tabLst>
            </a:pPr>
            <a:r>
              <a:rPr sz="2400" b="1" spc="-25">
                <a:solidFill>
                  <a:srgbClr val="FF00FF"/>
                </a:solidFill>
                <a:latin typeface="Arial"/>
                <a:cs typeface="Arial"/>
              </a:rPr>
              <a:t>The</a:t>
            </a:r>
            <a:r>
              <a:rPr sz="2400" b="1">
                <a:solidFill>
                  <a:srgbClr val="FF00FF"/>
                </a:solidFill>
                <a:latin typeface="Arial"/>
                <a:cs typeface="Arial"/>
              </a:rPr>
              <a:t>	</a:t>
            </a:r>
            <a:r>
              <a:rPr sz="2400" b="1" spc="-20">
                <a:solidFill>
                  <a:srgbClr val="FF00FF"/>
                </a:solidFill>
                <a:latin typeface="Arial"/>
                <a:cs typeface="Arial"/>
              </a:rPr>
              <a:t>band</a:t>
            </a:r>
            <a:r>
              <a:rPr sz="2400" b="1">
                <a:solidFill>
                  <a:srgbClr val="FF00FF"/>
                </a:solidFill>
                <a:latin typeface="Arial"/>
                <a:cs typeface="Arial"/>
              </a:rPr>
              <a:t>	</a:t>
            </a:r>
            <a:r>
              <a:rPr sz="2400" b="1" spc="-25">
                <a:solidFill>
                  <a:srgbClr val="FF00FF"/>
                </a:solidFill>
                <a:latin typeface="Arial"/>
                <a:cs typeface="Arial"/>
              </a:rPr>
              <a:t>gap</a:t>
            </a:r>
            <a:r>
              <a:rPr sz="2400" b="1">
                <a:solidFill>
                  <a:srgbClr val="FF00FF"/>
                </a:solidFill>
                <a:latin typeface="Arial"/>
                <a:cs typeface="Arial"/>
              </a:rPr>
              <a:t>	</a:t>
            </a:r>
            <a:r>
              <a:rPr sz="2400" b="1" spc="-10">
                <a:solidFill>
                  <a:srgbClr val="FF00FF"/>
                </a:solidFill>
                <a:latin typeface="Arial"/>
                <a:cs typeface="Arial"/>
              </a:rPr>
              <a:t>increases</a:t>
            </a:r>
            <a:r>
              <a:rPr sz="2400" b="1">
                <a:solidFill>
                  <a:srgbClr val="FF00FF"/>
                </a:solidFill>
                <a:latin typeface="Arial"/>
                <a:cs typeface="Arial"/>
              </a:rPr>
              <a:t>	with</a:t>
            </a:r>
            <a:r>
              <a:rPr sz="2400" b="1" spc="335">
                <a:solidFill>
                  <a:srgbClr val="FF00FF"/>
                </a:solidFill>
                <a:latin typeface="Arial"/>
                <a:cs typeface="Arial"/>
              </a:rPr>
              <a:t> </a:t>
            </a:r>
            <a:r>
              <a:rPr sz="2400" b="1" spc="-10">
                <a:solidFill>
                  <a:srgbClr val="FF00FF"/>
                </a:solidFill>
                <a:latin typeface="Arial"/>
                <a:cs typeface="Arial"/>
              </a:rPr>
              <a:t>reducing</a:t>
            </a:r>
            <a:r>
              <a:rPr sz="2400" b="1">
                <a:solidFill>
                  <a:srgbClr val="FF00FF"/>
                </a:solidFill>
                <a:latin typeface="Arial"/>
                <a:cs typeface="Arial"/>
              </a:rPr>
              <a:t>	</a:t>
            </a:r>
            <a:r>
              <a:rPr sz="2400" b="1" spc="-25">
                <a:solidFill>
                  <a:srgbClr val="FF00FF"/>
                </a:solidFill>
                <a:latin typeface="Arial"/>
                <a:cs typeface="Arial"/>
              </a:rPr>
              <a:t>the</a:t>
            </a:r>
            <a:r>
              <a:rPr sz="2400" b="1">
                <a:solidFill>
                  <a:srgbClr val="FF00FF"/>
                </a:solidFill>
                <a:latin typeface="Arial"/>
                <a:cs typeface="Arial"/>
              </a:rPr>
              <a:t>	</a:t>
            </a:r>
            <a:r>
              <a:rPr sz="2400" b="1" spc="-20">
                <a:solidFill>
                  <a:srgbClr val="FF00FF"/>
                </a:solidFill>
                <a:latin typeface="Arial"/>
                <a:cs typeface="Arial"/>
              </a:rPr>
              <a:t>size</a:t>
            </a:r>
            <a:r>
              <a:rPr sz="2400" b="1">
                <a:solidFill>
                  <a:srgbClr val="FF00FF"/>
                </a:solidFill>
                <a:latin typeface="Arial"/>
                <a:cs typeface="Arial"/>
              </a:rPr>
              <a:t>	</a:t>
            </a:r>
            <a:r>
              <a:rPr sz="2400" b="1" spc="-25">
                <a:solidFill>
                  <a:srgbClr val="FF00FF"/>
                </a:solidFill>
                <a:latin typeface="Arial"/>
                <a:cs typeface="Arial"/>
              </a:rPr>
              <a:t>of</a:t>
            </a:r>
            <a:r>
              <a:rPr sz="2400" b="1">
                <a:solidFill>
                  <a:srgbClr val="FF00FF"/>
                </a:solidFill>
                <a:latin typeface="Arial"/>
                <a:cs typeface="Arial"/>
              </a:rPr>
              <a:t>	</a:t>
            </a:r>
            <a:r>
              <a:rPr sz="2400" b="1" spc="-25">
                <a:solidFill>
                  <a:srgbClr val="FF00FF"/>
                </a:solidFill>
                <a:latin typeface="Arial"/>
                <a:cs typeface="Arial"/>
              </a:rPr>
              <a:t>the </a:t>
            </a:r>
            <a:r>
              <a:rPr sz="2400" b="1" spc="-10">
                <a:solidFill>
                  <a:srgbClr val="FF00FF"/>
                </a:solidFill>
                <a:latin typeface="Arial"/>
                <a:cs typeface="Arial"/>
              </a:rPr>
              <a:t>particles</a:t>
            </a:r>
            <a:endParaRPr sz="2400">
              <a:latin typeface="Arial"/>
              <a:cs typeface="Arial"/>
            </a:endParaRPr>
          </a:p>
        </p:txBody>
      </p:sp>
      <p:pic>
        <p:nvPicPr>
          <p:cNvPr id="4" name="object 4"/>
          <p:cNvPicPr/>
          <p:nvPr/>
        </p:nvPicPr>
        <p:blipFill>
          <a:blip r:embed="rId2" cstate="print"/>
          <a:stretch>
            <a:fillRect/>
          </a:stretch>
        </p:blipFill>
        <p:spPr>
          <a:xfrm>
            <a:off x="1668526" y="2073275"/>
            <a:ext cx="5400675" cy="44958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4994" y="311607"/>
            <a:ext cx="3263265" cy="514350"/>
          </a:xfrm>
          <a:prstGeom prst="rect">
            <a:avLst/>
          </a:prstGeom>
        </p:spPr>
        <p:txBody>
          <a:bodyPr vert="horz" wrap="square" lIns="0" tIns="13335" rIns="0" bIns="0" rtlCol="0">
            <a:spAutoFit/>
          </a:bodyPr>
          <a:lstStyle/>
          <a:p>
            <a:pPr marL="12700">
              <a:lnSpc>
                <a:spcPct val="100000"/>
              </a:lnSpc>
              <a:spcBef>
                <a:spcPts val="105"/>
              </a:spcBef>
            </a:pPr>
            <a:r>
              <a:rPr sz="3200" b="1">
                <a:solidFill>
                  <a:srgbClr val="FF0000"/>
                </a:solidFill>
                <a:latin typeface="Baskerville Old Face"/>
                <a:cs typeface="Baskerville Old Face"/>
              </a:rPr>
              <a:t>Magnetic</a:t>
            </a:r>
            <a:r>
              <a:rPr sz="3200" b="1" spc="-35">
                <a:solidFill>
                  <a:srgbClr val="FF0000"/>
                </a:solidFill>
                <a:latin typeface="Baskerville Old Face"/>
                <a:cs typeface="Baskerville Old Face"/>
              </a:rPr>
              <a:t> </a:t>
            </a:r>
            <a:r>
              <a:rPr sz="3200" b="1" spc="-10">
                <a:solidFill>
                  <a:srgbClr val="FF0000"/>
                </a:solidFill>
                <a:latin typeface="Baskerville Old Face"/>
                <a:cs typeface="Baskerville Old Face"/>
              </a:rPr>
              <a:t>Properties</a:t>
            </a:r>
            <a:endParaRPr sz="3200">
              <a:latin typeface="Baskerville Old Face"/>
              <a:cs typeface="Baskerville Old Face"/>
            </a:endParaRPr>
          </a:p>
        </p:txBody>
      </p:sp>
      <p:sp>
        <p:nvSpPr>
          <p:cNvPr id="3" name="object 3"/>
          <p:cNvSpPr txBox="1"/>
          <p:nvPr/>
        </p:nvSpPr>
        <p:spPr>
          <a:xfrm>
            <a:off x="535940" y="877570"/>
            <a:ext cx="8075295" cy="5930265"/>
          </a:xfrm>
          <a:prstGeom prst="rect">
            <a:avLst/>
          </a:prstGeom>
        </p:spPr>
        <p:txBody>
          <a:bodyPr vert="horz" wrap="square" lIns="0" tIns="13335" rIns="0" bIns="0" rtlCol="0">
            <a:spAutoFit/>
          </a:bodyPr>
          <a:lstStyle/>
          <a:p>
            <a:pPr marL="355600" marR="7620" indent="-342900" algn="just">
              <a:lnSpc>
                <a:spcPct val="100000"/>
              </a:lnSpc>
              <a:spcBef>
                <a:spcPts val="105"/>
              </a:spcBef>
              <a:buChar char="•"/>
              <a:tabLst>
                <a:tab pos="355600" algn="l"/>
              </a:tabLst>
            </a:pPr>
            <a:r>
              <a:rPr sz="2000">
                <a:latin typeface="Times New Roman"/>
                <a:cs typeface="Times New Roman"/>
              </a:rPr>
              <a:t>The</a:t>
            </a:r>
            <a:r>
              <a:rPr sz="2000" spc="55">
                <a:latin typeface="Times New Roman"/>
                <a:cs typeface="Times New Roman"/>
              </a:rPr>
              <a:t> </a:t>
            </a:r>
            <a:r>
              <a:rPr sz="2000">
                <a:latin typeface="Times New Roman"/>
                <a:cs typeface="Times New Roman"/>
              </a:rPr>
              <a:t>large</a:t>
            </a:r>
            <a:r>
              <a:rPr sz="2000" spc="65">
                <a:latin typeface="Times New Roman"/>
                <a:cs typeface="Times New Roman"/>
              </a:rPr>
              <a:t> </a:t>
            </a:r>
            <a:r>
              <a:rPr sz="2000">
                <a:latin typeface="Times New Roman"/>
                <a:cs typeface="Times New Roman"/>
              </a:rPr>
              <a:t>surface</a:t>
            </a:r>
            <a:r>
              <a:rPr sz="2000" spc="60">
                <a:latin typeface="Times New Roman"/>
                <a:cs typeface="Times New Roman"/>
              </a:rPr>
              <a:t> </a:t>
            </a:r>
            <a:r>
              <a:rPr sz="2000">
                <a:latin typeface="Times New Roman"/>
                <a:cs typeface="Times New Roman"/>
              </a:rPr>
              <a:t>area</a:t>
            </a:r>
            <a:r>
              <a:rPr sz="2000" spc="50">
                <a:latin typeface="Times New Roman"/>
                <a:cs typeface="Times New Roman"/>
              </a:rPr>
              <a:t> </a:t>
            </a:r>
            <a:r>
              <a:rPr sz="2000">
                <a:latin typeface="Times New Roman"/>
                <a:cs typeface="Times New Roman"/>
              </a:rPr>
              <a:t>to</a:t>
            </a:r>
            <a:r>
              <a:rPr sz="2000" spc="55">
                <a:latin typeface="Times New Roman"/>
                <a:cs typeface="Times New Roman"/>
              </a:rPr>
              <a:t> </a:t>
            </a:r>
            <a:r>
              <a:rPr sz="2000">
                <a:latin typeface="Times New Roman"/>
                <a:cs typeface="Times New Roman"/>
              </a:rPr>
              <a:t>volume</a:t>
            </a:r>
            <a:r>
              <a:rPr sz="2000" spc="60">
                <a:latin typeface="Times New Roman"/>
                <a:cs typeface="Times New Roman"/>
              </a:rPr>
              <a:t> </a:t>
            </a:r>
            <a:r>
              <a:rPr sz="2000">
                <a:latin typeface="Times New Roman"/>
                <a:cs typeface="Times New Roman"/>
              </a:rPr>
              <a:t>ratio</a:t>
            </a:r>
            <a:r>
              <a:rPr sz="2000" spc="60">
                <a:latin typeface="Times New Roman"/>
                <a:cs typeface="Times New Roman"/>
              </a:rPr>
              <a:t> </a:t>
            </a:r>
            <a:r>
              <a:rPr sz="2000">
                <a:latin typeface="Times New Roman"/>
                <a:cs typeface="Times New Roman"/>
              </a:rPr>
              <a:t>results</a:t>
            </a:r>
            <a:r>
              <a:rPr sz="2000" spc="60">
                <a:latin typeface="Times New Roman"/>
                <a:cs typeface="Times New Roman"/>
              </a:rPr>
              <a:t> </a:t>
            </a:r>
            <a:r>
              <a:rPr sz="2000">
                <a:latin typeface="Times New Roman"/>
                <a:cs typeface="Times New Roman"/>
              </a:rPr>
              <a:t>in</a:t>
            </a:r>
            <a:r>
              <a:rPr sz="2000" spc="55">
                <a:latin typeface="Times New Roman"/>
                <a:cs typeface="Times New Roman"/>
              </a:rPr>
              <a:t> </a:t>
            </a:r>
            <a:r>
              <a:rPr sz="2000">
                <a:latin typeface="Times New Roman"/>
                <a:cs typeface="Times New Roman"/>
              </a:rPr>
              <a:t>a</a:t>
            </a:r>
            <a:r>
              <a:rPr sz="2000" spc="60">
                <a:latin typeface="Times New Roman"/>
                <a:cs typeface="Times New Roman"/>
              </a:rPr>
              <a:t> </a:t>
            </a:r>
            <a:r>
              <a:rPr sz="2000">
                <a:latin typeface="Times New Roman"/>
                <a:cs typeface="Times New Roman"/>
              </a:rPr>
              <a:t>substantial</a:t>
            </a:r>
            <a:r>
              <a:rPr sz="2000" spc="55">
                <a:latin typeface="Times New Roman"/>
                <a:cs typeface="Times New Roman"/>
              </a:rPr>
              <a:t> </a:t>
            </a:r>
            <a:r>
              <a:rPr sz="2000">
                <a:latin typeface="Times New Roman"/>
                <a:cs typeface="Times New Roman"/>
              </a:rPr>
              <a:t>proportion</a:t>
            </a:r>
            <a:r>
              <a:rPr sz="2000" spc="65">
                <a:latin typeface="Times New Roman"/>
                <a:cs typeface="Times New Roman"/>
              </a:rPr>
              <a:t> </a:t>
            </a:r>
            <a:r>
              <a:rPr sz="2000" spc="-25">
                <a:latin typeface="Times New Roman"/>
                <a:cs typeface="Times New Roman"/>
              </a:rPr>
              <a:t>of </a:t>
            </a:r>
            <a:r>
              <a:rPr sz="2000">
                <a:latin typeface="Times New Roman"/>
                <a:cs typeface="Times New Roman"/>
              </a:rPr>
              <a:t>atoms</a:t>
            </a:r>
            <a:r>
              <a:rPr sz="2000" spc="5">
                <a:latin typeface="Times New Roman"/>
                <a:cs typeface="Times New Roman"/>
              </a:rPr>
              <a:t>  </a:t>
            </a:r>
            <a:r>
              <a:rPr sz="2000">
                <a:latin typeface="Times New Roman"/>
                <a:cs typeface="Times New Roman"/>
              </a:rPr>
              <a:t>(those  at</a:t>
            </a:r>
            <a:r>
              <a:rPr sz="2000" spc="5">
                <a:latin typeface="Times New Roman"/>
                <a:cs typeface="Times New Roman"/>
              </a:rPr>
              <a:t>  </a:t>
            </a:r>
            <a:r>
              <a:rPr sz="2000">
                <a:latin typeface="Times New Roman"/>
                <a:cs typeface="Times New Roman"/>
              </a:rPr>
              <a:t>the</a:t>
            </a:r>
            <a:r>
              <a:rPr sz="2000" spc="5">
                <a:latin typeface="Times New Roman"/>
                <a:cs typeface="Times New Roman"/>
              </a:rPr>
              <a:t>  </a:t>
            </a:r>
            <a:r>
              <a:rPr sz="2000">
                <a:latin typeface="Times New Roman"/>
                <a:cs typeface="Times New Roman"/>
              </a:rPr>
              <a:t>surface  which</a:t>
            </a:r>
            <a:r>
              <a:rPr sz="2000" spc="10">
                <a:latin typeface="Times New Roman"/>
                <a:cs typeface="Times New Roman"/>
              </a:rPr>
              <a:t>  </a:t>
            </a:r>
            <a:r>
              <a:rPr sz="2000">
                <a:latin typeface="Times New Roman"/>
                <a:cs typeface="Times New Roman"/>
              </a:rPr>
              <a:t>have</a:t>
            </a:r>
            <a:r>
              <a:rPr sz="2000" spc="5">
                <a:latin typeface="Times New Roman"/>
                <a:cs typeface="Times New Roman"/>
              </a:rPr>
              <a:t>  </a:t>
            </a:r>
            <a:r>
              <a:rPr sz="2000">
                <a:latin typeface="Times New Roman"/>
                <a:cs typeface="Times New Roman"/>
              </a:rPr>
              <a:t>a</a:t>
            </a:r>
            <a:r>
              <a:rPr sz="2000" spc="5">
                <a:latin typeface="Times New Roman"/>
                <a:cs typeface="Times New Roman"/>
              </a:rPr>
              <a:t>  </a:t>
            </a:r>
            <a:r>
              <a:rPr sz="2000">
                <a:latin typeface="Times New Roman"/>
                <a:cs typeface="Times New Roman"/>
              </a:rPr>
              <a:t>different</a:t>
            </a:r>
            <a:r>
              <a:rPr sz="2000" spc="10">
                <a:latin typeface="Times New Roman"/>
                <a:cs typeface="Times New Roman"/>
              </a:rPr>
              <a:t>  </a:t>
            </a:r>
            <a:r>
              <a:rPr sz="2000">
                <a:latin typeface="Times New Roman"/>
                <a:cs typeface="Times New Roman"/>
              </a:rPr>
              <a:t>local</a:t>
            </a:r>
            <a:r>
              <a:rPr sz="2000" spc="5">
                <a:latin typeface="Times New Roman"/>
                <a:cs typeface="Times New Roman"/>
              </a:rPr>
              <a:t>  </a:t>
            </a:r>
            <a:r>
              <a:rPr sz="2000" spc="-10">
                <a:latin typeface="Times New Roman"/>
                <a:cs typeface="Times New Roman"/>
              </a:rPr>
              <a:t>environment) </a:t>
            </a:r>
            <a:r>
              <a:rPr sz="2000">
                <a:latin typeface="Times New Roman"/>
                <a:cs typeface="Times New Roman"/>
              </a:rPr>
              <a:t>having</a:t>
            </a:r>
            <a:r>
              <a:rPr sz="2000" spc="95">
                <a:latin typeface="Times New Roman"/>
                <a:cs typeface="Times New Roman"/>
              </a:rPr>
              <a:t> </a:t>
            </a:r>
            <a:r>
              <a:rPr sz="2000">
                <a:latin typeface="Times New Roman"/>
                <a:cs typeface="Times New Roman"/>
              </a:rPr>
              <a:t>a</a:t>
            </a:r>
            <a:r>
              <a:rPr sz="2000" spc="95">
                <a:latin typeface="Times New Roman"/>
                <a:cs typeface="Times New Roman"/>
              </a:rPr>
              <a:t> </a:t>
            </a:r>
            <a:r>
              <a:rPr sz="2000">
                <a:latin typeface="Times New Roman"/>
                <a:cs typeface="Times New Roman"/>
              </a:rPr>
              <a:t>different</a:t>
            </a:r>
            <a:r>
              <a:rPr sz="2000" spc="100">
                <a:latin typeface="Times New Roman"/>
                <a:cs typeface="Times New Roman"/>
              </a:rPr>
              <a:t> </a:t>
            </a:r>
            <a:r>
              <a:rPr sz="2000">
                <a:latin typeface="Times New Roman"/>
                <a:cs typeface="Times New Roman"/>
              </a:rPr>
              <a:t>magnetic</a:t>
            </a:r>
            <a:r>
              <a:rPr sz="2000" spc="95">
                <a:latin typeface="Times New Roman"/>
                <a:cs typeface="Times New Roman"/>
              </a:rPr>
              <a:t>  </a:t>
            </a:r>
            <a:r>
              <a:rPr sz="2000">
                <a:latin typeface="Times New Roman"/>
                <a:cs typeface="Times New Roman"/>
              </a:rPr>
              <a:t>coupling</a:t>
            </a:r>
            <a:r>
              <a:rPr sz="2000" spc="95">
                <a:latin typeface="Times New Roman"/>
                <a:cs typeface="Times New Roman"/>
              </a:rPr>
              <a:t> </a:t>
            </a:r>
            <a:r>
              <a:rPr sz="2000">
                <a:latin typeface="Times New Roman"/>
                <a:cs typeface="Times New Roman"/>
              </a:rPr>
              <a:t>with</a:t>
            </a:r>
            <a:r>
              <a:rPr sz="2000" spc="105">
                <a:latin typeface="Times New Roman"/>
                <a:cs typeface="Times New Roman"/>
              </a:rPr>
              <a:t> </a:t>
            </a:r>
            <a:r>
              <a:rPr sz="2000">
                <a:latin typeface="Times New Roman"/>
                <a:cs typeface="Times New Roman"/>
              </a:rPr>
              <a:t>neighbouring</a:t>
            </a:r>
            <a:r>
              <a:rPr sz="2000" spc="105">
                <a:latin typeface="Times New Roman"/>
                <a:cs typeface="Times New Roman"/>
              </a:rPr>
              <a:t> </a:t>
            </a:r>
            <a:r>
              <a:rPr sz="2000">
                <a:latin typeface="Times New Roman"/>
                <a:cs typeface="Times New Roman"/>
              </a:rPr>
              <a:t>atoms,</a:t>
            </a:r>
            <a:r>
              <a:rPr sz="2000" spc="114">
                <a:latin typeface="Times New Roman"/>
                <a:cs typeface="Times New Roman"/>
              </a:rPr>
              <a:t> </a:t>
            </a:r>
            <a:r>
              <a:rPr sz="2000">
                <a:latin typeface="Times New Roman"/>
                <a:cs typeface="Times New Roman"/>
              </a:rPr>
              <a:t>leading</a:t>
            </a:r>
            <a:r>
              <a:rPr sz="2000" spc="114">
                <a:latin typeface="Times New Roman"/>
                <a:cs typeface="Times New Roman"/>
              </a:rPr>
              <a:t> </a:t>
            </a:r>
            <a:r>
              <a:rPr sz="2000" spc="-25">
                <a:latin typeface="Times New Roman"/>
                <a:cs typeface="Times New Roman"/>
              </a:rPr>
              <a:t>to </a:t>
            </a:r>
            <a:r>
              <a:rPr sz="2000">
                <a:latin typeface="Times New Roman"/>
                <a:cs typeface="Times New Roman"/>
              </a:rPr>
              <a:t>differing</a:t>
            </a:r>
            <a:r>
              <a:rPr sz="2000" spc="-55">
                <a:latin typeface="Times New Roman"/>
                <a:cs typeface="Times New Roman"/>
              </a:rPr>
              <a:t> </a:t>
            </a:r>
            <a:r>
              <a:rPr sz="2000">
                <a:latin typeface="Times New Roman"/>
                <a:cs typeface="Times New Roman"/>
              </a:rPr>
              <a:t>magnetic</a:t>
            </a:r>
            <a:r>
              <a:rPr sz="2000" spc="-30">
                <a:latin typeface="Times New Roman"/>
                <a:cs typeface="Times New Roman"/>
              </a:rPr>
              <a:t> </a:t>
            </a:r>
            <a:r>
              <a:rPr sz="2000" spc="-10">
                <a:latin typeface="Times New Roman"/>
                <a:cs typeface="Times New Roman"/>
              </a:rPr>
              <a:t>properties.</a:t>
            </a:r>
            <a:endParaRPr sz="2000">
              <a:latin typeface="Times New Roman"/>
              <a:cs typeface="Times New Roman"/>
            </a:endParaRPr>
          </a:p>
          <a:p>
            <a:pPr marL="354965" indent="-342265" algn="just">
              <a:lnSpc>
                <a:spcPct val="100000"/>
              </a:lnSpc>
              <a:spcBef>
                <a:spcPts val="480"/>
              </a:spcBef>
              <a:buChar char="•"/>
              <a:tabLst>
                <a:tab pos="354965" algn="l"/>
              </a:tabLst>
            </a:pPr>
            <a:r>
              <a:rPr sz="2000">
                <a:latin typeface="Times New Roman"/>
                <a:cs typeface="Times New Roman"/>
              </a:rPr>
              <a:t>The</a:t>
            </a:r>
            <a:r>
              <a:rPr sz="2000" spc="320">
                <a:latin typeface="Times New Roman"/>
                <a:cs typeface="Times New Roman"/>
              </a:rPr>
              <a:t> </a:t>
            </a:r>
            <a:r>
              <a:rPr sz="2000">
                <a:latin typeface="Times New Roman"/>
                <a:cs typeface="Times New Roman"/>
              </a:rPr>
              <a:t>Magnetic</a:t>
            </a:r>
            <a:r>
              <a:rPr sz="2000" spc="315">
                <a:latin typeface="Times New Roman"/>
                <a:cs typeface="Times New Roman"/>
              </a:rPr>
              <a:t> </a:t>
            </a:r>
            <a:r>
              <a:rPr sz="2000">
                <a:latin typeface="Times New Roman"/>
                <a:cs typeface="Times New Roman"/>
              </a:rPr>
              <a:t>Moment</a:t>
            </a:r>
            <a:r>
              <a:rPr sz="2000" spc="315">
                <a:latin typeface="Times New Roman"/>
                <a:cs typeface="Times New Roman"/>
              </a:rPr>
              <a:t> </a:t>
            </a:r>
            <a:r>
              <a:rPr sz="2000">
                <a:latin typeface="Times New Roman"/>
                <a:cs typeface="Times New Roman"/>
              </a:rPr>
              <a:t>of</a:t>
            </a:r>
            <a:r>
              <a:rPr sz="2000" spc="310">
                <a:latin typeface="Times New Roman"/>
                <a:cs typeface="Times New Roman"/>
              </a:rPr>
              <a:t> </a:t>
            </a:r>
            <a:r>
              <a:rPr sz="2000">
                <a:latin typeface="Times New Roman"/>
                <a:cs typeface="Times New Roman"/>
              </a:rPr>
              <a:t>Nano</a:t>
            </a:r>
            <a:r>
              <a:rPr sz="2000" spc="335">
                <a:latin typeface="Times New Roman"/>
                <a:cs typeface="Times New Roman"/>
              </a:rPr>
              <a:t> </a:t>
            </a:r>
            <a:r>
              <a:rPr sz="2000">
                <a:latin typeface="Times New Roman"/>
                <a:cs typeface="Times New Roman"/>
              </a:rPr>
              <a:t>particles</a:t>
            </a:r>
            <a:r>
              <a:rPr sz="2000" spc="315">
                <a:latin typeface="Times New Roman"/>
                <a:cs typeface="Times New Roman"/>
              </a:rPr>
              <a:t> </a:t>
            </a:r>
            <a:r>
              <a:rPr sz="2000">
                <a:latin typeface="Times New Roman"/>
                <a:cs typeface="Times New Roman"/>
              </a:rPr>
              <a:t>is</a:t>
            </a:r>
            <a:r>
              <a:rPr sz="2000" spc="315">
                <a:latin typeface="Times New Roman"/>
                <a:cs typeface="Times New Roman"/>
              </a:rPr>
              <a:t> </a:t>
            </a:r>
            <a:r>
              <a:rPr sz="2000">
                <a:latin typeface="Times New Roman"/>
                <a:cs typeface="Times New Roman"/>
              </a:rPr>
              <a:t>found</a:t>
            </a:r>
            <a:r>
              <a:rPr sz="2000" spc="335">
                <a:latin typeface="Times New Roman"/>
                <a:cs typeface="Times New Roman"/>
              </a:rPr>
              <a:t> </a:t>
            </a:r>
            <a:r>
              <a:rPr sz="2000">
                <a:latin typeface="Times New Roman"/>
                <a:cs typeface="Times New Roman"/>
              </a:rPr>
              <a:t>to</a:t>
            </a:r>
            <a:r>
              <a:rPr sz="2000" spc="325">
                <a:latin typeface="Times New Roman"/>
                <a:cs typeface="Times New Roman"/>
              </a:rPr>
              <a:t> </a:t>
            </a:r>
            <a:r>
              <a:rPr sz="2000">
                <a:latin typeface="Times New Roman"/>
                <a:cs typeface="Times New Roman"/>
              </a:rPr>
              <a:t>be</a:t>
            </a:r>
            <a:r>
              <a:rPr sz="2000" spc="325">
                <a:latin typeface="Times New Roman"/>
                <a:cs typeface="Times New Roman"/>
              </a:rPr>
              <a:t> </a:t>
            </a:r>
            <a:r>
              <a:rPr sz="2000">
                <a:latin typeface="Times New Roman"/>
                <a:cs typeface="Times New Roman"/>
              </a:rPr>
              <a:t>very</a:t>
            </a:r>
            <a:r>
              <a:rPr sz="2000" spc="330">
                <a:latin typeface="Times New Roman"/>
                <a:cs typeface="Times New Roman"/>
              </a:rPr>
              <a:t> </a:t>
            </a:r>
            <a:r>
              <a:rPr sz="2000">
                <a:latin typeface="Times New Roman"/>
                <a:cs typeface="Times New Roman"/>
              </a:rPr>
              <a:t>less</a:t>
            </a:r>
            <a:r>
              <a:rPr sz="2000" spc="335">
                <a:latin typeface="Times New Roman"/>
                <a:cs typeface="Times New Roman"/>
              </a:rPr>
              <a:t> </a:t>
            </a:r>
            <a:r>
              <a:rPr sz="2000" spc="-20">
                <a:latin typeface="Times New Roman"/>
                <a:cs typeface="Times New Roman"/>
              </a:rPr>
              <a:t>when</a:t>
            </a:r>
            <a:endParaRPr sz="2000">
              <a:latin typeface="Times New Roman"/>
              <a:cs typeface="Times New Roman"/>
            </a:endParaRPr>
          </a:p>
          <a:p>
            <a:pPr marL="355600" algn="just">
              <a:lnSpc>
                <a:spcPct val="100000"/>
              </a:lnSpc>
            </a:pPr>
            <a:r>
              <a:rPr sz="2000">
                <a:latin typeface="Times New Roman"/>
                <a:cs typeface="Times New Roman"/>
              </a:rPr>
              <a:t>compared</a:t>
            </a:r>
            <a:r>
              <a:rPr sz="2000" spc="-20">
                <a:latin typeface="Times New Roman"/>
                <a:cs typeface="Times New Roman"/>
              </a:rPr>
              <a:t> </a:t>
            </a:r>
            <a:r>
              <a:rPr sz="2000">
                <a:latin typeface="Times New Roman"/>
                <a:cs typeface="Times New Roman"/>
              </a:rPr>
              <a:t>them</a:t>
            </a:r>
            <a:r>
              <a:rPr sz="2000" spc="-25">
                <a:latin typeface="Times New Roman"/>
                <a:cs typeface="Times New Roman"/>
              </a:rPr>
              <a:t> </a:t>
            </a:r>
            <a:r>
              <a:rPr sz="2000">
                <a:latin typeface="Times New Roman"/>
                <a:cs typeface="Times New Roman"/>
              </a:rPr>
              <a:t>with</a:t>
            </a:r>
            <a:r>
              <a:rPr sz="2000" spc="-25">
                <a:latin typeface="Times New Roman"/>
                <a:cs typeface="Times New Roman"/>
              </a:rPr>
              <a:t> </a:t>
            </a:r>
            <a:r>
              <a:rPr sz="2000">
                <a:latin typeface="Times New Roman"/>
                <a:cs typeface="Times New Roman"/>
              </a:rPr>
              <a:t>its</a:t>
            </a:r>
            <a:r>
              <a:rPr sz="2000" spc="-10">
                <a:latin typeface="Times New Roman"/>
                <a:cs typeface="Times New Roman"/>
              </a:rPr>
              <a:t> </a:t>
            </a:r>
            <a:r>
              <a:rPr sz="2000">
                <a:latin typeface="Times New Roman"/>
                <a:cs typeface="Times New Roman"/>
              </a:rPr>
              <a:t>bulk</a:t>
            </a:r>
            <a:r>
              <a:rPr sz="2000" spc="-25">
                <a:latin typeface="Times New Roman"/>
                <a:cs typeface="Times New Roman"/>
              </a:rPr>
              <a:t> </a:t>
            </a:r>
            <a:r>
              <a:rPr sz="2000" spc="-20">
                <a:latin typeface="Times New Roman"/>
                <a:cs typeface="Times New Roman"/>
              </a:rPr>
              <a:t>size.</a:t>
            </a:r>
            <a:endParaRPr sz="2000">
              <a:latin typeface="Times New Roman"/>
              <a:cs typeface="Times New Roman"/>
            </a:endParaRPr>
          </a:p>
          <a:p>
            <a:pPr marL="355600" marR="5715" indent="-342900" algn="just">
              <a:lnSpc>
                <a:spcPct val="100000"/>
              </a:lnSpc>
              <a:spcBef>
                <a:spcPts val="480"/>
              </a:spcBef>
              <a:buChar char="•"/>
              <a:tabLst>
                <a:tab pos="355600" algn="l"/>
              </a:tabLst>
            </a:pPr>
            <a:r>
              <a:rPr sz="2000">
                <a:latin typeface="Times New Roman"/>
                <a:cs typeface="Times New Roman"/>
              </a:rPr>
              <a:t>Bulk  ferromagnetic</a:t>
            </a:r>
            <a:r>
              <a:rPr sz="2000" spc="10">
                <a:latin typeface="Times New Roman"/>
                <a:cs typeface="Times New Roman"/>
              </a:rPr>
              <a:t>  </a:t>
            </a:r>
            <a:r>
              <a:rPr sz="2000">
                <a:latin typeface="Times New Roman"/>
                <a:cs typeface="Times New Roman"/>
              </a:rPr>
              <a:t>materials</a:t>
            </a:r>
            <a:r>
              <a:rPr sz="2000" spc="15">
                <a:latin typeface="Times New Roman"/>
                <a:cs typeface="Times New Roman"/>
              </a:rPr>
              <a:t>  </a:t>
            </a:r>
            <a:r>
              <a:rPr sz="2000">
                <a:latin typeface="Times New Roman"/>
                <a:cs typeface="Times New Roman"/>
              </a:rPr>
              <a:t>usually</a:t>
            </a:r>
            <a:r>
              <a:rPr sz="2000" spc="10">
                <a:latin typeface="Times New Roman"/>
                <a:cs typeface="Times New Roman"/>
              </a:rPr>
              <a:t>  </a:t>
            </a:r>
            <a:r>
              <a:rPr sz="2000">
                <a:latin typeface="Times New Roman"/>
                <a:cs typeface="Times New Roman"/>
              </a:rPr>
              <a:t>form</a:t>
            </a:r>
            <a:r>
              <a:rPr sz="2000" spc="5">
                <a:latin typeface="Times New Roman"/>
                <a:cs typeface="Times New Roman"/>
              </a:rPr>
              <a:t>  </a:t>
            </a:r>
            <a:r>
              <a:rPr sz="2000">
                <a:latin typeface="Times New Roman"/>
                <a:cs typeface="Times New Roman"/>
              </a:rPr>
              <a:t>multiple</a:t>
            </a:r>
            <a:r>
              <a:rPr sz="2000" spc="20">
                <a:latin typeface="Times New Roman"/>
                <a:cs typeface="Times New Roman"/>
              </a:rPr>
              <a:t>  </a:t>
            </a:r>
            <a:r>
              <a:rPr sz="2000">
                <a:latin typeface="Times New Roman"/>
                <a:cs typeface="Times New Roman"/>
              </a:rPr>
              <a:t>magnetic</a:t>
            </a:r>
            <a:r>
              <a:rPr sz="2000" spc="10">
                <a:latin typeface="Times New Roman"/>
                <a:cs typeface="Times New Roman"/>
              </a:rPr>
              <a:t>  </a:t>
            </a:r>
            <a:r>
              <a:rPr sz="2000" spc="-10">
                <a:latin typeface="Times New Roman"/>
                <a:cs typeface="Times New Roman"/>
              </a:rPr>
              <a:t>domains, </a:t>
            </a:r>
            <a:r>
              <a:rPr sz="2000">
                <a:latin typeface="Times New Roman"/>
                <a:cs typeface="Times New Roman"/>
              </a:rPr>
              <a:t>small</a:t>
            </a:r>
            <a:r>
              <a:rPr sz="2000" spc="80">
                <a:latin typeface="Times New Roman"/>
                <a:cs typeface="Times New Roman"/>
              </a:rPr>
              <a:t> </a:t>
            </a:r>
            <a:r>
              <a:rPr sz="2000">
                <a:latin typeface="Times New Roman"/>
                <a:cs typeface="Times New Roman"/>
              </a:rPr>
              <a:t>magnetic</a:t>
            </a:r>
            <a:r>
              <a:rPr sz="2000" spc="100">
                <a:latin typeface="Times New Roman"/>
                <a:cs typeface="Times New Roman"/>
              </a:rPr>
              <a:t> </a:t>
            </a:r>
            <a:r>
              <a:rPr sz="2000">
                <a:latin typeface="Times New Roman"/>
                <a:cs typeface="Times New Roman"/>
              </a:rPr>
              <a:t>nanoparticles</a:t>
            </a:r>
            <a:r>
              <a:rPr sz="2000" spc="95">
                <a:latin typeface="Times New Roman"/>
                <a:cs typeface="Times New Roman"/>
              </a:rPr>
              <a:t> </a:t>
            </a:r>
            <a:r>
              <a:rPr sz="2000">
                <a:latin typeface="Times New Roman"/>
                <a:cs typeface="Times New Roman"/>
              </a:rPr>
              <a:t>often</a:t>
            </a:r>
            <a:r>
              <a:rPr sz="2000" spc="105">
                <a:latin typeface="Times New Roman"/>
                <a:cs typeface="Times New Roman"/>
              </a:rPr>
              <a:t> </a:t>
            </a:r>
            <a:r>
              <a:rPr sz="2000">
                <a:latin typeface="Times New Roman"/>
                <a:cs typeface="Times New Roman"/>
              </a:rPr>
              <a:t>consist</a:t>
            </a:r>
            <a:r>
              <a:rPr sz="2000" spc="85">
                <a:latin typeface="Times New Roman"/>
                <a:cs typeface="Times New Roman"/>
              </a:rPr>
              <a:t> </a:t>
            </a:r>
            <a:r>
              <a:rPr sz="2000">
                <a:latin typeface="Times New Roman"/>
                <a:cs typeface="Times New Roman"/>
              </a:rPr>
              <a:t>of</a:t>
            </a:r>
            <a:r>
              <a:rPr sz="2000" spc="100">
                <a:latin typeface="Times New Roman"/>
                <a:cs typeface="Times New Roman"/>
              </a:rPr>
              <a:t> </a:t>
            </a:r>
            <a:r>
              <a:rPr sz="2000">
                <a:latin typeface="Times New Roman"/>
                <a:cs typeface="Times New Roman"/>
              </a:rPr>
              <a:t>only</a:t>
            </a:r>
            <a:r>
              <a:rPr sz="2000" spc="80">
                <a:latin typeface="Times New Roman"/>
                <a:cs typeface="Times New Roman"/>
              </a:rPr>
              <a:t> </a:t>
            </a:r>
            <a:r>
              <a:rPr sz="2000">
                <a:latin typeface="Times New Roman"/>
                <a:cs typeface="Times New Roman"/>
              </a:rPr>
              <a:t>one</a:t>
            </a:r>
            <a:r>
              <a:rPr sz="2000" spc="85">
                <a:latin typeface="Times New Roman"/>
                <a:cs typeface="Times New Roman"/>
              </a:rPr>
              <a:t> </a:t>
            </a:r>
            <a:r>
              <a:rPr sz="2000">
                <a:latin typeface="Times New Roman"/>
                <a:cs typeface="Times New Roman"/>
              </a:rPr>
              <a:t>domain</a:t>
            </a:r>
            <a:r>
              <a:rPr sz="2000" spc="110">
                <a:latin typeface="Times New Roman"/>
                <a:cs typeface="Times New Roman"/>
              </a:rPr>
              <a:t> </a:t>
            </a:r>
            <a:r>
              <a:rPr sz="2000">
                <a:latin typeface="Times New Roman"/>
                <a:cs typeface="Times New Roman"/>
              </a:rPr>
              <a:t>and</a:t>
            </a:r>
            <a:r>
              <a:rPr sz="2000" spc="110">
                <a:latin typeface="Times New Roman"/>
                <a:cs typeface="Times New Roman"/>
              </a:rPr>
              <a:t> </a:t>
            </a:r>
            <a:r>
              <a:rPr sz="2000" spc="-10">
                <a:latin typeface="Times New Roman"/>
                <a:cs typeface="Times New Roman"/>
              </a:rPr>
              <a:t>exhibit </a:t>
            </a:r>
            <a:r>
              <a:rPr sz="2000">
                <a:latin typeface="Times New Roman"/>
                <a:cs typeface="Times New Roman"/>
              </a:rPr>
              <a:t>a</a:t>
            </a:r>
            <a:r>
              <a:rPr sz="2000" spc="5">
                <a:latin typeface="Times New Roman"/>
                <a:cs typeface="Times New Roman"/>
              </a:rPr>
              <a:t>  </a:t>
            </a:r>
            <a:r>
              <a:rPr sz="2000">
                <a:latin typeface="Times New Roman"/>
                <a:cs typeface="Times New Roman"/>
              </a:rPr>
              <a:t>phenomenon</a:t>
            </a:r>
            <a:r>
              <a:rPr sz="2000" spc="5">
                <a:latin typeface="Times New Roman"/>
                <a:cs typeface="Times New Roman"/>
              </a:rPr>
              <a:t>  </a:t>
            </a:r>
            <a:r>
              <a:rPr sz="2000">
                <a:latin typeface="Times New Roman"/>
                <a:cs typeface="Times New Roman"/>
              </a:rPr>
              <a:t>known</a:t>
            </a:r>
            <a:r>
              <a:rPr sz="2000" spc="15">
                <a:latin typeface="Times New Roman"/>
                <a:cs typeface="Times New Roman"/>
              </a:rPr>
              <a:t>  </a:t>
            </a:r>
            <a:r>
              <a:rPr sz="2000">
                <a:latin typeface="Times New Roman"/>
                <a:cs typeface="Times New Roman"/>
              </a:rPr>
              <a:t>as  superparamagnetism  due</a:t>
            </a:r>
            <a:r>
              <a:rPr sz="2000" spc="5">
                <a:latin typeface="Times New Roman"/>
                <a:cs typeface="Times New Roman"/>
              </a:rPr>
              <a:t>  </a:t>
            </a:r>
            <a:r>
              <a:rPr sz="2000">
                <a:latin typeface="Times New Roman"/>
                <a:cs typeface="Times New Roman"/>
              </a:rPr>
              <a:t>to</a:t>
            </a:r>
            <a:r>
              <a:rPr sz="2000" spc="10">
                <a:latin typeface="Times New Roman"/>
                <a:cs typeface="Times New Roman"/>
              </a:rPr>
              <a:t>  </a:t>
            </a:r>
            <a:r>
              <a:rPr sz="2000">
                <a:latin typeface="Times New Roman"/>
                <a:cs typeface="Times New Roman"/>
              </a:rPr>
              <a:t>the</a:t>
            </a:r>
            <a:r>
              <a:rPr sz="2000" spc="10">
                <a:latin typeface="Times New Roman"/>
                <a:cs typeface="Times New Roman"/>
              </a:rPr>
              <a:t>  </a:t>
            </a:r>
            <a:r>
              <a:rPr sz="2000">
                <a:latin typeface="Times New Roman"/>
                <a:cs typeface="Times New Roman"/>
              </a:rPr>
              <a:t>huge</a:t>
            </a:r>
            <a:r>
              <a:rPr sz="2000" spc="5">
                <a:latin typeface="Times New Roman"/>
                <a:cs typeface="Times New Roman"/>
              </a:rPr>
              <a:t>  </a:t>
            </a:r>
            <a:r>
              <a:rPr sz="2000" spc="-10">
                <a:latin typeface="Times New Roman"/>
                <a:cs typeface="Times New Roman"/>
              </a:rPr>
              <a:t>surface energy.</a:t>
            </a:r>
            <a:endParaRPr sz="2000">
              <a:latin typeface="Times New Roman"/>
              <a:cs typeface="Times New Roman"/>
            </a:endParaRPr>
          </a:p>
          <a:p>
            <a:pPr marL="355600" marR="5080" indent="-342900" algn="just">
              <a:lnSpc>
                <a:spcPct val="100000"/>
              </a:lnSpc>
              <a:spcBef>
                <a:spcPts val="480"/>
              </a:spcBef>
              <a:buChar char="•"/>
              <a:tabLst>
                <a:tab pos="355600" algn="l"/>
              </a:tabLst>
            </a:pPr>
            <a:r>
              <a:rPr sz="2000">
                <a:latin typeface="Times New Roman"/>
                <a:cs typeface="Times New Roman"/>
              </a:rPr>
              <a:t>superparamagnetism</a:t>
            </a:r>
            <a:r>
              <a:rPr sz="2000" spc="55">
                <a:latin typeface="Times New Roman"/>
                <a:cs typeface="Times New Roman"/>
              </a:rPr>
              <a:t> </a:t>
            </a:r>
            <a:r>
              <a:rPr sz="2000">
                <a:latin typeface="Times New Roman"/>
                <a:cs typeface="Times New Roman"/>
              </a:rPr>
              <a:t>is</a:t>
            </a:r>
            <a:r>
              <a:rPr sz="2000" spc="95">
                <a:latin typeface="Times New Roman"/>
                <a:cs typeface="Times New Roman"/>
              </a:rPr>
              <a:t> </a:t>
            </a:r>
            <a:r>
              <a:rPr sz="2000">
                <a:latin typeface="Times New Roman"/>
                <a:cs typeface="Times New Roman"/>
              </a:rPr>
              <a:t>a</a:t>
            </a:r>
            <a:r>
              <a:rPr sz="2000" spc="90">
                <a:latin typeface="Times New Roman"/>
                <a:cs typeface="Times New Roman"/>
              </a:rPr>
              <a:t> </a:t>
            </a:r>
            <a:r>
              <a:rPr sz="2000">
                <a:latin typeface="Times New Roman"/>
                <a:cs typeface="Times New Roman"/>
              </a:rPr>
              <a:t>form</a:t>
            </a:r>
            <a:r>
              <a:rPr sz="2000" spc="70">
                <a:latin typeface="Times New Roman"/>
                <a:cs typeface="Times New Roman"/>
              </a:rPr>
              <a:t> </a:t>
            </a:r>
            <a:r>
              <a:rPr sz="2000">
                <a:latin typeface="Times New Roman"/>
                <a:cs typeface="Times New Roman"/>
              </a:rPr>
              <a:t>of</a:t>
            </a:r>
            <a:r>
              <a:rPr sz="2000" spc="95">
                <a:latin typeface="Times New Roman"/>
                <a:cs typeface="Times New Roman"/>
              </a:rPr>
              <a:t> </a:t>
            </a:r>
            <a:r>
              <a:rPr sz="2000">
                <a:latin typeface="Times New Roman"/>
                <a:cs typeface="Times New Roman"/>
              </a:rPr>
              <a:t>magnetism,</a:t>
            </a:r>
            <a:r>
              <a:rPr sz="2000" spc="95">
                <a:latin typeface="Times New Roman"/>
                <a:cs typeface="Times New Roman"/>
              </a:rPr>
              <a:t> </a:t>
            </a:r>
            <a:r>
              <a:rPr sz="2000">
                <a:latin typeface="Times New Roman"/>
                <a:cs typeface="Times New Roman"/>
              </a:rPr>
              <a:t>which</a:t>
            </a:r>
            <a:r>
              <a:rPr sz="2000" spc="95">
                <a:latin typeface="Times New Roman"/>
                <a:cs typeface="Times New Roman"/>
              </a:rPr>
              <a:t> </a:t>
            </a:r>
            <a:r>
              <a:rPr sz="2000">
                <a:latin typeface="Times New Roman"/>
                <a:cs typeface="Times New Roman"/>
              </a:rPr>
              <a:t>appears</a:t>
            </a:r>
            <a:r>
              <a:rPr sz="2000" spc="85">
                <a:latin typeface="Times New Roman"/>
                <a:cs typeface="Times New Roman"/>
              </a:rPr>
              <a:t> </a:t>
            </a:r>
            <a:r>
              <a:rPr sz="2000">
                <a:latin typeface="Times New Roman"/>
                <a:cs typeface="Times New Roman"/>
              </a:rPr>
              <a:t>in</a:t>
            </a:r>
            <a:r>
              <a:rPr sz="2000" spc="105">
                <a:latin typeface="Times New Roman"/>
                <a:cs typeface="Times New Roman"/>
              </a:rPr>
              <a:t> </a:t>
            </a:r>
            <a:r>
              <a:rPr sz="2000" spc="-10">
                <a:latin typeface="Times New Roman"/>
                <a:cs typeface="Times New Roman"/>
              </a:rPr>
              <a:t>sufficiently </a:t>
            </a:r>
            <a:r>
              <a:rPr sz="2000">
                <a:latin typeface="Times New Roman"/>
                <a:cs typeface="Times New Roman"/>
              </a:rPr>
              <a:t>small</a:t>
            </a:r>
            <a:r>
              <a:rPr sz="2000" spc="280">
                <a:latin typeface="Times New Roman"/>
                <a:cs typeface="Times New Roman"/>
              </a:rPr>
              <a:t> </a:t>
            </a:r>
            <a:r>
              <a:rPr sz="2000">
                <a:latin typeface="Times New Roman"/>
                <a:cs typeface="Times New Roman"/>
              </a:rPr>
              <a:t>nanoparticles,</a:t>
            </a:r>
            <a:r>
              <a:rPr sz="2000" spc="295">
                <a:latin typeface="Times New Roman"/>
                <a:cs typeface="Times New Roman"/>
              </a:rPr>
              <a:t> </a:t>
            </a:r>
            <a:r>
              <a:rPr sz="2000">
                <a:latin typeface="Times New Roman"/>
                <a:cs typeface="Times New Roman"/>
              </a:rPr>
              <a:t>magnetization</a:t>
            </a:r>
            <a:r>
              <a:rPr sz="2000" spc="305">
                <a:latin typeface="Times New Roman"/>
                <a:cs typeface="Times New Roman"/>
              </a:rPr>
              <a:t> </a:t>
            </a:r>
            <a:r>
              <a:rPr sz="2000">
                <a:latin typeface="Times New Roman"/>
                <a:cs typeface="Times New Roman"/>
              </a:rPr>
              <a:t>can</a:t>
            </a:r>
            <a:r>
              <a:rPr sz="2000" spc="285">
                <a:latin typeface="Times New Roman"/>
                <a:cs typeface="Times New Roman"/>
              </a:rPr>
              <a:t> </a:t>
            </a:r>
            <a:r>
              <a:rPr sz="2000">
                <a:latin typeface="Times New Roman"/>
                <a:cs typeface="Times New Roman"/>
              </a:rPr>
              <a:t>randomly</a:t>
            </a:r>
            <a:r>
              <a:rPr sz="2000" spc="275">
                <a:latin typeface="Times New Roman"/>
                <a:cs typeface="Times New Roman"/>
              </a:rPr>
              <a:t> </a:t>
            </a:r>
            <a:r>
              <a:rPr sz="2000">
                <a:latin typeface="Times New Roman"/>
                <a:cs typeface="Times New Roman"/>
              </a:rPr>
              <a:t>flip</a:t>
            </a:r>
            <a:r>
              <a:rPr sz="2000" spc="295">
                <a:latin typeface="Times New Roman"/>
                <a:cs typeface="Times New Roman"/>
              </a:rPr>
              <a:t> </a:t>
            </a:r>
            <a:r>
              <a:rPr sz="2000">
                <a:latin typeface="Times New Roman"/>
                <a:cs typeface="Times New Roman"/>
              </a:rPr>
              <a:t>direction</a:t>
            </a:r>
            <a:r>
              <a:rPr sz="2000" spc="300">
                <a:latin typeface="Times New Roman"/>
                <a:cs typeface="Times New Roman"/>
              </a:rPr>
              <a:t> </a:t>
            </a:r>
            <a:r>
              <a:rPr sz="2000">
                <a:latin typeface="Times New Roman"/>
                <a:cs typeface="Times New Roman"/>
              </a:rPr>
              <a:t>under</a:t>
            </a:r>
            <a:r>
              <a:rPr sz="2000" spc="300">
                <a:latin typeface="Times New Roman"/>
                <a:cs typeface="Times New Roman"/>
              </a:rPr>
              <a:t> </a:t>
            </a:r>
            <a:r>
              <a:rPr sz="2000" spc="-25">
                <a:latin typeface="Times New Roman"/>
                <a:cs typeface="Times New Roman"/>
              </a:rPr>
              <a:t>the </a:t>
            </a:r>
            <a:r>
              <a:rPr sz="2000">
                <a:latin typeface="Times New Roman"/>
                <a:cs typeface="Times New Roman"/>
              </a:rPr>
              <a:t>influence</a:t>
            </a:r>
            <a:r>
              <a:rPr sz="2000" spc="-40">
                <a:latin typeface="Times New Roman"/>
                <a:cs typeface="Times New Roman"/>
              </a:rPr>
              <a:t> </a:t>
            </a:r>
            <a:r>
              <a:rPr sz="2000">
                <a:latin typeface="Times New Roman"/>
                <a:cs typeface="Times New Roman"/>
              </a:rPr>
              <a:t>of </a:t>
            </a:r>
            <a:r>
              <a:rPr sz="2000" spc="-10">
                <a:latin typeface="Times New Roman"/>
                <a:cs typeface="Times New Roman"/>
              </a:rPr>
              <a:t>temperature.</a:t>
            </a:r>
            <a:endParaRPr sz="2000">
              <a:latin typeface="Times New Roman"/>
              <a:cs typeface="Times New Roman"/>
            </a:endParaRPr>
          </a:p>
          <a:p>
            <a:pPr marL="354965" indent="-342265">
              <a:lnSpc>
                <a:spcPct val="100000"/>
              </a:lnSpc>
              <a:spcBef>
                <a:spcPts val="400"/>
              </a:spcBef>
              <a:buFont typeface="Wingdings"/>
              <a:buChar char=""/>
              <a:tabLst>
                <a:tab pos="354965" algn="l"/>
              </a:tabLst>
            </a:pPr>
            <a:r>
              <a:rPr sz="1600">
                <a:latin typeface="Times New Roman"/>
                <a:cs typeface="Times New Roman"/>
              </a:rPr>
              <a:t>General</a:t>
            </a:r>
            <a:r>
              <a:rPr sz="1600" spc="-40">
                <a:latin typeface="Times New Roman"/>
                <a:cs typeface="Times New Roman"/>
              </a:rPr>
              <a:t> </a:t>
            </a:r>
            <a:r>
              <a:rPr sz="1600" spc="-10">
                <a:latin typeface="Times New Roman"/>
                <a:cs typeface="Times New Roman"/>
              </a:rPr>
              <a:t>Applications:</a:t>
            </a:r>
            <a:endParaRPr sz="1600">
              <a:latin typeface="Times New Roman"/>
              <a:cs typeface="Times New Roman"/>
            </a:endParaRPr>
          </a:p>
          <a:p>
            <a:pPr marL="354965" indent="-342265">
              <a:lnSpc>
                <a:spcPct val="100000"/>
              </a:lnSpc>
              <a:spcBef>
                <a:spcPts val="390"/>
              </a:spcBef>
              <a:buFont typeface="Wingdings"/>
              <a:buChar char=""/>
              <a:tabLst>
                <a:tab pos="354965" algn="l"/>
              </a:tabLst>
            </a:pPr>
            <a:r>
              <a:rPr sz="1600">
                <a:latin typeface="Times New Roman"/>
                <a:cs typeface="Times New Roman"/>
              </a:rPr>
              <a:t>Ferrofluid:</a:t>
            </a:r>
            <a:r>
              <a:rPr sz="1600" spc="-25">
                <a:latin typeface="Times New Roman"/>
                <a:cs typeface="Times New Roman"/>
              </a:rPr>
              <a:t> </a:t>
            </a:r>
            <a:r>
              <a:rPr sz="1600">
                <a:latin typeface="Times New Roman"/>
                <a:cs typeface="Times New Roman"/>
              </a:rPr>
              <a:t>tunable</a:t>
            </a:r>
            <a:r>
              <a:rPr sz="1600" spc="-45">
                <a:latin typeface="Times New Roman"/>
                <a:cs typeface="Times New Roman"/>
              </a:rPr>
              <a:t> </a:t>
            </a:r>
            <a:r>
              <a:rPr sz="1600" spc="-10">
                <a:latin typeface="Times New Roman"/>
                <a:cs typeface="Times New Roman"/>
              </a:rPr>
              <a:t>viscosity</a:t>
            </a:r>
            <a:endParaRPr sz="1600">
              <a:latin typeface="Times New Roman"/>
              <a:cs typeface="Times New Roman"/>
            </a:endParaRPr>
          </a:p>
          <a:p>
            <a:pPr marL="354965" indent="-342265">
              <a:lnSpc>
                <a:spcPct val="100000"/>
              </a:lnSpc>
              <a:spcBef>
                <a:spcPts val="384"/>
              </a:spcBef>
              <a:buFont typeface="Wingdings"/>
              <a:buChar char=""/>
              <a:tabLst>
                <a:tab pos="354965" algn="l"/>
              </a:tabLst>
            </a:pPr>
            <a:r>
              <a:rPr sz="1600">
                <a:latin typeface="Times New Roman"/>
                <a:cs typeface="Times New Roman"/>
              </a:rPr>
              <a:t>Biomedical</a:t>
            </a:r>
            <a:r>
              <a:rPr sz="1600" spc="-45">
                <a:latin typeface="Times New Roman"/>
                <a:cs typeface="Times New Roman"/>
              </a:rPr>
              <a:t> </a:t>
            </a:r>
            <a:r>
              <a:rPr sz="1600" spc="-10">
                <a:latin typeface="Times New Roman"/>
                <a:cs typeface="Times New Roman"/>
              </a:rPr>
              <a:t>applications</a:t>
            </a:r>
            <a:endParaRPr sz="1600">
              <a:latin typeface="Times New Roman"/>
              <a:cs typeface="Times New Roman"/>
            </a:endParaRPr>
          </a:p>
          <a:p>
            <a:pPr marL="354965" indent="-342265">
              <a:lnSpc>
                <a:spcPct val="100000"/>
              </a:lnSpc>
              <a:spcBef>
                <a:spcPts val="380"/>
              </a:spcBef>
              <a:buFont typeface="Wingdings"/>
              <a:buChar char=""/>
              <a:tabLst>
                <a:tab pos="354965" algn="l"/>
              </a:tabLst>
            </a:pPr>
            <a:r>
              <a:rPr sz="1600">
                <a:latin typeface="Times New Roman"/>
                <a:cs typeface="Times New Roman"/>
              </a:rPr>
              <a:t>Imaging:</a:t>
            </a:r>
            <a:r>
              <a:rPr sz="1600" spc="-10">
                <a:latin typeface="Times New Roman"/>
                <a:cs typeface="Times New Roman"/>
              </a:rPr>
              <a:t> </a:t>
            </a:r>
            <a:r>
              <a:rPr sz="1600">
                <a:latin typeface="Times New Roman"/>
                <a:cs typeface="Times New Roman"/>
              </a:rPr>
              <a:t>Contrast</a:t>
            </a:r>
            <a:r>
              <a:rPr sz="1600" spc="-50">
                <a:latin typeface="Times New Roman"/>
                <a:cs typeface="Times New Roman"/>
              </a:rPr>
              <a:t> </a:t>
            </a:r>
            <a:r>
              <a:rPr sz="1600">
                <a:latin typeface="Times New Roman"/>
                <a:cs typeface="Times New Roman"/>
              </a:rPr>
              <a:t>agents</a:t>
            </a:r>
            <a:r>
              <a:rPr sz="1600" spc="-45">
                <a:latin typeface="Times New Roman"/>
                <a:cs typeface="Times New Roman"/>
              </a:rPr>
              <a:t> </a:t>
            </a:r>
            <a:r>
              <a:rPr sz="1600">
                <a:latin typeface="Times New Roman"/>
                <a:cs typeface="Times New Roman"/>
              </a:rPr>
              <a:t>in</a:t>
            </a:r>
            <a:r>
              <a:rPr sz="1600" spc="-40">
                <a:latin typeface="Times New Roman"/>
                <a:cs typeface="Times New Roman"/>
              </a:rPr>
              <a:t> </a:t>
            </a:r>
            <a:r>
              <a:rPr sz="1600">
                <a:latin typeface="Times New Roman"/>
                <a:cs typeface="Times New Roman"/>
              </a:rPr>
              <a:t>Magnetic</a:t>
            </a:r>
            <a:r>
              <a:rPr sz="1600" spc="-40">
                <a:latin typeface="Times New Roman"/>
                <a:cs typeface="Times New Roman"/>
              </a:rPr>
              <a:t> </a:t>
            </a:r>
            <a:r>
              <a:rPr sz="1600">
                <a:latin typeface="Times New Roman"/>
                <a:cs typeface="Times New Roman"/>
              </a:rPr>
              <a:t>Resonance</a:t>
            </a:r>
            <a:r>
              <a:rPr sz="1600" spc="-50">
                <a:latin typeface="Times New Roman"/>
                <a:cs typeface="Times New Roman"/>
              </a:rPr>
              <a:t> </a:t>
            </a:r>
            <a:r>
              <a:rPr sz="1600">
                <a:latin typeface="Times New Roman"/>
                <a:cs typeface="Times New Roman"/>
              </a:rPr>
              <a:t>Imaging</a:t>
            </a:r>
            <a:r>
              <a:rPr sz="1600" spc="-5">
                <a:latin typeface="Times New Roman"/>
                <a:cs typeface="Times New Roman"/>
              </a:rPr>
              <a:t> </a:t>
            </a:r>
            <a:r>
              <a:rPr sz="1600" spc="-10">
                <a:latin typeface="Times New Roman"/>
                <a:cs typeface="Times New Roman"/>
              </a:rPr>
              <a:t>(MRI)</a:t>
            </a:r>
            <a:endParaRPr sz="1600">
              <a:latin typeface="Times New Roman"/>
              <a:cs typeface="Times New Roman"/>
            </a:endParaRPr>
          </a:p>
          <a:p>
            <a:pPr marL="354965" indent="-342265">
              <a:lnSpc>
                <a:spcPct val="100000"/>
              </a:lnSpc>
              <a:spcBef>
                <a:spcPts val="385"/>
              </a:spcBef>
              <a:buFont typeface="Wingdings"/>
              <a:buChar char=""/>
              <a:tabLst>
                <a:tab pos="354965" algn="l"/>
              </a:tabLst>
            </a:pPr>
            <a:r>
              <a:rPr sz="1600">
                <a:latin typeface="Times New Roman"/>
                <a:cs typeface="Times New Roman"/>
              </a:rPr>
              <a:t>Magnetic</a:t>
            </a:r>
            <a:r>
              <a:rPr sz="1600" spc="-5">
                <a:latin typeface="Times New Roman"/>
                <a:cs typeface="Times New Roman"/>
              </a:rPr>
              <a:t> </a:t>
            </a:r>
            <a:r>
              <a:rPr sz="1600">
                <a:latin typeface="Times New Roman"/>
                <a:cs typeface="Times New Roman"/>
              </a:rPr>
              <a:t>separation:</a:t>
            </a:r>
            <a:r>
              <a:rPr sz="1600" spc="-20">
                <a:latin typeface="Times New Roman"/>
                <a:cs typeface="Times New Roman"/>
              </a:rPr>
              <a:t> </a:t>
            </a:r>
            <a:r>
              <a:rPr sz="1600" spc="-10">
                <a:latin typeface="Times New Roman"/>
                <a:cs typeface="Times New Roman"/>
              </a:rPr>
              <a:t>cell-</a:t>
            </a:r>
            <a:r>
              <a:rPr sz="1600">
                <a:latin typeface="Times New Roman"/>
                <a:cs typeface="Times New Roman"/>
              </a:rPr>
              <a:t>, </a:t>
            </a:r>
            <a:r>
              <a:rPr sz="1600" spc="-15">
                <a:latin typeface="Times New Roman"/>
                <a:cs typeface="Times New Roman"/>
              </a:rPr>
              <a:t>DNA-</a:t>
            </a:r>
            <a:r>
              <a:rPr sz="1600">
                <a:latin typeface="Times New Roman"/>
                <a:cs typeface="Times New Roman"/>
              </a:rPr>
              <a:t>,</a:t>
            </a:r>
            <a:r>
              <a:rPr sz="1600" spc="-30">
                <a:latin typeface="Times New Roman"/>
                <a:cs typeface="Times New Roman"/>
              </a:rPr>
              <a:t> </a:t>
            </a:r>
            <a:r>
              <a:rPr sz="1600">
                <a:latin typeface="Times New Roman"/>
                <a:cs typeface="Times New Roman"/>
              </a:rPr>
              <a:t>protein-</a:t>
            </a:r>
            <a:r>
              <a:rPr sz="1600" spc="-20">
                <a:latin typeface="Times New Roman"/>
                <a:cs typeface="Times New Roman"/>
              </a:rPr>
              <a:t> </a:t>
            </a:r>
            <a:r>
              <a:rPr sz="1600">
                <a:latin typeface="Times New Roman"/>
                <a:cs typeface="Times New Roman"/>
              </a:rPr>
              <a:t>separation,</a:t>
            </a:r>
            <a:r>
              <a:rPr sz="1600" spc="-5">
                <a:latin typeface="Times New Roman"/>
                <a:cs typeface="Times New Roman"/>
              </a:rPr>
              <a:t> </a:t>
            </a:r>
            <a:r>
              <a:rPr sz="1600">
                <a:latin typeface="Times New Roman"/>
                <a:cs typeface="Times New Roman"/>
              </a:rPr>
              <a:t>RNA</a:t>
            </a:r>
            <a:r>
              <a:rPr sz="1600" spc="-50">
                <a:latin typeface="Times New Roman"/>
                <a:cs typeface="Times New Roman"/>
              </a:rPr>
              <a:t> </a:t>
            </a:r>
            <a:r>
              <a:rPr sz="1600" spc="-10">
                <a:latin typeface="Times New Roman"/>
                <a:cs typeface="Times New Roman"/>
              </a:rPr>
              <a:t>fishing</a:t>
            </a:r>
            <a:endParaRPr sz="1600">
              <a:latin typeface="Times New Roman"/>
              <a:cs typeface="Times New Roman"/>
            </a:endParaRPr>
          </a:p>
          <a:p>
            <a:pPr marL="354965" indent="-342265">
              <a:lnSpc>
                <a:spcPct val="100000"/>
              </a:lnSpc>
              <a:spcBef>
                <a:spcPts val="385"/>
              </a:spcBef>
              <a:buFont typeface="Wingdings"/>
              <a:buChar char=""/>
              <a:tabLst>
                <a:tab pos="354965" algn="l"/>
              </a:tabLst>
            </a:pPr>
            <a:r>
              <a:rPr sz="1600">
                <a:latin typeface="Times New Roman"/>
                <a:cs typeface="Times New Roman"/>
              </a:rPr>
              <a:t>Treatments:</a:t>
            </a:r>
            <a:r>
              <a:rPr sz="1600" spc="-25">
                <a:latin typeface="Times New Roman"/>
                <a:cs typeface="Times New Roman"/>
              </a:rPr>
              <a:t> </a:t>
            </a:r>
            <a:r>
              <a:rPr sz="1600">
                <a:latin typeface="Times New Roman"/>
                <a:cs typeface="Times New Roman"/>
              </a:rPr>
              <a:t>targeted</a:t>
            </a:r>
            <a:r>
              <a:rPr sz="1600" spc="-35">
                <a:latin typeface="Times New Roman"/>
                <a:cs typeface="Times New Roman"/>
              </a:rPr>
              <a:t> </a:t>
            </a:r>
            <a:r>
              <a:rPr sz="1600">
                <a:latin typeface="Times New Roman"/>
                <a:cs typeface="Times New Roman"/>
              </a:rPr>
              <a:t>drug</a:t>
            </a:r>
            <a:r>
              <a:rPr sz="1600" spc="-60">
                <a:latin typeface="Times New Roman"/>
                <a:cs typeface="Times New Roman"/>
              </a:rPr>
              <a:t> </a:t>
            </a:r>
            <a:r>
              <a:rPr sz="1600">
                <a:latin typeface="Times New Roman"/>
                <a:cs typeface="Times New Roman"/>
              </a:rPr>
              <a:t>delivery,</a:t>
            </a:r>
            <a:r>
              <a:rPr sz="1600" spc="-45">
                <a:latin typeface="Times New Roman"/>
                <a:cs typeface="Times New Roman"/>
              </a:rPr>
              <a:t> </a:t>
            </a:r>
            <a:r>
              <a:rPr sz="1600">
                <a:latin typeface="Times New Roman"/>
                <a:cs typeface="Times New Roman"/>
              </a:rPr>
              <a:t>magnetic</a:t>
            </a:r>
            <a:r>
              <a:rPr sz="1600" spc="-20">
                <a:latin typeface="Times New Roman"/>
                <a:cs typeface="Times New Roman"/>
              </a:rPr>
              <a:t> </a:t>
            </a:r>
            <a:r>
              <a:rPr sz="1600">
                <a:latin typeface="Times New Roman"/>
                <a:cs typeface="Times New Roman"/>
              </a:rPr>
              <a:t>hyperthermia,</a:t>
            </a:r>
            <a:r>
              <a:rPr sz="1600" spc="-25">
                <a:latin typeface="Times New Roman"/>
                <a:cs typeface="Times New Roman"/>
              </a:rPr>
              <a:t> </a:t>
            </a:r>
            <a:r>
              <a:rPr sz="1600" spc="-10">
                <a:latin typeface="Times New Roman"/>
                <a:cs typeface="Times New Roman"/>
              </a:rPr>
              <a:t>magnetofection</a:t>
            </a:r>
            <a:endParaRPr sz="1600">
              <a:latin typeface="Times New Roman"/>
              <a:cs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16585" rIns="0" bIns="0" rtlCol="0">
            <a:spAutoFit/>
          </a:bodyPr>
          <a:lstStyle/>
          <a:p>
            <a:pPr marL="1852930">
              <a:lnSpc>
                <a:spcPct val="100000"/>
              </a:lnSpc>
              <a:spcBef>
                <a:spcPts val="105"/>
              </a:spcBef>
            </a:pPr>
            <a:r>
              <a:t>Magnetic</a:t>
            </a:r>
            <a:r>
              <a:rPr spc="15"/>
              <a:t> </a:t>
            </a:r>
            <a:r>
              <a:rPr spc="-10"/>
              <a:t>Properties</a:t>
            </a:r>
          </a:p>
        </p:txBody>
      </p:sp>
      <p:pic>
        <p:nvPicPr>
          <p:cNvPr id="3" name="object 3"/>
          <p:cNvPicPr/>
          <p:nvPr/>
        </p:nvPicPr>
        <p:blipFill>
          <a:blip r:embed="rId2" cstate="print"/>
          <a:stretch>
            <a:fillRect/>
          </a:stretch>
        </p:blipFill>
        <p:spPr>
          <a:xfrm>
            <a:off x="280809" y="1961176"/>
            <a:ext cx="8693387" cy="4074823"/>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304927"/>
            <a:ext cx="6310630" cy="452120"/>
          </a:xfrm>
          <a:prstGeom prst="rect">
            <a:avLst/>
          </a:prstGeom>
        </p:spPr>
        <p:txBody>
          <a:bodyPr vert="horz" wrap="square" lIns="0" tIns="12065" rIns="0" bIns="0" rtlCol="0">
            <a:spAutoFit/>
          </a:bodyPr>
          <a:lstStyle/>
          <a:p>
            <a:pPr marL="12700">
              <a:lnSpc>
                <a:spcPct val="100000"/>
              </a:lnSpc>
              <a:spcBef>
                <a:spcPts val="95"/>
              </a:spcBef>
            </a:pPr>
            <a:r>
              <a:rPr sz="2800" b="1">
                <a:latin typeface="Arial"/>
                <a:cs typeface="Arial"/>
              </a:rPr>
              <a:t>Physical</a:t>
            </a:r>
            <a:r>
              <a:rPr sz="2800" b="1" spc="-70">
                <a:latin typeface="Arial"/>
                <a:cs typeface="Arial"/>
              </a:rPr>
              <a:t> </a:t>
            </a:r>
            <a:r>
              <a:rPr sz="2800" b="1">
                <a:latin typeface="Arial"/>
                <a:cs typeface="Arial"/>
              </a:rPr>
              <a:t>Properties</a:t>
            </a:r>
            <a:r>
              <a:rPr sz="2800" b="1" spc="-85">
                <a:latin typeface="Arial"/>
                <a:cs typeface="Arial"/>
              </a:rPr>
              <a:t> </a:t>
            </a:r>
            <a:r>
              <a:rPr sz="2800" b="1">
                <a:latin typeface="Arial"/>
                <a:cs typeface="Arial"/>
              </a:rPr>
              <a:t>of</a:t>
            </a:r>
            <a:r>
              <a:rPr sz="2800" b="1" spc="-90">
                <a:latin typeface="Arial"/>
                <a:cs typeface="Arial"/>
              </a:rPr>
              <a:t> </a:t>
            </a:r>
            <a:r>
              <a:rPr sz="2800" b="1" spc="-10">
                <a:latin typeface="Arial"/>
                <a:cs typeface="Arial"/>
              </a:rPr>
              <a:t>Nanomaterials</a:t>
            </a:r>
            <a:endParaRPr sz="2800">
              <a:latin typeface="Arial"/>
              <a:cs typeface="Arial"/>
            </a:endParaRPr>
          </a:p>
        </p:txBody>
      </p:sp>
      <p:sp>
        <p:nvSpPr>
          <p:cNvPr id="3" name="object 3"/>
          <p:cNvSpPr txBox="1"/>
          <p:nvPr/>
        </p:nvSpPr>
        <p:spPr>
          <a:xfrm>
            <a:off x="78739" y="996441"/>
            <a:ext cx="8683625" cy="4705985"/>
          </a:xfrm>
          <a:prstGeom prst="rect">
            <a:avLst/>
          </a:prstGeom>
        </p:spPr>
        <p:txBody>
          <a:bodyPr vert="horz" wrap="square" lIns="0" tIns="13335" rIns="0" bIns="0" rtlCol="0">
            <a:spAutoFit/>
          </a:bodyPr>
          <a:lstStyle/>
          <a:p>
            <a:pPr marL="354330" marR="5080" indent="-341630" algn="just">
              <a:lnSpc>
                <a:spcPct val="100000"/>
              </a:lnSpc>
              <a:spcBef>
                <a:spcPts val="105"/>
              </a:spcBef>
              <a:buAutoNum type="arabicPeriod"/>
              <a:tabLst>
                <a:tab pos="355600" algn="l"/>
              </a:tabLst>
            </a:pPr>
            <a:r>
              <a:rPr sz="1400" b="1">
                <a:latin typeface="Arial"/>
                <a:cs typeface="Arial"/>
              </a:rPr>
              <a:t>Reduced</a:t>
            </a:r>
            <a:r>
              <a:rPr sz="1400" b="1" spc="-45">
                <a:latin typeface="Arial"/>
                <a:cs typeface="Arial"/>
              </a:rPr>
              <a:t> </a:t>
            </a:r>
            <a:r>
              <a:rPr sz="1400" b="1">
                <a:latin typeface="Arial"/>
                <a:cs typeface="Arial"/>
              </a:rPr>
              <a:t>Melting</a:t>
            </a:r>
            <a:r>
              <a:rPr sz="1400" b="1" spc="-60">
                <a:latin typeface="Arial"/>
                <a:cs typeface="Arial"/>
              </a:rPr>
              <a:t> </a:t>
            </a:r>
            <a:r>
              <a:rPr sz="1400" b="1">
                <a:latin typeface="Arial"/>
                <a:cs typeface="Arial"/>
              </a:rPr>
              <a:t>Point</a:t>
            </a:r>
            <a:r>
              <a:rPr sz="1400" b="1" spc="-35">
                <a:latin typeface="Arial"/>
                <a:cs typeface="Arial"/>
              </a:rPr>
              <a:t> </a:t>
            </a:r>
            <a:r>
              <a:rPr sz="1400" b="1">
                <a:latin typeface="Arial"/>
                <a:cs typeface="Arial"/>
              </a:rPr>
              <a:t>--</a:t>
            </a:r>
            <a:r>
              <a:rPr sz="1400" b="1" spc="360">
                <a:latin typeface="Arial"/>
                <a:cs typeface="Arial"/>
              </a:rPr>
              <a:t> </a:t>
            </a:r>
            <a:r>
              <a:rPr sz="1400">
                <a:latin typeface="Arial"/>
                <a:cs typeface="Arial"/>
              </a:rPr>
              <a:t>Nanomaterials</a:t>
            </a:r>
            <a:r>
              <a:rPr sz="1400" spc="-65">
                <a:latin typeface="Arial"/>
                <a:cs typeface="Arial"/>
              </a:rPr>
              <a:t> </a:t>
            </a:r>
            <a:r>
              <a:rPr sz="1400">
                <a:latin typeface="Arial"/>
                <a:cs typeface="Arial"/>
              </a:rPr>
              <a:t>may</a:t>
            </a:r>
            <a:r>
              <a:rPr sz="1400" spc="-35">
                <a:latin typeface="Arial"/>
                <a:cs typeface="Arial"/>
              </a:rPr>
              <a:t> </a:t>
            </a:r>
            <a:r>
              <a:rPr sz="1400">
                <a:latin typeface="Arial"/>
                <a:cs typeface="Arial"/>
              </a:rPr>
              <a:t>have</a:t>
            </a:r>
            <a:r>
              <a:rPr sz="1400" spc="-10">
                <a:latin typeface="Arial"/>
                <a:cs typeface="Arial"/>
              </a:rPr>
              <a:t> </a:t>
            </a:r>
            <a:r>
              <a:rPr sz="1400">
                <a:latin typeface="Arial"/>
                <a:cs typeface="Arial"/>
              </a:rPr>
              <a:t>a</a:t>
            </a:r>
            <a:r>
              <a:rPr sz="1400" spc="-25">
                <a:latin typeface="Arial"/>
                <a:cs typeface="Arial"/>
              </a:rPr>
              <a:t> </a:t>
            </a:r>
            <a:r>
              <a:rPr sz="1400">
                <a:latin typeface="Arial"/>
                <a:cs typeface="Arial"/>
              </a:rPr>
              <a:t>significantly</a:t>
            </a:r>
            <a:r>
              <a:rPr sz="1400" spc="-55">
                <a:latin typeface="Arial"/>
                <a:cs typeface="Arial"/>
              </a:rPr>
              <a:t> </a:t>
            </a:r>
            <a:r>
              <a:rPr sz="1400">
                <a:latin typeface="Arial"/>
                <a:cs typeface="Arial"/>
              </a:rPr>
              <a:t>lower</a:t>
            </a:r>
            <a:r>
              <a:rPr sz="1400" spc="-25">
                <a:latin typeface="Arial"/>
                <a:cs typeface="Arial"/>
              </a:rPr>
              <a:t> </a:t>
            </a:r>
            <a:r>
              <a:rPr sz="1400">
                <a:latin typeface="Arial"/>
                <a:cs typeface="Arial"/>
              </a:rPr>
              <a:t>melting</a:t>
            </a:r>
            <a:r>
              <a:rPr sz="1400" spc="-35">
                <a:latin typeface="Arial"/>
                <a:cs typeface="Arial"/>
              </a:rPr>
              <a:t> </a:t>
            </a:r>
            <a:r>
              <a:rPr sz="1400">
                <a:latin typeface="Arial"/>
                <a:cs typeface="Arial"/>
              </a:rPr>
              <a:t>point</a:t>
            </a:r>
            <a:r>
              <a:rPr sz="1400" spc="-45">
                <a:latin typeface="Arial"/>
                <a:cs typeface="Arial"/>
              </a:rPr>
              <a:t> </a:t>
            </a:r>
            <a:r>
              <a:rPr sz="1400">
                <a:latin typeface="Arial"/>
                <a:cs typeface="Arial"/>
              </a:rPr>
              <a:t>or</a:t>
            </a:r>
            <a:r>
              <a:rPr sz="1400" spc="-30">
                <a:latin typeface="Arial"/>
                <a:cs typeface="Arial"/>
              </a:rPr>
              <a:t> </a:t>
            </a:r>
            <a:r>
              <a:rPr sz="1400">
                <a:latin typeface="Arial"/>
                <a:cs typeface="Arial"/>
              </a:rPr>
              <a:t>phase</a:t>
            </a:r>
            <a:r>
              <a:rPr sz="1400" spc="-45">
                <a:latin typeface="Arial"/>
                <a:cs typeface="Arial"/>
              </a:rPr>
              <a:t> </a:t>
            </a:r>
            <a:r>
              <a:rPr sz="1400" spc="-10">
                <a:latin typeface="Arial"/>
                <a:cs typeface="Arial"/>
              </a:rPr>
              <a:t>transition 	</a:t>
            </a:r>
            <a:r>
              <a:rPr sz="1400">
                <a:latin typeface="Arial"/>
                <a:cs typeface="Arial"/>
              </a:rPr>
              <a:t>temperature</a:t>
            </a:r>
            <a:r>
              <a:rPr sz="1400" spc="-70">
                <a:latin typeface="Arial"/>
                <a:cs typeface="Arial"/>
              </a:rPr>
              <a:t> </a:t>
            </a:r>
            <a:r>
              <a:rPr sz="1400">
                <a:latin typeface="Arial"/>
                <a:cs typeface="Arial"/>
              </a:rPr>
              <a:t>and</a:t>
            </a:r>
            <a:r>
              <a:rPr sz="1400" spc="-35">
                <a:latin typeface="Arial"/>
                <a:cs typeface="Arial"/>
              </a:rPr>
              <a:t> </a:t>
            </a:r>
            <a:r>
              <a:rPr sz="1400">
                <a:latin typeface="Arial"/>
                <a:cs typeface="Arial"/>
              </a:rPr>
              <a:t>appreciably</a:t>
            </a:r>
            <a:r>
              <a:rPr sz="1400" spc="-65">
                <a:latin typeface="Arial"/>
                <a:cs typeface="Arial"/>
              </a:rPr>
              <a:t> </a:t>
            </a:r>
            <a:r>
              <a:rPr sz="1400" b="1">
                <a:latin typeface="Arial"/>
                <a:cs typeface="Arial"/>
              </a:rPr>
              <a:t>reduced</a:t>
            </a:r>
            <a:r>
              <a:rPr sz="1400" b="1" spc="-40">
                <a:latin typeface="Arial"/>
                <a:cs typeface="Arial"/>
              </a:rPr>
              <a:t> </a:t>
            </a:r>
            <a:r>
              <a:rPr sz="1400" b="1">
                <a:latin typeface="Arial"/>
                <a:cs typeface="Arial"/>
              </a:rPr>
              <a:t>lattice</a:t>
            </a:r>
            <a:r>
              <a:rPr sz="1400" b="1" spc="-60">
                <a:latin typeface="Arial"/>
                <a:cs typeface="Arial"/>
              </a:rPr>
              <a:t> </a:t>
            </a:r>
            <a:r>
              <a:rPr sz="1400" b="1">
                <a:latin typeface="Arial"/>
                <a:cs typeface="Arial"/>
              </a:rPr>
              <a:t>constants</a:t>
            </a:r>
            <a:r>
              <a:rPr sz="1400" b="1" spc="-60">
                <a:latin typeface="Arial"/>
                <a:cs typeface="Arial"/>
              </a:rPr>
              <a:t> </a:t>
            </a:r>
            <a:r>
              <a:rPr sz="1400" b="1">
                <a:latin typeface="Arial"/>
                <a:cs typeface="Arial"/>
              </a:rPr>
              <a:t>(spacing</a:t>
            </a:r>
            <a:r>
              <a:rPr sz="1400" b="1" spc="-65">
                <a:latin typeface="Arial"/>
                <a:cs typeface="Arial"/>
              </a:rPr>
              <a:t> </a:t>
            </a:r>
            <a:r>
              <a:rPr sz="1400" b="1">
                <a:latin typeface="Arial"/>
                <a:cs typeface="Arial"/>
              </a:rPr>
              <a:t>between</a:t>
            </a:r>
            <a:r>
              <a:rPr sz="1400" b="1" spc="-65">
                <a:latin typeface="Arial"/>
                <a:cs typeface="Arial"/>
              </a:rPr>
              <a:t> </a:t>
            </a:r>
            <a:r>
              <a:rPr sz="1400" b="1">
                <a:latin typeface="Arial"/>
                <a:cs typeface="Arial"/>
              </a:rPr>
              <a:t>atoms</a:t>
            </a:r>
            <a:r>
              <a:rPr sz="1400" b="1" spc="-35">
                <a:latin typeface="Arial"/>
                <a:cs typeface="Arial"/>
              </a:rPr>
              <a:t> </a:t>
            </a:r>
            <a:r>
              <a:rPr sz="1400" b="1">
                <a:latin typeface="Arial"/>
                <a:cs typeface="Arial"/>
              </a:rPr>
              <a:t>is</a:t>
            </a:r>
            <a:r>
              <a:rPr sz="1400" b="1" spc="-35">
                <a:latin typeface="Arial"/>
                <a:cs typeface="Arial"/>
              </a:rPr>
              <a:t> </a:t>
            </a:r>
            <a:r>
              <a:rPr sz="1400" b="1">
                <a:latin typeface="Arial"/>
                <a:cs typeface="Arial"/>
              </a:rPr>
              <a:t>reduced)</a:t>
            </a:r>
            <a:r>
              <a:rPr sz="1400">
                <a:latin typeface="Arial"/>
                <a:cs typeface="Arial"/>
              </a:rPr>
              <a:t>,</a:t>
            </a:r>
            <a:r>
              <a:rPr sz="1400" spc="-55">
                <a:latin typeface="Arial"/>
                <a:cs typeface="Arial"/>
              </a:rPr>
              <a:t> </a:t>
            </a:r>
            <a:r>
              <a:rPr sz="1400" b="1">
                <a:latin typeface="Arial"/>
                <a:cs typeface="Arial"/>
              </a:rPr>
              <a:t>due</a:t>
            </a:r>
            <a:r>
              <a:rPr sz="1400" b="1" spc="-25">
                <a:latin typeface="Arial"/>
                <a:cs typeface="Arial"/>
              </a:rPr>
              <a:t> </a:t>
            </a:r>
            <a:r>
              <a:rPr sz="1400" b="1">
                <a:latin typeface="Arial"/>
                <a:cs typeface="Arial"/>
              </a:rPr>
              <a:t>to</a:t>
            </a:r>
            <a:r>
              <a:rPr sz="1400" b="1" spc="-25">
                <a:latin typeface="Arial"/>
                <a:cs typeface="Arial"/>
              </a:rPr>
              <a:t> </a:t>
            </a:r>
            <a:r>
              <a:rPr sz="1400" b="1" spc="-50">
                <a:latin typeface="Arial"/>
                <a:cs typeface="Arial"/>
              </a:rPr>
              <a:t>a 	</a:t>
            </a:r>
            <a:r>
              <a:rPr sz="1400" b="1">
                <a:latin typeface="Arial"/>
                <a:cs typeface="Arial"/>
              </a:rPr>
              <a:t>huge</a:t>
            </a:r>
            <a:r>
              <a:rPr sz="1400" b="1" spc="-40">
                <a:latin typeface="Arial"/>
                <a:cs typeface="Arial"/>
              </a:rPr>
              <a:t> </a:t>
            </a:r>
            <a:r>
              <a:rPr sz="1400" b="1">
                <a:latin typeface="Arial"/>
                <a:cs typeface="Arial"/>
              </a:rPr>
              <a:t>fraction</a:t>
            </a:r>
            <a:r>
              <a:rPr sz="1400" b="1" spc="-50">
                <a:latin typeface="Arial"/>
                <a:cs typeface="Arial"/>
              </a:rPr>
              <a:t> </a:t>
            </a:r>
            <a:r>
              <a:rPr sz="1400" b="1">
                <a:latin typeface="Arial"/>
                <a:cs typeface="Arial"/>
              </a:rPr>
              <a:t>of</a:t>
            </a:r>
            <a:r>
              <a:rPr sz="1400" b="1" spc="-30">
                <a:latin typeface="Arial"/>
                <a:cs typeface="Arial"/>
              </a:rPr>
              <a:t> </a:t>
            </a:r>
            <a:r>
              <a:rPr sz="1400" b="1">
                <a:latin typeface="Arial"/>
                <a:cs typeface="Arial"/>
              </a:rPr>
              <a:t>surface</a:t>
            </a:r>
            <a:r>
              <a:rPr sz="1400" b="1" spc="-45">
                <a:latin typeface="Arial"/>
                <a:cs typeface="Arial"/>
              </a:rPr>
              <a:t> </a:t>
            </a:r>
            <a:r>
              <a:rPr sz="1400" b="1">
                <a:latin typeface="Arial"/>
                <a:cs typeface="Arial"/>
              </a:rPr>
              <a:t>atoms</a:t>
            </a:r>
            <a:r>
              <a:rPr sz="1400" b="1" spc="-20">
                <a:latin typeface="Arial"/>
                <a:cs typeface="Arial"/>
              </a:rPr>
              <a:t> </a:t>
            </a:r>
            <a:r>
              <a:rPr sz="1400">
                <a:latin typeface="Arial"/>
                <a:cs typeface="Arial"/>
              </a:rPr>
              <a:t>in</a:t>
            </a:r>
            <a:r>
              <a:rPr sz="1400" spc="-20">
                <a:latin typeface="Arial"/>
                <a:cs typeface="Arial"/>
              </a:rPr>
              <a:t> </a:t>
            </a:r>
            <a:r>
              <a:rPr sz="1400">
                <a:latin typeface="Arial"/>
                <a:cs typeface="Arial"/>
              </a:rPr>
              <a:t>the</a:t>
            </a:r>
            <a:r>
              <a:rPr sz="1400" spc="-30">
                <a:latin typeface="Arial"/>
                <a:cs typeface="Arial"/>
              </a:rPr>
              <a:t> </a:t>
            </a:r>
            <a:r>
              <a:rPr sz="1400">
                <a:latin typeface="Arial"/>
                <a:cs typeface="Arial"/>
              </a:rPr>
              <a:t>total</a:t>
            </a:r>
            <a:r>
              <a:rPr sz="1400" spc="-40">
                <a:latin typeface="Arial"/>
                <a:cs typeface="Arial"/>
              </a:rPr>
              <a:t> </a:t>
            </a:r>
            <a:r>
              <a:rPr sz="1400">
                <a:latin typeface="Arial"/>
                <a:cs typeface="Arial"/>
              </a:rPr>
              <a:t>amount</a:t>
            </a:r>
            <a:r>
              <a:rPr sz="1400" spc="-40">
                <a:latin typeface="Arial"/>
                <a:cs typeface="Arial"/>
              </a:rPr>
              <a:t> </a:t>
            </a:r>
            <a:r>
              <a:rPr sz="1400">
                <a:latin typeface="Arial"/>
                <a:cs typeface="Arial"/>
              </a:rPr>
              <a:t>of</a:t>
            </a:r>
            <a:r>
              <a:rPr sz="1400" spc="-20">
                <a:latin typeface="Arial"/>
                <a:cs typeface="Arial"/>
              </a:rPr>
              <a:t> </a:t>
            </a:r>
            <a:r>
              <a:rPr sz="1400" spc="-10">
                <a:latin typeface="Arial"/>
                <a:cs typeface="Arial"/>
              </a:rPr>
              <a:t>atoms.</a:t>
            </a:r>
            <a:endParaRPr sz="1400">
              <a:latin typeface="Arial"/>
              <a:cs typeface="Arial"/>
            </a:endParaRPr>
          </a:p>
          <a:p>
            <a:pPr marL="355600" marR="16510" indent="-342900">
              <a:lnSpc>
                <a:spcPct val="100000"/>
              </a:lnSpc>
              <a:spcBef>
                <a:spcPts val="1100"/>
              </a:spcBef>
              <a:buAutoNum type="arabicPeriod"/>
              <a:tabLst>
                <a:tab pos="355600" algn="l"/>
              </a:tabLst>
            </a:pPr>
            <a:r>
              <a:rPr sz="1400" b="1">
                <a:latin typeface="Arial"/>
                <a:cs typeface="Arial"/>
              </a:rPr>
              <a:t>Ultra</a:t>
            </a:r>
            <a:r>
              <a:rPr sz="1400" b="1" spc="-45">
                <a:latin typeface="Arial"/>
                <a:cs typeface="Arial"/>
              </a:rPr>
              <a:t> </a:t>
            </a:r>
            <a:r>
              <a:rPr sz="1400" b="1">
                <a:latin typeface="Arial"/>
                <a:cs typeface="Arial"/>
              </a:rPr>
              <a:t>Hard</a:t>
            </a:r>
            <a:r>
              <a:rPr sz="1400" b="1" spc="-30">
                <a:latin typeface="Arial"/>
                <a:cs typeface="Arial"/>
              </a:rPr>
              <a:t> </a:t>
            </a:r>
            <a:r>
              <a:rPr sz="1400" b="1">
                <a:latin typeface="Arial"/>
                <a:cs typeface="Arial"/>
              </a:rPr>
              <a:t>--</a:t>
            </a:r>
            <a:r>
              <a:rPr sz="1400" b="1" spc="-35">
                <a:latin typeface="Arial"/>
                <a:cs typeface="Arial"/>
              </a:rPr>
              <a:t> </a:t>
            </a:r>
            <a:r>
              <a:rPr sz="1400">
                <a:latin typeface="Arial"/>
                <a:cs typeface="Arial"/>
              </a:rPr>
              <a:t>Mechanical</a:t>
            </a:r>
            <a:r>
              <a:rPr sz="1400" spc="-55">
                <a:latin typeface="Arial"/>
                <a:cs typeface="Arial"/>
              </a:rPr>
              <a:t> </a:t>
            </a:r>
            <a:r>
              <a:rPr sz="1400">
                <a:latin typeface="Arial"/>
                <a:cs typeface="Arial"/>
              </a:rPr>
              <a:t>properties</a:t>
            </a:r>
            <a:r>
              <a:rPr sz="1400" spc="-55">
                <a:latin typeface="Arial"/>
                <a:cs typeface="Arial"/>
              </a:rPr>
              <a:t> </a:t>
            </a:r>
            <a:r>
              <a:rPr sz="1400">
                <a:latin typeface="Arial"/>
                <a:cs typeface="Arial"/>
              </a:rPr>
              <a:t>of</a:t>
            </a:r>
            <a:r>
              <a:rPr sz="1400" spc="-30">
                <a:latin typeface="Arial"/>
                <a:cs typeface="Arial"/>
              </a:rPr>
              <a:t> </a:t>
            </a:r>
            <a:r>
              <a:rPr sz="1400">
                <a:latin typeface="Arial"/>
                <a:cs typeface="Arial"/>
              </a:rPr>
              <a:t>nanomaterials</a:t>
            </a:r>
            <a:r>
              <a:rPr sz="1400" spc="-55">
                <a:latin typeface="Arial"/>
                <a:cs typeface="Arial"/>
              </a:rPr>
              <a:t> </a:t>
            </a:r>
            <a:r>
              <a:rPr sz="1400">
                <a:latin typeface="Arial"/>
                <a:cs typeface="Arial"/>
              </a:rPr>
              <a:t>may</a:t>
            </a:r>
            <a:r>
              <a:rPr sz="1400" spc="-30">
                <a:latin typeface="Arial"/>
                <a:cs typeface="Arial"/>
              </a:rPr>
              <a:t> </a:t>
            </a:r>
            <a:r>
              <a:rPr sz="1400">
                <a:latin typeface="Arial"/>
                <a:cs typeface="Arial"/>
              </a:rPr>
              <a:t>reach</a:t>
            </a:r>
            <a:r>
              <a:rPr sz="1400" spc="-45">
                <a:latin typeface="Arial"/>
                <a:cs typeface="Arial"/>
              </a:rPr>
              <a:t> </a:t>
            </a:r>
            <a:r>
              <a:rPr sz="1400">
                <a:latin typeface="Arial"/>
                <a:cs typeface="Arial"/>
              </a:rPr>
              <a:t>the</a:t>
            </a:r>
            <a:r>
              <a:rPr sz="1400" spc="-45">
                <a:latin typeface="Arial"/>
                <a:cs typeface="Arial"/>
              </a:rPr>
              <a:t> </a:t>
            </a:r>
            <a:r>
              <a:rPr sz="1400">
                <a:latin typeface="Arial"/>
                <a:cs typeface="Arial"/>
              </a:rPr>
              <a:t>theoretical</a:t>
            </a:r>
            <a:r>
              <a:rPr sz="1400" spc="-60">
                <a:latin typeface="Arial"/>
                <a:cs typeface="Arial"/>
              </a:rPr>
              <a:t> </a:t>
            </a:r>
            <a:r>
              <a:rPr sz="1400">
                <a:latin typeface="Arial"/>
                <a:cs typeface="Arial"/>
              </a:rPr>
              <a:t>strength,</a:t>
            </a:r>
            <a:r>
              <a:rPr sz="1400" spc="-50">
                <a:latin typeface="Arial"/>
                <a:cs typeface="Arial"/>
              </a:rPr>
              <a:t> </a:t>
            </a:r>
            <a:r>
              <a:rPr sz="1400">
                <a:latin typeface="Arial"/>
                <a:cs typeface="Arial"/>
              </a:rPr>
              <a:t>which</a:t>
            </a:r>
            <a:r>
              <a:rPr sz="1400" spc="-30">
                <a:latin typeface="Arial"/>
                <a:cs typeface="Arial"/>
              </a:rPr>
              <a:t> </a:t>
            </a:r>
            <a:r>
              <a:rPr sz="1400">
                <a:latin typeface="Arial"/>
                <a:cs typeface="Arial"/>
              </a:rPr>
              <a:t>are</a:t>
            </a:r>
            <a:r>
              <a:rPr sz="1400" spc="-35">
                <a:latin typeface="Arial"/>
                <a:cs typeface="Arial"/>
              </a:rPr>
              <a:t> </a:t>
            </a:r>
            <a:r>
              <a:rPr sz="1400">
                <a:latin typeface="Arial"/>
                <a:cs typeface="Arial"/>
              </a:rPr>
              <a:t>one</a:t>
            </a:r>
            <a:r>
              <a:rPr sz="1400" spc="-30">
                <a:latin typeface="Arial"/>
                <a:cs typeface="Arial"/>
              </a:rPr>
              <a:t> </a:t>
            </a:r>
            <a:r>
              <a:rPr sz="1400" spc="-25">
                <a:latin typeface="Arial"/>
                <a:cs typeface="Arial"/>
              </a:rPr>
              <a:t>or </a:t>
            </a:r>
            <a:r>
              <a:rPr sz="1400">
                <a:latin typeface="Arial"/>
                <a:cs typeface="Arial"/>
              </a:rPr>
              <a:t>two</a:t>
            </a:r>
            <a:r>
              <a:rPr sz="1400" spc="-15">
                <a:latin typeface="Arial"/>
                <a:cs typeface="Arial"/>
              </a:rPr>
              <a:t> </a:t>
            </a:r>
            <a:r>
              <a:rPr sz="1400">
                <a:latin typeface="Arial"/>
                <a:cs typeface="Arial"/>
              </a:rPr>
              <a:t>orders</a:t>
            </a:r>
            <a:r>
              <a:rPr sz="1400" spc="-45">
                <a:latin typeface="Arial"/>
                <a:cs typeface="Arial"/>
              </a:rPr>
              <a:t> </a:t>
            </a:r>
            <a:r>
              <a:rPr sz="1400">
                <a:latin typeface="Arial"/>
                <a:cs typeface="Arial"/>
              </a:rPr>
              <a:t>of</a:t>
            </a:r>
            <a:r>
              <a:rPr sz="1400" spc="-20">
                <a:latin typeface="Arial"/>
                <a:cs typeface="Arial"/>
              </a:rPr>
              <a:t> </a:t>
            </a:r>
            <a:r>
              <a:rPr sz="1400">
                <a:latin typeface="Arial"/>
                <a:cs typeface="Arial"/>
              </a:rPr>
              <a:t>magnitude</a:t>
            </a:r>
            <a:r>
              <a:rPr sz="1400" spc="-50">
                <a:latin typeface="Arial"/>
                <a:cs typeface="Arial"/>
              </a:rPr>
              <a:t> </a:t>
            </a:r>
            <a:r>
              <a:rPr sz="1400">
                <a:latin typeface="Arial"/>
                <a:cs typeface="Arial"/>
              </a:rPr>
              <a:t>higher</a:t>
            </a:r>
            <a:r>
              <a:rPr sz="1400" spc="-40">
                <a:latin typeface="Arial"/>
                <a:cs typeface="Arial"/>
              </a:rPr>
              <a:t> </a:t>
            </a:r>
            <a:r>
              <a:rPr sz="1400">
                <a:latin typeface="Arial"/>
                <a:cs typeface="Arial"/>
              </a:rPr>
              <a:t>than</a:t>
            </a:r>
            <a:r>
              <a:rPr sz="1400" spc="-25">
                <a:latin typeface="Arial"/>
                <a:cs typeface="Arial"/>
              </a:rPr>
              <a:t> </a:t>
            </a:r>
            <a:r>
              <a:rPr sz="1400">
                <a:latin typeface="Arial"/>
                <a:cs typeface="Arial"/>
              </a:rPr>
              <a:t>that</a:t>
            </a:r>
            <a:r>
              <a:rPr sz="1400" spc="-35">
                <a:latin typeface="Arial"/>
                <a:cs typeface="Arial"/>
              </a:rPr>
              <a:t> </a:t>
            </a:r>
            <a:r>
              <a:rPr sz="1400">
                <a:latin typeface="Arial"/>
                <a:cs typeface="Arial"/>
              </a:rPr>
              <a:t>of</a:t>
            </a:r>
            <a:r>
              <a:rPr sz="1400" spc="-25">
                <a:latin typeface="Arial"/>
                <a:cs typeface="Arial"/>
              </a:rPr>
              <a:t> </a:t>
            </a:r>
            <a:r>
              <a:rPr sz="1400">
                <a:latin typeface="Arial"/>
                <a:cs typeface="Arial"/>
              </a:rPr>
              <a:t>single</a:t>
            </a:r>
            <a:r>
              <a:rPr sz="1400" spc="-35">
                <a:latin typeface="Arial"/>
                <a:cs typeface="Arial"/>
              </a:rPr>
              <a:t> </a:t>
            </a:r>
            <a:r>
              <a:rPr sz="1400">
                <a:latin typeface="Arial"/>
                <a:cs typeface="Arial"/>
              </a:rPr>
              <a:t>crystals</a:t>
            </a:r>
            <a:r>
              <a:rPr sz="1400" spc="-35">
                <a:latin typeface="Arial"/>
                <a:cs typeface="Arial"/>
              </a:rPr>
              <a:t> </a:t>
            </a:r>
            <a:r>
              <a:rPr sz="1400">
                <a:latin typeface="Arial"/>
                <a:cs typeface="Arial"/>
              </a:rPr>
              <a:t>in</a:t>
            </a:r>
            <a:r>
              <a:rPr sz="1400" spc="-15">
                <a:latin typeface="Arial"/>
                <a:cs typeface="Arial"/>
              </a:rPr>
              <a:t> </a:t>
            </a:r>
            <a:r>
              <a:rPr sz="1400">
                <a:latin typeface="Arial"/>
                <a:cs typeface="Arial"/>
              </a:rPr>
              <a:t>the</a:t>
            </a:r>
            <a:r>
              <a:rPr sz="1400" spc="-30">
                <a:latin typeface="Arial"/>
                <a:cs typeface="Arial"/>
              </a:rPr>
              <a:t> </a:t>
            </a:r>
            <a:r>
              <a:rPr sz="1400">
                <a:latin typeface="Arial"/>
                <a:cs typeface="Arial"/>
              </a:rPr>
              <a:t>bulk</a:t>
            </a:r>
            <a:r>
              <a:rPr sz="1400" spc="-20">
                <a:latin typeface="Arial"/>
                <a:cs typeface="Arial"/>
              </a:rPr>
              <a:t> </a:t>
            </a:r>
            <a:r>
              <a:rPr sz="1400">
                <a:latin typeface="Arial"/>
                <a:cs typeface="Arial"/>
              </a:rPr>
              <a:t>form.</a:t>
            </a:r>
            <a:r>
              <a:rPr sz="1400" spc="-55">
                <a:latin typeface="Arial"/>
                <a:cs typeface="Arial"/>
              </a:rPr>
              <a:t> </a:t>
            </a:r>
            <a:r>
              <a:rPr sz="1400">
                <a:latin typeface="Arial"/>
                <a:cs typeface="Arial"/>
              </a:rPr>
              <a:t>The</a:t>
            </a:r>
            <a:r>
              <a:rPr sz="1400" spc="-25">
                <a:latin typeface="Arial"/>
                <a:cs typeface="Arial"/>
              </a:rPr>
              <a:t> </a:t>
            </a:r>
            <a:r>
              <a:rPr sz="1400" spc="-10">
                <a:latin typeface="Arial"/>
                <a:cs typeface="Arial"/>
              </a:rPr>
              <a:t>enhancement</a:t>
            </a:r>
            <a:r>
              <a:rPr sz="1400" spc="-55">
                <a:latin typeface="Arial"/>
                <a:cs typeface="Arial"/>
              </a:rPr>
              <a:t> </a:t>
            </a:r>
            <a:r>
              <a:rPr sz="1400" spc="-25">
                <a:latin typeface="Arial"/>
                <a:cs typeface="Arial"/>
              </a:rPr>
              <a:t>in </a:t>
            </a:r>
            <a:r>
              <a:rPr sz="1400">
                <a:latin typeface="Arial"/>
                <a:cs typeface="Arial"/>
              </a:rPr>
              <a:t>mechanical</a:t>
            </a:r>
            <a:r>
              <a:rPr sz="1400" spc="-35">
                <a:latin typeface="Arial"/>
                <a:cs typeface="Arial"/>
              </a:rPr>
              <a:t> </a:t>
            </a:r>
            <a:r>
              <a:rPr sz="1400">
                <a:latin typeface="Arial"/>
                <a:cs typeface="Arial"/>
              </a:rPr>
              <a:t>strength</a:t>
            </a:r>
            <a:r>
              <a:rPr sz="1400" spc="-50">
                <a:latin typeface="Arial"/>
                <a:cs typeface="Arial"/>
              </a:rPr>
              <a:t> </a:t>
            </a:r>
            <a:r>
              <a:rPr sz="1400">
                <a:latin typeface="Arial"/>
                <a:cs typeface="Arial"/>
              </a:rPr>
              <a:t>is</a:t>
            </a:r>
            <a:r>
              <a:rPr sz="1400" spc="-10">
                <a:latin typeface="Arial"/>
                <a:cs typeface="Arial"/>
              </a:rPr>
              <a:t> </a:t>
            </a:r>
            <a:r>
              <a:rPr sz="1400">
                <a:latin typeface="Arial"/>
                <a:cs typeface="Arial"/>
              </a:rPr>
              <a:t>simply</a:t>
            </a:r>
            <a:r>
              <a:rPr sz="1400" spc="-25">
                <a:latin typeface="Arial"/>
                <a:cs typeface="Arial"/>
              </a:rPr>
              <a:t> </a:t>
            </a:r>
            <a:r>
              <a:rPr sz="1400" b="1">
                <a:latin typeface="Arial"/>
                <a:cs typeface="Arial"/>
              </a:rPr>
              <a:t>due</a:t>
            </a:r>
            <a:r>
              <a:rPr sz="1400" b="1" spc="-20">
                <a:latin typeface="Arial"/>
                <a:cs typeface="Arial"/>
              </a:rPr>
              <a:t> </a:t>
            </a:r>
            <a:r>
              <a:rPr sz="1400" b="1">
                <a:latin typeface="Arial"/>
                <a:cs typeface="Arial"/>
              </a:rPr>
              <a:t>to</a:t>
            </a:r>
            <a:r>
              <a:rPr sz="1400" b="1" spc="-30">
                <a:latin typeface="Arial"/>
                <a:cs typeface="Arial"/>
              </a:rPr>
              <a:t> </a:t>
            </a:r>
            <a:r>
              <a:rPr sz="1400" b="1">
                <a:latin typeface="Arial"/>
                <a:cs typeface="Arial"/>
              </a:rPr>
              <a:t>the</a:t>
            </a:r>
            <a:r>
              <a:rPr sz="1400" b="1" spc="-15">
                <a:latin typeface="Arial"/>
                <a:cs typeface="Arial"/>
              </a:rPr>
              <a:t> </a:t>
            </a:r>
            <a:r>
              <a:rPr sz="1400" b="1">
                <a:latin typeface="Arial"/>
                <a:cs typeface="Arial"/>
              </a:rPr>
              <a:t>reduced</a:t>
            </a:r>
            <a:r>
              <a:rPr sz="1400" b="1" spc="-40">
                <a:latin typeface="Arial"/>
                <a:cs typeface="Arial"/>
              </a:rPr>
              <a:t> </a:t>
            </a:r>
            <a:r>
              <a:rPr sz="1400" b="1" spc="-10">
                <a:latin typeface="Arial"/>
                <a:cs typeface="Arial"/>
              </a:rPr>
              <a:t>probability</a:t>
            </a:r>
            <a:r>
              <a:rPr sz="1400" b="1" spc="-50">
                <a:latin typeface="Arial"/>
                <a:cs typeface="Arial"/>
              </a:rPr>
              <a:t> </a:t>
            </a:r>
            <a:r>
              <a:rPr sz="1400" b="1">
                <a:latin typeface="Arial"/>
                <a:cs typeface="Arial"/>
              </a:rPr>
              <a:t>of</a:t>
            </a:r>
            <a:r>
              <a:rPr sz="1400" b="1" spc="-10">
                <a:latin typeface="Arial"/>
                <a:cs typeface="Arial"/>
              </a:rPr>
              <a:t> defects</a:t>
            </a:r>
            <a:r>
              <a:rPr sz="1400" spc="-10">
                <a:latin typeface="Arial"/>
                <a:cs typeface="Arial"/>
              </a:rPr>
              <a:t>.</a:t>
            </a:r>
            <a:endParaRPr sz="1400">
              <a:latin typeface="Arial"/>
              <a:cs typeface="Arial"/>
            </a:endParaRPr>
          </a:p>
          <a:p>
            <a:pPr marL="354965" indent="-342265">
              <a:lnSpc>
                <a:spcPct val="100000"/>
              </a:lnSpc>
              <a:spcBef>
                <a:spcPts val="1110"/>
              </a:spcBef>
              <a:buAutoNum type="arabicPeriod"/>
              <a:tabLst>
                <a:tab pos="354965" algn="l"/>
              </a:tabLst>
            </a:pPr>
            <a:r>
              <a:rPr sz="1400" b="1">
                <a:latin typeface="Arial"/>
                <a:cs typeface="Arial"/>
              </a:rPr>
              <a:t>Optical</a:t>
            </a:r>
            <a:r>
              <a:rPr sz="1400" b="1" spc="-55">
                <a:latin typeface="Arial"/>
                <a:cs typeface="Arial"/>
              </a:rPr>
              <a:t> </a:t>
            </a:r>
            <a:r>
              <a:rPr sz="1400" b="1">
                <a:latin typeface="Arial"/>
                <a:cs typeface="Arial"/>
              </a:rPr>
              <a:t>properties</a:t>
            </a:r>
            <a:r>
              <a:rPr sz="1400" b="1" spc="-45">
                <a:latin typeface="Arial"/>
                <a:cs typeface="Arial"/>
              </a:rPr>
              <a:t> </a:t>
            </a:r>
            <a:r>
              <a:rPr sz="1400">
                <a:latin typeface="Arial"/>
                <a:cs typeface="Arial"/>
              </a:rPr>
              <a:t>of</a:t>
            </a:r>
            <a:r>
              <a:rPr sz="1400" spc="-25">
                <a:latin typeface="Arial"/>
                <a:cs typeface="Arial"/>
              </a:rPr>
              <a:t> </a:t>
            </a:r>
            <a:r>
              <a:rPr sz="1400">
                <a:latin typeface="Arial"/>
                <a:cs typeface="Arial"/>
              </a:rPr>
              <a:t>nanomaterials</a:t>
            </a:r>
            <a:r>
              <a:rPr sz="1400" spc="-55">
                <a:latin typeface="Arial"/>
                <a:cs typeface="Arial"/>
              </a:rPr>
              <a:t> </a:t>
            </a:r>
            <a:r>
              <a:rPr sz="1400">
                <a:latin typeface="Arial"/>
                <a:cs typeface="Arial"/>
              </a:rPr>
              <a:t>can</a:t>
            </a:r>
            <a:r>
              <a:rPr sz="1400" spc="-30">
                <a:latin typeface="Arial"/>
                <a:cs typeface="Arial"/>
              </a:rPr>
              <a:t> </a:t>
            </a:r>
            <a:r>
              <a:rPr sz="1400">
                <a:latin typeface="Arial"/>
                <a:cs typeface="Arial"/>
              </a:rPr>
              <a:t>be</a:t>
            </a:r>
            <a:r>
              <a:rPr sz="1400" spc="-30">
                <a:latin typeface="Arial"/>
                <a:cs typeface="Arial"/>
              </a:rPr>
              <a:t> </a:t>
            </a:r>
            <a:r>
              <a:rPr sz="1400">
                <a:latin typeface="Arial"/>
                <a:cs typeface="Arial"/>
              </a:rPr>
              <a:t>significantly</a:t>
            </a:r>
            <a:r>
              <a:rPr sz="1400" spc="-65">
                <a:latin typeface="Arial"/>
                <a:cs typeface="Arial"/>
              </a:rPr>
              <a:t> </a:t>
            </a:r>
            <a:r>
              <a:rPr sz="1400">
                <a:latin typeface="Arial"/>
                <a:cs typeface="Arial"/>
              </a:rPr>
              <a:t>different</a:t>
            </a:r>
            <a:r>
              <a:rPr sz="1400" spc="-60">
                <a:latin typeface="Arial"/>
                <a:cs typeface="Arial"/>
              </a:rPr>
              <a:t> </a:t>
            </a:r>
            <a:r>
              <a:rPr sz="1400">
                <a:latin typeface="Arial"/>
                <a:cs typeface="Arial"/>
              </a:rPr>
              <a:t>from</a:t>
            </a:r>
            <a:r>
              <a:rPr sz="1400" spc="-35">
                <a:latin typeface="Arial"/>
                <a:cs typeface="Arial"/>
              </a:rPr>
              <a:t> </a:t>
            </a:r>
            <a:r>
              <a:rPr sz="1400">
                <a:latin typeface="Arial"/>
                <a:cs typeface="Arial"/>
              </a:rPr>
              <a:t>bulk</a:t>
            </a:r>
            <a:r>
              <a:rPr sz="1400" spc="-25">
                <a:latin typeface="Arial"/>
                <a:cs typeface="Arial"/>
              </a:rPr>
              <a:t> </a:t>
            </a:r>
            <a:r>
              <a:rPr sz="1400" spc="-10">
                <a:latin typeface="Arial"/>
                <a:cs typeface="Arial"/>
              </a:rPr>
              <a:t>crystals.</a:t>
            </a:r>
            <a:endParaRPr sz="1400">
              <a:latin typeface="Arial"/>
              <a:cs typeface="Arial"/>
            </a:endParaRPr>
          </a:p>
          <a:p>
            <a:pPr marL="650875">
              <a:lnSpc>
                <a:spcPct val="100000"/>
              </a:lnSpc>
            </a:pPr>
            <a:r>
              <a:rPr sz="1400">
                <a:latin typeface="Arial"/>
                <a:cs typeface="Arial"/>
              </a:rPr>
              <a:t>---</a:t>
            </a:r>
            <a:r>
              <a:rPr sz="1400" spc="-45">
                <a:latin typeface="Arial"/>
                <a:cs typeface="Arial"/>
              </a:rPr>
              <a:t> </a:t>
            </a:r>
            <a:r>
              <a:rPr sz="1400" b="1">
                <a:latin typeface="Arial"/>
                <a:cs typeface="Arial"/>
              </a:rPr>
              <a:t>Semiconductor</a:t>
            </a:r>
            <a:r>
              <a:rPr sz="1400" b="1" spc="-55">
                <a:latin typeface="Arial"/>
                <a:cs typeface="Arial"/>
              </a:rPr>
              <a:t> </a:t>
            </a:r>
            <a:r>
              <a:rPr sz="1400" b="1">
                <a:latin typeface="Arial"/>
                <a:cs typeface="Arial"/>
              </a:rPr>
              <a:t>Blue</a:t>
            </a:r>
            <a:r>
              <a:rPr sz="1400" b="1" spc="-35">
                <a:latin typeface="Arial"/>
                <a:cs typeface="Arial"/>
              </a:rPr>
              <a:t> </a:t>
            </a:r>
            <a:r>
              <a:rPr sz="1400" b="1">
                <a:latin typeface="Arial"/>
                <a:cs typeface="Arial"/>
              </a:rPr>
              <a:t>Shift</a:t>
            </a:r>
            <a:r>
              <a:rPr sz="1400" b="1" spc="-25">
                <a:latin typeface="Arial"/>
                <a:cs typeface="Arial"/>
              </a:rPr>
              <a:t> </a:t>
            </a:r>
            <a:r>
              <a:rPr sz="1400">
                <a:latin typeface="Arial"/>
                <a:cs typeface="Arial"/>
              </a:rPr>
              <a:t>in</a:t>
            </a:r>
            <a:r>
              <a:rPr sz="1400" spc="-25">
                <a:latin typeface="Arial"/>
                <a:cs typeface="Arial"/>
              </a:rPr>
              <a:t> </a:t>
            </a:r>
            <a:r>
              <a:rPr sz="1400">
                <a:latin typeface="Arial"/>
                <a:cs typeface="Arial"/>
              </a:rPr>
              <a:t>adsorption</a:t>
            </a:r>
            <a:r>
              <a:rPr sz="1400" spc="-60">
                <a:latin typeface="Arial"/>
                <a:cs typeface="Arial"/>
              </a:rPr>
              <a:t> </a:t>
            </a:r>
            <a:r>
              <a:rPr sz="1400">
                <a:latin typeface="Arial"/>
                <a:cs typeface="Arial"/>
              </a:rPr>
              <a:t>and</a:t>
            </a:r>
            <a:r>
              <a:rPr sz="1400" spc="-30">
                <a:latin typeface="Arial"/>
                <a:cs typeface="Arial"/>
              </a:rPr>
              <a:t> </a:t>
            </a:r>
            <a:r>
              <a:rPr sz="1400">
                <a:latin typeface="Arial"/>
                <a:cs typeface="Arial"/>
              </a:rPr>
              <a:t>emission</a:t>
            </a:r>
            <a:r>
              <a:rPr sz="1400" spc="-55">
                <a:latin typeface="Arial"/>
                <a:cs typeface="Arial"/>
              </a:rPr>
              <a:t> </a:t>
            </a:r>
            <a:r>
              <a:rPr sz="1400" b="1">
                <a:latin typeface="Arial"/>
                <a:cs typeface="Arial"/>
              </a:rPr>
              <a:t>due</a:t>
            </a:r>
            <a:r>
              <a:rPr sz="1400" b="1" spc="-25">
                <a:latin typeface="Arial"/>
                <a:cs typeface="Arial"/>
              </a:rPr>
              <a:t> </a:t>
            </a:r>
            <a:r>
              <a:rPr sz="1400" b="1">
                <a:latin typeface="Arial"/>
                <a:cs typeface="Arial"/>
              </a:rPr>
              <a:t>to</a:t>
            </a:r>
            <a:r>
              <a:rPr sz="1400" b="1" spc="-25">
                <a:latin typeface="Arial"/>
                <a:cs typeface="Arial"/>
              </a:rPr>
              <a:t> </a:t>
            </a:r>
            <a:r>
              <a:rPr sz="1400" b="1">
                <a:latin typeface="Arial"/>
                <a:cs typeface="Arial"/>
              </a:rPr>
              <a:t>an</a:t>
            </a:r>
            <a:r>
              <a:rPr sz="1400" b="1" spc="-40">
                <a:latin typeface="Arial"/>
                <a:cs typeface="Arial"/>
              </a:rPr>
              <a:t> </a:t>
            </a:r>
            <a:r>
              <a:rPr sz="1400" b="1">
                <a:latin typeface="Arial"/>
                <a:cs typeface="Arial"/>
              </a:rPr>
              <a:t>increased</a:t>
            </a:r>
            <a:r>
              <a:rPr sz="1400" b="1" spc="-65">
                <a:latin typeface="Arial"/>
                <a:cs typeface="Arial"/>
              </a:rPr>
              <a:t> </a:t>
            </a:r>
            <a:r>
              <a:rPr sz="1400" b="1">
                <a:latin typeface="Arial"/>
                <a:cs typeface="Arial"/>
              </a:rPr>
              <a:t>band</a:t>
            </a:r>
            <a:r>
              <a:rPr sz="1400" b="1" spc="-20">
                <a:latin typeface="Arial"/>
                <a:cs typeface="Arial"/>
              </a:rPr>
              <a:t> gap</a:t>
            </a:r>
            <a:r>
              <a:rPr sz="1000" b="1" spc="-20">
                <a:latin typeface="Arial"/>
                <a:cs typeface="Arial"/>
              </a:rPr>
              <a:t>.</a:t>
            </a:r>
            <a:endParaRPr sz="1000">
              <a:latin typeface="Arial"/>
              <a:cs typeface="Arial"/>
            </a:endParaRPr>
          </a:p>
          <a:p>
            <a:pPr marL="5499735">
              <a:lnSpc>
                <a:spcPct val="100000"/>
              </a:lnSpc>
            </a:pPr>
            <a:r>
              <a:rPr sz="1400" i="1">
                <a:latin typeface="Arial"/>
                <a:cs typeface="Arial"/>
              </a:rPr>
              <a:t>Quantum</a:t>
            </a:r>
            <a:r>
              <a:rPr sz="1400" i="1" spc="-55">
                <a:latin typeface="Arial"/>
                <a:cs typeface="Arial"/>
              </a:rPr>
              <a:t> </a:t>
            </a:r>
            <a:r>
              <a:rPr sz="1400" i="1">
                <a:latin typeface="Arial"/>
                <a:cs typeface="Arial"/>
              </a:rPr>
              <a:t>Size</a:t>
            </a:r>
            <a:r>
              <a:rPr sz="1400" i="1" spc="30">
                <a:latin typeface="Arial"/>
                <a:cs typeface="Arial"/>
              </a:rPr>
              <a:t> </a:t>
            </a:r>
            <a:r>
              <a:rPr sz="1400" i="1">
                <a:latin typeface="Arial"/>
                <a:cs typeface="Arial"/>
              </a:rPr>
              <a:t>Effects,</a:t>
            </a:r>
            <a:r>
              <a:rPr sz="1400" i="1" spc="-50">
                <a:latin typeface="Arial"/>
                <a:cs typeface="Arial"/>
              </a:rPr>
              <a:t> </a:t>
            </a:r>
            <a:r>
              <a:rPr sz="1400" i="1">
                <a:latin typeface="Arial"/>
                <a:cs typeface="Arial"/>
              </a:rPr>
              <a:t>Particle</a:t>
            </a:r>
            <a:r>
              <a:rPr sz="1400" i="1" spc="-55">
                <a:latin typeface="Arial"/>
                <a:cs typeface="Arial"/>
              </a:rPr>
              <a:t> </a:t>
            </a:r>
            <a:r>
              <a:rPr sz="1400" i="1">
                <a:latin typeface="Arial"/>
                <a:cs typeface="Arial"/>
              </a:rPr>
              <a:t>in</a:t>
            </a:r>
            <a:r>
              <a:rPr sz="1400" i="1" spc="-20">
                <a:latin typeface="Arial"/>
                <a:cs typeface="Arial"/>
              </a:rPr>
              <a:t> </a:t>
            </a:r>
            <a:r>
              <a:rPr sz="1400" i="1">
                <a:latin typeface="Arial"/>
                <a:cs typeface="Arial"/>
              </a:rPr>
              <a:t>a</a:t>
            </a:r>
            <a:r>
              <a:rPr sz="1400" i="1" spc="-15">
                <a:latin typeface="Arial"/>
                <a:cs typeface="Arial"/>
              </a:rPr>
              <a:t> </a:t>
            </a:r>
            <a:r>
              <a:rPr sz="1400" i="1" spc="-20">
                <a:latin typeface="Arial"/>
                <a:cs typeface="Arial"/>
              </a:rPr>
              <a:t>box.</a:t>
            </a:r>
            <a:endParaRPr sz="1400">
              <a:latin typeface="Arial"/>
              <a:cs typeface="Arial"/>
            </a:endParaRPr>
          </a:p>
          <a:p>
            <a:pPr marL="650875">
              <a:lnSpc>
                <a:spcPct val="100000"/>
              </a:lnSpc>
            </a:pPr>
            <a:r>
              <a:rPr sz="1400">
                <a:latin typeface="Arial"/>
                <a:cs typeface="Arial"/>
              </a:rPr>
              <a:t>---</a:t>
            </a:r>
            <a:r>
              <a:rPr sz="1400" spc="-35">
                <a:latin typeface="Arial"/>
                <a:cs typeface="Arial"/>
              </a:rPr>
              <a:t> </a:t>
            </a:r>
            <a:r>
              <a:rPr sz="1400" b="1">
                <a:latin typeface="Arial"/>
                <a:cs typeface="Arial"/>
              </a:rPr>
              <a:t>Metallic</a:t>
            </a:r>
            <a:r>
              <a:rPr sz="1400" b="1" spc="-45">
                <a:latin typeface="Arial"/>
                <a:cs typeface="Arial"/>
              </a:rPr>
              <a:t> </a:t>
            </a:r>
            <a:r>
              <a:rPr sz="1400" b="1" spc="-10">
                <a:latin typeface="Arial"/>
                <a:cs typeface="Arial"/>
              </a:rPr>
              <a:t>Nanoparticles</a:t>
            </a:r>
            <a:r>
              <a:rPr sz="1400" b="1" spc="-45">
                <a:latin typeface="Arial"/>
                <a:cs typeface="Arial"/>
              </a:rPr>
              <a:t> </a:t>
            </a:r>
            <a:r>
              <a:rPr sz="1400" b="1">
                <a:latin typeface="Arial"/>
                <a:cs typeface="Arial"/>
              </a:rPr>
              <a:t>Color</a:t>
            </a:r>
            <a:r>
              <a:rPr sz="1400" b="1" spc="-5">
                <a:latin typeface="Arial"/>
                <a:cs typeface="Arial"/>
              </a:rPr>
              <a:t> </a:t>
            </a:r>
            <a:r>
              <a:rPr sz="1400" b="1" spc="-10">
                <a:latin typeface="Arial"/>
                <a:cs typeface="Arial"/>
              </a:rPr>
              <a:t>Changes</a:t>
            </a:r>
            <a:r>
              <a:rPr sz="1400" b="1" spc="-130">
                <a:latin typeface="Arial"/>
                <a:cs typeface="Arial"/>
              </a:rPr>
              <a:t> </a:t>
            </a:r>
            <a:r>
              <a:rPr sz="1400">
                <a:latin typeface="Arial"/>
                <a:cs typeface="Arial"/>
              </a:rPr>
              <a:t>in</a:t>
            </a:r>
            <a:r>
              <a:rPr sz="1400" spc="-10">
                <a:latin typeface="Arial"/>
                <a:cs typeface="Arial"/>
              </a:rPr>
              <a:t> </a:t>
            </a:r>
            <a:r>
              <a:rPr sz="1400">
                <a:latin typeface="Arial"/>
                <a:cs typeface="Arial"/>
              </a:rPr>
              <a:t>spectra</a:t>
            </a:r>
            <a:r>
              <a:rPr sz="1400" spc="-40">
                <a:latin typeface="Arial"/>
                <a:cs typeface="Arial"/>
              </a:rPr>
              <a:t> </a:t>
            </a:r>
            <a:r>
              <a:rPr sz="1400" b="1">
                <a:latin typeface="Arial"/>
                <a:cs typeface="Arial"/>
              </a:rPr>
              <a:t>due</a:t>
            </a:r>
            <a:r>
              <a:rPr sz="1400" b="1" spc="-20">
                <a:latin typeface="Arial"/>
                <a:cs typeface="Arial"/>
              </a:rPr>
              <a:t> </a:t>
            </a:r>
            <a:r>
              <a:rPr sz="1400" b="1">
                <a:latin typeface="Arial"/>
                <a:cs typeface="Arial"/>
              </a:rPr>
              <a:t>to</a:t>
            </a:r>
            <a:r>
              <a:rPr sz="1400" b="1" spc="-10">
                <a:latin typeface="Arial"/>
                <a:cs typeface="Arial"/>
              </a:rPr>
              <a:t> </a:t>
            </a:r>
            <a:r>
              <a:rPr sz="1400" b="1">
                <a:latin typeface="Arial"/>
                <a:cs typeface="Arial"/>
              </a:rPr>
              <a:t>Surface</a:t>
            </a:r>
            <a:r>
              <a:rPr sz="1400" b="1" spc="-35">
                <a:latin typeface="Arial"/>
                <a:cs typeface="Arial"/>
              </a:rPr>
              <a:t> </a:t>
            </a:r>
            <a:r>
              <a:rPr sz="1400" b="1">
                <a:latin typeface="Arial"/>
                <a:cs typeface="Arial"/>
              </a:rPr>
              <a:t>Plasmons</a:t>
            </a:r>
            <a:r>
              <a:rPr sz="1400" b="1" spc="-30">
                <a:latin typeface="Arial"/>
                <a:cs typeface="Arial"/>
              </a:rPr>
              <a:t> </a:t>
            </a:r>
            <a:r>
              <a:rPr sz="1400" b="1" spc="-10">
                <a:latin typeface="Arial"/>
                <a:cs typeface="Arial"/>
              </a:rPr>
              <a:t>Resonances</a:t>
            </a:r>
            <a:endParaRPr sz="1400">
              <a:latin typeface="Arial"/>
              <a:cs typeface="Arial"/>
            </a:endParaRPr>
          </a:p>
          <a:p>
            <a:pPr marL="6414135">
              <a:lnSpc>
                <a:spcPct val="100000"/>
              </a:lnSpc>
            </a:pPr>
            <a:r>
              <a:rPr sz="1400" i="1">
                <a:latin typeface="Arial"/>
                <a:cs typeface="Arial"/>
              </a:rPr>
              <a:t>Lorentz</a:t>
            </a:r>
            <a:r>
              <a:rPr sz="1400" i="1" spc="-40">
                <a:latin typeface="Arial"/>
                <a:cs typeface="Arial"/>
              </a:rPr>
              <a:t> </a:t>
            </a:r>
            <a:r>
              <a:rPr sz="1400" i="1">
                <a:latin typeface="Arial"/>
                <a:cs typeface="Arial"/>
              </a:rPr>
              <a:t>Oscillator</a:t>
            </a:r>
            <a:r>
              <a:rPr sz="1400" i="1" spc="-55">
                <a:latin typeface="Arial"/>
                <a:cs typeface="Arial"/>
              </a:rPr>
              <a:t> </a:t>
            </a:r>
            <a:r>
              <a:rPr sz="1400" i="1" spc="-10">
                <a:latin typeface="Arial"/>
                <a:cs typeface="Arial"/>
              </a:rPr>
              <a:t>Model.</a:t>
            </a:r>
            <a:endParaRPr sz="1400">
              <a:latin typeface="Arial"/>
              <a:cs typeface="Arial"/>
            </a:endParaRPr>
          </a:p>
          <a:p>
            <a:pPr marL="354965" indent="-342265">
              <a:lnSpc>
                <a:spcPct val="100000"/>
              </a:lnSpc>
              <a:spcBef>
                <a:spcPts val="1095"/>
              </a:spcBef>
              <a:buAutoNum type="arabicPeriod" startAt="4"/>
              <a:tabLst>
                <a:tab pos="354965" algn="l"/>
              </a:tabLst>
            </a:pPr>
            <a:r>
              <a:rPr sz="1400" b="1">
                <a:latin typeface="Arial"/>
                <a:cs typeface="Arial"/>
              </a:rPr>
              <a:t>Electrical</a:t>
            </a:r>
            <a:r>
              <a:rPr sz="1400" b="1" spc="-60">
                <a:latin typeface="Arial"/>
                <a:cs typeface="Arial"/>
              </a:rPr>
              <a:t> </a:t>
            </a:r>
            <a:r>
              <a:rPr sz="1400" b="1" spc="-10">
                <a:latin typeface="Arial"/>
                <a:cs typeface="Arial"/>
              </a:rPr>
              <a:t>conductivity</a:t>
            </a:r>
            <a:r>
              <a:rPr sz="1400" b="1" spc="-50">
                <a:latin typeface="Arial"/>
                <a:cs typeface="Arial"/>
              </a:rPr>
              <a:t> </a:t>
            </a:r>
            <a:r>
              <a:rPr sz="1400" b="1">
                <a:latin typeface="Arial"/>
                <a:cs typeface="Arial"/>
              </a:rPr>
              <a:t>increases</a:t>
            </a:r>
            <a:r>
              <a:rPr sz="1400" b="1" spc="-50">
                <a:latin typeface="Arial"/>
                <a:cs typeface="Arial"/>
              </a:rPr>
              <a:t> </a:t>
            </a:r>
            <a:r>
              <a:rPr sz="1400">
                <a:latin typeface="Arial"/>
                <a:cs typeface="Arial"/>
              </a:rPr>
              <a:t>due</a:t>
            </a:r>
            <a:r>
              <a:rPr sz="1400" spc="-25">
                <a:latin typeface="Arial"/>
                <a:cs typeface="Arial"/>
              </a:rPr>
              <a:t> </a:t>
            </a:r>
            <a:r>
              <a:rPr sz="1400">
                <a:latin typeface="Arial"/>
                <a:cs typeface="Arial"/>
              </a:rPr>
              <a:t>to</a:t>
            </a:r>
            <a:r>
              <a:rPr sz="1400" spc="-15">
                <a:latin typeface="Arial"/>
                <a:cs typeface="Arial"/>
              </a:rPr>
              <a:t> </a:t>
            </a:r>
            <a:r>
              <a:rPr sz="1400">
                <a:latin typeface="Arial"/>
                <a:cs typeface="Arial"/>
              </a:rPr>
              <a:t>the</a:t>
            </a:r>
            <a:r>
              <a:rPr sz="1400" spc="-40">
                <a:latin typeface="Arial"/>
                <a:cs typeface="Arial"/>
              </a:rPr>
              <a:t> </a:t>
            </a:r>
            <a:r>
              <a:rPr sz="1400" b="1">
                <a:latin typeface="Arial"/>
                <a:cs typeface="Arial"/>
              </a:rPr>
              <a:t>better</a:t>
            </a:r>
            <a:r>
              <a:rPr sz="1400" b="1" spc="-20">
                <a:latin typeface="Arial"/>
                <a:cs typeface="Arial"/>
              </a:rPr>
              <a:t> </a:t>
            </a:r>
            <a:r>
              <a:rPr sz="1400" b="1">
                <a:latin typeface="Arial"/>
                <a:cs typeface="Arial"/>
              </a:rPr>
              <a:t>ordering</a:t>
            </a:r>
            <a:r>
              <a:rPr sz="1400" b="1" spc="-35">
                <a:latin typeface="Arial"/>
                <a:cs typeface="Arial"/>
              </a:rPr>
              <a:t> </a:t>
            </a:r>
            <a:r>
              <a:rPr sz="1400">
                <a:latin typeface="Arial"/>
                <a:cs typeface="Arial"/>
              </a:rPr>
              <a:t>and</a:t>
            </a:r>
            <a:r>
              <a:rPr sz="1400" spc="-25">
                <a:latin typeface="Arial"/>
                <a:cs typeface="Arial"/>
              </a:rPr>
              <a:t> </a:t>
            </a:r>
            <a:r>
              <a:rPr sz="1400" b="1">
                <a:latin typeface="Arial"/>
                <a:cs typeface="Arial"/>
              </a:rPr>
              <a:t>ballistic</a:t>
            </a:r>
            <a:r>
              <a:rPr sz="1400" b="1" spc="-50">
                <a:latin typeface="Arial"/>
                <a:cs typeface="Arial"/>
              </a:rPr>
              <a:t> </a:t>
            </a:r>
            <a:r>
              <a:rPr sz="1400" b="1" spc="-10">
                <a:latin typeface="Arial"/>
                <a:cs typeface="Arial"/>
              </a:rPr>
              <a:t>transport.</a:t>
            </a:r>
            <a:endParaRPr sz="1400">
              <a:latin typeface="Arial"/>
              <a:cs typeface="Arial"/>
            </a:endParaRPr>
          </a:p>
          <a:p>
            <a:pPr marL="355600" marR="83820" indent="-342900">
              <a:lnSpc>
                <a:spcPct val="100000"/>
              </a:lnSpc>
              <a:spcBef>
                <a:spcPts val="1100"/>
              </a:spcBef>
              <a:buAutoNum type="arabicPeriod" startAt="4"/>
              <a:tabLst>
                <a:tab pos="355600" algn="l"/>
              </a:tabLst>
            </a:pPr>
            <a:r>
              <a:rPr sz="1400" b="1">
                <a:latin typeface="Arial"/>
                <a:cs typeface="Arial"/>
              </a:rPr>
              <a:t>Magnetic</a:t>
            </a:r>
            <a:r>
              <a:rPr sz="1400" b="1" spc="-70">
                <a:latin typeface="Arial"/>
                <a:cs typeface="Arial"/>
              </a:rPr>
              <a:t> </a:t>
            </a:r>
            <a:r>
              <a:rPr sz="1400" b="1">
                <a:latin typeface="Arial"/>
                <a:cs typeface="Arial"/>
              </a:rPr>
              <a:t>properties</a:t>
            </a:r>
            <a:r>
              <a:rPr sz="1400" b="1" spc="-45">
                <a:latin typeface="Arial"/>
                <a:cs typeface="Arial"/>
              </a:rPr>
              <a:t> </a:t>
            </a:r>
            <a:r>
              <a:rPr sz="1400">
                <a:latin typeface="Arial"/>
                <a:cs typeface="Arial"/>
              </a:rPr>
              <a:t>of</a:t>
            </a:r>
            <a:r>
              <a:rPr sz="1400" spc="-15">
                <a:latin typeface="Arial"/>
                <a:cs typeface="Arial"/>
              </a:rPr>
              <a:t> </a:t>
            </a:r>
            <a:r>
              <a:rPr sz="1400">
                <a:latin typeface="Arial"/>
                <a:cs typeface="Arial"/>
              </a:rPr>
              <a:t>nanostructured</a:t>
            </a:r>
            <a:r>
              <a:rPr sz="1400" spc="-55">
                <a:latin typeface="Arial"/>
                <a:cs typeface="Arial"/>
              </a:rPr>
              <a:t> </a:t>
            </a:r>
            <a:r>
              <a:rPr sz="1400">
                <a:latin typeface="Arial"/>
                <a:cs typeface="Arial"/>
              </a:rPr>
              <a:t>materials</a:t>
            </a:r>
            <a:r>
              <a:rPr sz="1400" spc="-50">
                <a:latin typeface="Arial"/>
                <a:cs typeface="Arial"/>
              </a:rPr>
              <a:t> </a:t>
            </a:r>
            <a:r>
              <a:rPr sz="1400">
                <a:latin typeface="Arial"/>
                <a:cs typeface="Arial"/>
              </a:rPr>
              <a:t>are</a:t>
            </a:r>
            <a:r>
              <a:rPr sz="1400" spc="-30">
                <a:latin typeface="Arial"/>
                <a:cs typeface="Arial"/>
              </a:rPr>
              <a:t> </a:t>
            </a:r>
            <a:r>
              <a:rPr sz="1400">
                <a:latin typeface="Arial"/>
                <a:cs typeface="Arial"/>
              </a:rPr>
              <a:t>distinctly</a:t>
            </a:r>
            <a:r>
              <a:rPr sz="1400" spc="-65">
                <a:latin typeface="Arial"/>
                <a:cs typeface="Arial"/>
              </a:rPr>
              <a:t> </a:t>
            </a:r>
            <a:r>
              <a:rPr sz="1400">
                <a:latin typeface="Arial"/>
                <a:cs typeface="Arial"/>
              </a:rPr>
              <a:t>different</a:t>
            </a:r>
            <a:r>
              <a:rPr sz="1400" spc="-60">
                <a:latin typeface="Arial"/>
                <a:cs typeface="Arial"/>
              </a:rPr>
              <a:t> </a:t>
            </a:r>
            <a:r>
              <a:rPr sz="1400">
                <a:latin typeface="Arial"/>
                <a:cs typeface="Arial"/>
              </a:rPr>
              <a:t>from</a:t>
            </a:r>
            <a:r>
              <a:rPr sz="1400" spc="-35">
                <a:latin typeface="Arial"/>
                <a:cs typeface="Arial"/>
              </a:rPr>
              <a:t> </a:t>
            </a:r>
            <a:r>
              <a:rPr sz="1400">
                <a:latin typeface="Arial"/>
                <a:cs typeface="Arial"/>
              </a:rPr>
              <a:t>that</a:t>
            </a:r>
            <a:r>
              <a:rPr sz="1400" spc="-45">
                <a:latin typeface="Arial"/>
                <a:cs typeface="Arial"/>
              </a:rPr>
              <a:t> </a:t>
            </a:r>
            <a:r>
              <a:rPr sz="1400">
                <a:latin typeface="Arial"/>
                <a:cs typeface="Arial"/>
              </a:rPr>
              <a:t>of</a:t>
            </a:r>
            <a:r>
              <a:rPr sz="1400" spc="-25">
                <a:latin typeface="Arial"/>
                <a:cs typeface="Arial"/>
              </a:rPr>
              <a:t> </a:t>
            </a:r>
            <a:r>
              <a:rPr sz="1400">
                <a:latin typeface="Arial"/>
                <a:cs typeface="Arial"/>
              </a:rPr>
              <a:t>bulk</a:t>
            </a:r>
            <a:r>
              <a:rPr sz="1400" spc="-25">
                <a:latin typeface="Arial"/>
                <a:cs typeface="Arial"/>
              </a:rPr>
              <a:t> </a:t>
            </a:r>
            <a:r>
              <a:rPr sz="1400" spc="-10">
                <a:latin typeface="Arial"/>
                <a:cs typeface="Arial"/>
              </a:rPr>
              <a:t>materials. </a:t>
            </a:r>
            <a:r>
              <a:rPr sz="1400" b="1">
                <a:latin typeface="Arial"/>
                <a:cs typeface="Arial"/>
              </a:rPr>
              <a:t>Ferromagnetism</a:t>
            </a:r>
            <a:r>
              <a:rPr sz="1400" b="1" spc="-50">
                <a:latin typeface="Arial"/>
                <a:cs typeface="Arial"/>
              </a:rPr>
              <a:t> </a:t>
            </a:r>
            <a:r>
              <a:rPr sz="1400" b="1">
                <a:latin typeface="Arial"/>
                <a:cs typeface="Arial"/>
              </a:rPr>
              <a:t>disappears</a:t>
            </a:r>
            <a:r>
              <a:rPr sz="1400" b="1" spc="-40">
                <a:latin typeface="Arial"/>
                <a:cs typeface="Arial"/>
              </a:rPr>
              <a:t> </a:t>
            </a:r>
            <a:r>
              <a:rPr sz="1400">
                <a:latin typeface="Arial"/>
                <a:cs typeface="Arial"/>
              </a:rPr>
              <a:t>and</a:t>
            </a:r>
            <a:r>
              <a:rPr sz="1400" spc="-25">
                <a:latin typeface="Arial"/>
                <a:cs typeface="Arial"/>
              </a:rPr>
              <a:t> </a:t>
            </a:r>
            <a:r>
              <a:rPr sz="1400">
                <a:latin typeface="Arial"/>
                <a:cs typeface="Arial"/>
              </a:rPr>
              <a:t>transfers</a:t>
            </a:r>
            <a:r>
              <a:rPr sz="1400" spc="-45">
                <a:latin typeface="Arial"/>
                <a:cs typeface="Arial"/>
              </a:rPr>
              <a:t> </a:t>
            </a:r>
            <a:r>
              <a:rPr sz="1400">
                <a:latin typeface="Arial"/>
                <a:cs typeface="Arial"/>
              </a:rPr>
              <a:t>to</a:t>
            </a:r>
            <a:r>
              <a:rPr sz="1400" spc="-20">
                <a:latin typeface="Arial"/>
                <a:cs typeface="Arial"/>
              </a:rPr>
              <a:t> </a:t>
            </a:r>
            <a:r>
              <a:rPr sz="1400" b="1" spc="-10">
                <a:latin typeface="Arial"/>
                <a:cs typeface="Arial"/>
              </a:rPr>
              <a:t>superparamagnetism</a:t>
            </a:r>
            <a:r>
              <a:rPr sz="1400" b="1" spc="-30">
                <a:latin typeface="Arial"/>
                <a:cs typeface="Arial"/>
              </a:rPr>
              <a:t> </a:t>
            </a:r>
            <a:r>
              <a:rPr sz="1400">
                <a:latin typeface="Arial"/>
                <a:cs typeface="Arial"/>
              </a:rPr>
              <a:t>in</a:t>
            </a:r>
            <a:r>
              <a:rPr sz="1400" spc="-20">
                <a:latin typeface="Arial"/>
                <a:cs typeface="Arial"/>
              </a:rPr>
              <a:t> </a:t>
            </a:r>
            <a:r>
              <a:rPr sz="1400">
                <a:latin typeface="Arial"/>
                <a:cs typeface="Arial"/>
              </a:rPr>
              <a:t>the</a:t>
            </a:r>
            <a:r>
              <a:rPr sz="1400" spc="-35">
                <a:latin typeface="Arial"/>
                <a:cs typeface="Arial"/>
              </a:rPr>
              <a:t> </a:t>
            </a:r>
            <a:r>
              <a:rPr sz="1400">
                <a:latin typeface="Arial"/>
                <a:cs typeface="Arial"/>
              </a:rPr>
              <a:t>nanometer</a:t>
            </a:r>
            <a:r>
              <a:rPr sz="1400" spc="-50">
                <a:latin typeface="Arial"/>
                <a:cs typeface="Arial"/>
              </a:rPr>
              <a:t> </a:t>
            </a:r>
            <a:r>
              <a:rPr sz="1400">
                <a:latin typeface="Arial"/>
                <a:cs typeface="Arial"/>
              </a:rPr>
              <a:t>scale</a:t>
            </a:r>
            <a:r>
              <a:rPr sz="1400" spc="-30">
                <a:latin typeface="Arial"/>
                <a:cs typeface="Arial"/>
              </a:rPr>
              <a:t> </a:t>
            </a:r>
            <a:r>
              <a:rPr sz="1400" b="1">
                <a:latin typeface="Arial"/>
                <a:cs typeface="Arial"/>
              </a:rPr>
              <a:t>due</a:t>
            </a:r>
            <a:r>
              <a:rPr sz="1400" b="1" spc="-25">
                <a:latin typeface="Arial"/>
                <a:cs typeface="Arial"/>
              </a:rPr>
              <a:t> </a:t>
            </a:r>
            <a:r>
              <a:rPr sz="1400" b="1">
                <a:latin typeface="Arial"/>
                <a:cs typeface="Arial"/>
              </a:rPr>
              <a:t>to</a:t>
            </a:r>
            <a:r>
              <a:rPr sz="1400" b="1" spc="-15">
                <a:latin typeface="Arial"/>
                <a:cs typeface="Arial"/>
              </a:rPr>
              <a:t> </a:t>
            </a:r>
            <a:r>
              <a:rPr sz="1400" b="1" spc="-25">
                <a:latin typeface="Arial"/>
                <a:cs typeface="Arial"/>
              </a:rPr>
              <a:t>the </a:t>
            </a:r>
            <a:r>
              <a:rPr sz="1400" b="1">
                <a:latin typeface="Arial"/>
                <a:cs typeface="Arial"/>
              </a:rPr>
              <a:t>huge</a:t>
            </a:r>
            <a:r>
              <a:rPr sz="1400" b="1" spc="-45">
                <a:latin typeface="Arial"/>
                <a:cs typeface="Arial"/>
              </a:rPr>
              <a:t> </a:t>
            </a:r>
            <a:r>
              <a:rPr sz="1400" b="1">
                <a:latin typeface="Arial"/>
                <a:cs typeface="Arial"/>
              </a:rPr>
              <a:t>surface</a:t>
            </a:r>
            <a:r>
              <a:rPr sz="1400" b="1" spc="-50">
                <a:latin typeface="Arial"/>
                <a:cs typeface="Arial"/>
              </a:rPr>
              <a:t> </a:t>
            </a:r>
            <a:r>
              <a:rPr sz="1400" b="1" spc="-10">
                <a:latin typeface="Arial"/>
                <a:cs typeface="Arial"/>
              </a:rPr>
              <a:t>energy</a:t>
            </a:r>
            <a:r>
              <a:rPr sz="1400" spc="-10">
                <a:latin typeface="Arial"/>
                <a:cs typeface="Arial"/>
              </a:rPr>
              <a:t>.</a:t>
            </a:r>
            <a:endParaRPr sz="1400">
              <a:latin typeface="Arial"/>
              <a:cs typeface="Arial"/>
            </a:endParaRPr>
          </a:p>
          <a:p>
            <a:pPr marL="355600" marR="431165" indent="-342900">
              <a:lnSpc>
                <a:spcPct val="100000"/>
              </a:lnSpc>
              <a:spcBef>
                <a:spcPts val="1105"/>
              </a:spcBef>
              <a:buAutoNum type="arabicPeriod" startAt="4"/>
              <a:tabLst>
                <a:tab pos="355600" algn="l"/>
              </a:tabLst>
            </a:pPr>
            <a:r>
              <a:rPr sz="1400" b="1">
                <a:latin typeface="Arial"/>
                <a:cs typeface="Arial"/>
              </a:rPr>
              <a:t>Self-</a:t>
            </a:r>
            <a:r>
              <a:rPr sz="1400" b="1" spc="-10">
                <a:latin typeface="Arial"/>
                <a:cs typeface="Arial"/>
              </a:rPr>
              <a:t>purification</a:t>
            </a:r>
            <a:r>
              <a:rPr sz="1400" b="1" spc="-50">
                <a:latin typeface="Arial"/>
                <a:cs typeface="Arial"/>
              </a:rPr>
              <a:t> </a:t>
            </a:r>
            <a:r>
              <a:rPr sz="1400">
                <a:latin typeface="Arial"/>
                <a:cs typeface="Arial"/>
              </a:rPr>
              <a:t>is</a:t>
            </a:r>
            <a:r>
              <a:rPr sz="1400" spc="-25">
                <a:latin typeface="Arial"/>
                <a:cs typeface="Arial"/>
              </a:rPr>
              <a:t> </a:t>
            </a:r>
            <a:r>
              <a:rPr sz="1400">
                <a:latin typeface="Arial"/>
                <a:cs typeface="Arial"/>
              </a:rPr>
              <a:t>an</a:t>
            </a:r>
            <a:r>
              <a:rPr sz="1400" spc="-25">
                <a:latin typeface="Arial"/>
                <a:cs typeface="Arial"/>
              </a:rPr>
              <a:t> </a:t>
            </a:r>
            <a:r>
              <a:rPr sz="1400">
                <a:latin typeface="Arial"/>
                <a:cs typeface="Arial"/>
              </a:rPr>
              <a:t>intrinsic</a:t>
            </a:r>
            <a:r>
              <a:rPr sz="1400" spc="-50">
                <a:latin typeface="Arial"/>
                <a:cs typeface="Arial"/>
              </a:rPr>
              <a:t> </a:t>
            </a:r>
            <a:r>
              <a:rPr sz="1400">
                <a:latin typeface="Arial"/>
                <a:cs typeface="Arial"/>
              </a:rPr>
              <a:t>thermodynamic</a:t>
            </a:r>
            <a:r>
              <a:rPr sz="1400" spc="-45">
                <a:latin typeface="Arial"/>
                <a:cs typeface="Arial"/>
              </a:rPr>
              <a:t> </a:t>
            </a:r>
            <a:r>
              <a:rPr sz="1400">
                <a:latin typeface="Arial"/>
                <a:cs typeface="Arial"/>
              </a:rPr>
              <a:t>property</a:t>
            </a:r>
            <a:r>
              <a:rPr sz="1400" spc="-55">
                <a:latin typeface="Arial"/>
                <a:cs typeface="Arial"/>
              </a:rPr>
              <a:t> </a:t>
            </a:r>
            <a:r>
              <a:rPr sz="1400">
                <a:latin typeface="Arial"/>
                <a:cs typeface="Arial"/>
              </a:rPr>
              <a:t>of</a:t>
            </a:r>
            <a:r>
              <a:rPr sz="1400" spc="-25">
                <a:latin typeface="Arial"/>
                <a:cs typeface="Arial"/>
              </a:rPr>
              <a:t> </a:t>
            </a:r>
            <a:r>
              <a:rPr sz="1400">
                <a:latin typeface="Arial"/>
                <a:cs typeface="Arial"/>
              </a:rPr>
              <a:t>nanostructures</a:t>
            </a:r>
            <a:r>
              <a:rPr sz="1400" spc="-50">
                <a:latin typeface="Arial"/>
                <a:cs typeface="Arial"/>
              </a:rPr>
              <a:t> </a:t>
            </a:r>
            <a:r>
              <a:rPr sz="1400">
                <a:latin typeface="Arial"/>
                <a:cs typeface="Arial"/>
              </a:rPr>
              <a:t>and</a:t>
            </a:r>
            <a:r>
              <a:rPr sz="1400" spc="-30">
                <a:latin typeface="Arial"/>
                <a:cs typeface="Arial"/>
              </a:rPr>
              <a:t> </a:t>
            </a:r>
            <a:r>
              <a:rPr sz="1400">
                <a:latin typeface="Arial"/>
                <a:cs typeface="Arial"/>
              </a:rPr>
              <a:t>nanomaterials</a:t>
            </a:r>
            <a:r>
              <a:rPr sz="1400" spc="-35">
                <a:latin typeface="Arial"/>
                <a:cs typeface="Arial"/>
              </a:rPr>
              <a:t> </a:t>
            </a:r>
            <a:r>
              <a:rPr sz="1400" b="1">
                <a:latin typeface="Arial"/>
                <a:cs typeface="Arial"/>
              </a:rPr>
              <a:t>due</a:t>
            </a:r>
            <a:r>
              <a:rPr sz="1400" b="1" spc="-20">
                <a:latin typeface="Arial"/>
                <a:cs typeface="Arial"/>
              </a:rPr>
              <a:t> </a:t>
            </a:r>
            <a:r>
              <a:rPr sz="1400" b="1" spc="-25">
                <a:latin typeface="Arial"/>
                <a:cs typeface="Arial"/>
              </a:rPr>
              <a:t>to </a:t>
            </a:r>
            <a:r>
              <a:rPr sz="1400" b="1">
                <a:latin typeface="Arial"/>
                <a:cs typeface="Arial"/>
              </a:rPr>
              <a:t>enhanced</a:t>
            </a:r>
            <a:r>
              <a:rPr sz="1400" b="1" spc="-35">
                <a:latin typeface="Arial"/>
                <a:cs typeface="Arial"/>
              </a:rPr>
              <a:t> </a:t>
            </a:r>
            <a:r>
              <a:rPr sz="1400" b="1">
                <a:latin typeface="Arial"/>
                <a:cs typeface="Arial"/>
              </a:rPr>
              <a:t>diffusion</a:t>
            </a:r>
            <a:r>
              <a:rPr sz="1400" b="1" spc="-45">
                <a:latin typeface="Arial"/>
                <a:cs typeface="Arial"/>
              </a:rPr>
              <a:t> </a:t>
            </a:r>
            <a:r>
              <a:rPr sz="1400" b="1">
                <a:latin typeface="Arial"/>
                <a:cs typeface="Arial"/>
              </a:rPr>
              <a:t>of </a:t>
            </a:r>
            <a:r>
              <a:rPr sz="1400" b="1" spc="-10">
                <a:latin typeface="Arial"/>
                <a:cs typeface="Arial"/>
              </a:rPr>
              <a:t>impurities/defects/dislocations</a:t>
            </a:r>
            <a:r>
              <a:rPr sz="1400" b="1" spc="-20">
                <a:latin typeface="Arial"/>
                <a:cs typeface="Arial"/>
              </a:rPr>
              <a:t> </a:t>
            </a:r>
            <a:r>
              <a:rPr sz="1400">
                <a:latin typeface="Arial"/>
                <a:cs typeface="Arial"/>
              </a:rPr>
              <a:t>to</a:t>
            </a:r>
            <a:r>
              <a:rPr sz="1400" spc="-15">
                <a:latin typeface="Arial"/>
                <a:cs typeface="Arial"/>
              </a:rPr>
              <a:t> </a:t>
            </a:r>
            <a:r>
              <a:rPr sz="1400">
                <a:latin typeface="Arial"/>
                <a:cs typeface="Arial"/>
              </a:rPr>
              <a:t>the</a:t>
            </a:r>
            <a:r>
              <a:rPr sz="1400" spc="-15">
                <a:latin typeface="Arial"/>
                <a:cs typeface="Arial"/>
              </a:rPr>
              <a:t> </a:t>
            </a:r>
            <a:r>
              <a:rPr sz="1400">
                <a:latin typeface="Arial"/>
                <a:cs typeface="Arial"/>
              </a:rPr>
              <a:t>nearby</a:t>
            </a:r>
            <a:r>
              <a:rPr sz="1400" spc="-30">
                <a:latin typeface="Arial"/>
                <a:cs typeface="Arial"/>
              </a:rPr>
              <a:t> </a:t>
            </a:r>
            <a:r>
              <a:rPr sz="1400" spc="-10">
                <a:latin typeface="Arial"/>
                <a:cs typeface="Arial"/>
              </a:rPr>
              <a:t>surface.</a:t>
            </a:r>
            <a:endParaRPr sz="1400">
              <a:latin typeface="Arial"/>
              <a:cs typeface="Arial"/>
            </a:endParaRPr>
          </a:p>
          <a:p>
            <a:pPr marL="354965" indent="-342265">
              <a:lnSpc>
                <a:spcPct val="100000"/>
              </a:lnSpc>
              <a:spcBef>
                <a:spcPts val="1095"/>
              </a:spcBef>
              <a:buAutoNum type="arabicPeriod" startAt="4"/>
              <a:tabLst>
                <a:tab pos="354965" algn="l"/>
              </a:tabLst>
            </a:pPr>
            <a:r>
              <a:rPr sz="1400" b="1">
                <a:latin typeface="Arial"/>
                <a:cs typeface="Arial"/>
              </a:rPr>
              <a:t>Increased</a:t>
            </a:r>
            <a:r>
              <a:rPr sz="1400" b="1" spc="-80">
                <a:latin typeface="Arial"/>
                <a:cs typeface="Arial"/>
              </a:rPr>
              <a:t> </a:t>
            </a:r>
            <a:r>
              <a:rPr sz="1400" b="1">
                <a:latin typeface="Arial"/>
                <a:cs typeface="Arial"/>
              </a:rPr>
              <a:t>perfection</a:t>
            </a:r>
            <a:r>
              <a:rPr sz="1400" b="1" spc="-65">
                <a:latin typeface="Arial"/>
                <a:cs typeface="Arial"/>
              </a:rPr>
              <a:t> </a:t>
            </a:r>
            <a:r>
              <a:rPr sz="1400" b="1">
                <a:latin typeface="Arial"/>
                <a:cs typeface="Arial"/>
              </a:rPr>
              <a:t>enhances</a:t>
            </a:r>
            <a:r>
              <a:rPr sz="1400" b="1" spc="-65">
                <a:latin typeface="Arial"/>
                <a:cs typeface="Arial"/>
              </a:rPr>
              <a:t> </a:t>
            </a:r>
            <a:r>
              <a:rPr sz="1400" b="1">
                <a:latin typeface="Arial"/>
                <a:cs typeface="Arial"/>
              </a:rPr>
              <a:t>chemical</a:t>
            </a:r>
            <a:r>
              <a:rPr sz="1400" b="1" spc="-45">
                <a:latin typeface="Arial"/>
                <a:cs typeface="Arial"/>
              </a:rPr>
              <a:t> </a:t>
            </a:r>
            <a:r>
              <a:rPr sz="1400" b="1" spc="-10">
                <a:latin typeface="Arial"/>
                <a:cs typeface="Arial"/>
              </a:rPr>
              <a:t>stability.</a:t>
            </a:r>
            <a:endParaRPr sz="1400">
              <a:latin typeface="Arial"/>
              <a:cs typeface="Arial"/>
            </a:endParaRPr>
          </a:p>
        </p:txBody>
      </p:sp>
      <p:sp>
        <p:nvSpPr>
          <p:cNvPr id="4" name="object 4"/>
          <p:cNvSpPr txBox="1"/>
          <p:nvPr/>
        </p:nvSpPr>
        <p:spPr>
          <a:xfrm>
            <a:off x="3839971" y="6044895"/>
            <a:ext cx="4836795" cy="514350"/>
          </a:xfrm>
          <a:prstGeom prst="rect">
            <a:avLst/>
          </a:prstGeom>
        </p:spPr>
        <p:txBody>
          <a:bodyPr vert="horz" wrap="square" lIns="0" tIns="13335" rIns="0" bIns="0" rtlCol="0">
            <a:spAutoFit/>
          </a:bodyPr>
          <a:lstStyle/>
          <a:p>
            <a:pPr marL="12700">
              <a:lnSpc>
                <a:spcPct val="100000"/>
              </a:lnSpc>
              <a:spcBef>
                <a:spcPts val="105"/>
              </a:spcBef>
            </a:pPr>
            <a:r>
              <a:rPr sz="3200">
                <a:latin typeface="Arial"/>
                <a:cs typeface="Arial"/>
              </a:rPr>
              <a:t>Most</a:t>
            </a:r>
            <a:r>
              <a:rPr sz="3200" spc="-50">
                <a:latin typeface="Arial"/>
                <a:cs typeface="Arial"/>
              </a:rPr>
              <a:t> </a:t>
            </a:r>
            <a:r>
              <a:rPr sz="3200">
                <a:latin typeface="Arial"/>
                <a:cs typeface="Arial"/>
              </a:rPr>
              <a:t>are</a:t>
            </a:r>
            <a:r>
              <a:rPr sz="3200" spc="-45">
                <a:latin typeface="Arial"/>
                <a:cs typeface="Arial"/>
              </a:rPr>
              <a:t> </a:t>
            </a:r>
            <a:r>
              <a:rPr sz="3200">
                <a:latin typeface="Arial"/>
                <a:cs typeface="Arial"/>
              </a:rPr>
              <a:t>tunable</a:t>
            </a:r>
            <a:r>
              <a:rPr sz="3200" spc="-20">
                <a:latin typeface="Arial"/>
                <a:cs typeface="Arial"/>
              </a:rPr>
              <a:t> </a:t>
            </a:r>
            <a:r>
              <a:rPr sz="3200">
                <a:latin typeface="Arial"/>
                <a:cs typeface="Arial"/>
              </a:rPr>
              <a:t>with</a:t>
            </a:r>
            <a:r>
              <a:rPr sz="3200" spc="-15">
                <a:latin typeface="Arial"/>
                <a:cs typeface="Arial"/>
              </a:rPr>
              <a:t> </a:t>
            </a:r>
            <a:r>
              <a:rPr sz="3200" spc="-10">
                <a:latin typeface="Arial"/>
                <a:cs typeface="Arial"/>
              </a:rPr>
              <a:t>size!</a:t>
            </a:r>
            <a:endParaRPr sz="3200">
              <a:latin typeface="Arial"/>
              <a:cs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2065" rIns="0" bIns="0" rtlCol="0">
            <a:spAutoFit/>
          </a:bodyPr>
          <a:lstStyle/>
          <a:p>
            <a:pPr marL="354965" indent="-342265">
              <a:lnSpc>
                <a:spcPct val="100000"/>
              </a:lnSpc>
              <a:spcBef>
                <a:spcPts val="95"/>
              </a:spcBef>
              <a:buChar char="•"/>
              <a:tabLst>
                <a:tab pos="354965" algn="l"/>
              </a:tabLst>
            </a:pPr>
            <a:r>
              <a:t>Changes</a:t>
            </a:r>
            <a:r>
              <a:rPr spc="-65"/>
              <a:t> </a:t>
            </a:r>
            <a:r>
              <a:t>in</a:t>
            </a:r>
            <a:r>
              <a:rPr spc="-80"/>
              <a:t> </a:t>
            </a:r>
            <a:r>
              <a:t>valence</a:t>
            </a:r>
            <a:r>
              <a:rPr spc="-70"/>
              <a:t> </a:t>
            </a:r>
            <a:r>
              <a:t>band</a:t>
            </a:r>
            <a:r>
              <a:rPr spc="-75"/>
              <a:t> </a:t>
            </a:r>
            <a:r>
              <a:t>and</a:t>
            </a:r>
            <a:r>
              <a:rPr spc="-80"/>
              <a:t> </a:t>
            </a:r>
            <a:r>
              <a:t>conduction</a:t>
            </a:r>
            <a:r>
              <a:rPr spc="-80"/>
              <a:t> </a:t>
            </a:r>
            <a:r>
              <a:rPr spc="-20"/>
              <a:t>band</a:t>
            </a:r>
          </a:p>
          <a:p>
            <a:pPr>
              <a:lnSpc>
                <a:spcPct val="100000"/>
              </a:lnSpc>
              <a:buFont typeface="Arial"/>
              <a:buChar char="•"/>
            </a:pPr>
            <a:endParaRPr sz="3800"/>
          </a:p>
          <a:p>
            <a:pPr marL="355600" marR="5080" indent="-342900">
              <a:lnSpc>
                <a:spcPct val="90000"/>
              </a:lnSpc>
              <a:buChar char="•"/>
              <a:tabLst>
                <a:tab pos="355600" algn="l"/>
              </a:tabLst>
            </a:pPr>
            <a:r>
              <a:t>Optical</a:t>
            </a:r>
            <a:r>
              <a:rPr spc="-85"/>
              <a:t> </a:t>
            </a:r>
            <a:r>
              <a:t>absorption</a:t>
            </a:r>
            <a:r>
              <a:rPr spc="-90"/>
              <a:t> </a:t>
            </a:r>
            <a:r>
              <a:t>and</a:t>
            </a:r>
            <a:r>
              <a:rPr spc="-80"/>
              <a:t> </a:t>
            </a:r>
            <a:r>
              <a:t>emission</a:t>
            </a:r>
            <a:r>
              <a:rPr spc="-70"/>
              <a:t> </a:t>
            </a:r>
            <a:r>
              <a:t>depends</a:t>
            </a:r>
            <a:r>
              <a:rPr spc="-80"/>
              <a:t> </a:t>
            </a:r>
            <a:r>
              <a:t>on</a:t>
            </a:r>
            <a:r>
              <a:rPr spc="-80"/>
              <a:t> </a:t>
            </a:r>
            <a:r>
              <a:rPr spc="-25"/>
              <a:t>the </a:t>
            </a:r>
            <a:r>
              <a:t>transition</a:t>
            </a:r>
            <a:r>
              <a:rPr spc="-85"/>
              <a:t> </a:t>
            </a:r>
            <a:r>
              <a:t>between</a:t>
            </a:r>
            <a:r>
              <a:rPr spc="-80"/>
              <a:t> </a:t>
            </a:r>
            <a:r>
              <a:t>these</a:t>
            </a:r>
            <a:r>
              <a:rPr spc="-90"/>
              <a:t> </a:t>
            </a:r>
            <a:r>
              <a:t>states,</a:t>
            </a:r>
            <a:r>
              <a:rPr spc="-110"/>
              <a:t> </a:t>
            </a:r>
            <a:r>
              <a:t>which</a:t>
            </a:r>
            <a:r>
              <a:rPr spc="-75"/>
              <a:t> </a:t>
            </a:r>
            <a:r>
              <a:rPr spc="-10"/>
              <a:t>shows </a:t>
            </a:r>
            <a:r>
              <a:t>large</a:t>
            </a:r>
            <a:r>
              <a:rPr spc="-80"/>
              <a:t> </a:t>
            </a:r>
            <a:r>
              <a:t>changes</a:t>
            </a:r>
            <a:r>
              <a:rPr spc="-65"/>
              <a:t> </a:t>
            </a:r>
            <a:r>
              <a:t>in</a:t>
            </a:r>
            <a:r>
              <a:rPr spc="-70"/>
              <a:t> </a:t>
            </a:r>
            <a:r>
              <a:t>optical</a:t>
            </a:r>
            <a:r>
              <a:rPr spc="-70"/>
              <a:t> </a:t>
            </a:r>
            <a:r>
              <a:t>properties,</a:t>
            </a:r>
            <a:r>
              <a:rPr spc="-70"/>
              <a:t> </a:t>
            </a:r>
            <a:r>
              <a:t>such</a:t>
            </a:r>
            <a:r>
              <a:rPr spc="-75"/>
              <a:t> </a:t>
            </a:r>
            <a:r>
              <a:rPr spc="-35"/>
              <a:t>as</a:t>
            </a:r>
            <a:r>
              <a:rPr spc="700"/>
              <a:t> </a:t>
            </a:r>
            <a:r>
              <a:t>color</a:t>
            </a:r>
            <a:r>
              <a:rPr spc="-55"/>
              <a:t> </a:t>
            </a:r>
            <a:r>
              <a:t>as</a:t>
            </a:r>
            <a:r>
              <a:rPr spc="-60"/>
              <a:t> </a:t>
            </a:r>
            <a:r>
              <a:t>a</a:t>
            </a:r>
            <a:r>
              <a:rPr spc="-60"/>
              <a:t> </a:t>
            </a:r>
            <a:r>
              <a:t>function</a:t>
            </a:r>
            <a:r>
              <a:rPr spc="-60"/>
              <a:t> </a:t>
            </a:r>
            <a:r>
              <a:t>of</a:t>
            </a:r>
            <a:r>
              <a:rPr spc="-55"/>
              <a:t> </a:t>
            </a:r>
            <a:r>
              <a:t>particle</a:t>
            </a:r>
            <a:r>
              <a:rPr spc="-50"/>
              <a:t> </a:t>
            </a:r>
            <a:r>
              <a:rPr spc="-20"/>
              <a:t>size</a:t>
            </a:r>
          </a:p>
          <a:p>
            <a:pPr>
              <a:lnSpc>
                <a:spcPct val="100000"/>
              </a:lnSpc>
              <a:spcBef>
                <a:spcPts val="5"/>
              </a:spcBef>
              <a:buFont typeface="Arial"/>
              <a:buChar char="•"/>
            </a:pPr>
            <a:endParaRPr sz="3500"/>
          </a:p>
          <a:p>
            <a:pPr marL="354965" indent="-342265">
              <a:lnSpc>
                <a:spcPct val="100000"/>
              </a:lnSpc>
              <a:spcBef>
                <a:spcPts val="5"/>
              </a:spcBef>
              <a:buChar char="•"/>
              <a:tabLst>
                <a:tab pos="354965" algn="l"/>
              </a:tabLst>
            </a:pPr>
            <a:r>
              <a:t>Metals</a:t>
            </a:r>
            <a:r>
              <a:rPr spc="-70"/>
              <a:t> </a:t>
            </a:r>
            <a:r>
              <a:t>and</a:t>
            </a:r>
            <a:r>
              <a:rPr spc="-75"/>
              <a:t> </a:t>
            </a:r>
            <a:r>
              <a:t>semiconductor</a:t>
            </a:r>
            <a:r>
              <a:rPr spc="-60"/>
              <a:t> </a:t>
            </a:r>
            <a:r>
              <a:t>this</a:t>
            </a:r>
            <a:r>
              <a:rPr spc="-80"/>
              <a:t> </a:t>
            </a:r>
            <a:r>
              <a:t>effect</a:t>
            </a:r>
            <a:r>
              <a:rPr spc="-90"/>
              <a:t> </a:t>
            </a:r>
            <a:r>
              <a:t>is</a:t>
            </a:r>
            <a:r>
              <a:rPr spc="-65"/>
              <a:t> </a:t>
            </a:r>
            <a:r>
              <a:rPr spc="-10"/>
              <a:t>more.</a:t>
            </a:r>
          </a:p>
        </p:txBody>
      </p:sp>
      <p:sp>
        <p:nvSpPr>
          <p:cNvPr id="3" name="object 3"/>
          <p:cNvSpPr txBox="1">
            <a:spLocks noGrp="1"/>
          </p:cNvSpPr>
          <p:nvPr>
            <p:ph type="title"/>
          </p:nvPr>
        </p:nvSpPr>
        <p:spPr>
          <a:xfrm>
            <a:off x="2489073" y="635634"/>
            <a:ext cx="4470400" cy="696595"/>
          </a:xfrm>
          <a:prstGeom prst="rect">
            <a:avLst/>
          </a:prstGeom>
        </p:spPr>
        <p:txBody>
          <a:bodyPr vert="horz" wrap="square" lIns="0" tIns="13335" rIns="0" bIns="0" rtlCol="0">
            <a:spAutoFit/>
          </a:bodyPr>
          <a:lstStyle/>
          <a:p>
            <a:pPr marL="12700">
              <a:lnSpc>
                <a:spcPct val="100000"/>
              </a:lnSpc>
              <a:spcBef>
                <a:spcPts val="105"/>
              </a:spcBef>
            </a:pPr>
            <a:r>
              <a:rPr>
                <a:solidFill>
                  <a:srgbClr val="FF0000"/>
                </a:solidFill>
              </a:rPr>
              <a:t>Optical</a:t>
            </a:r>
            <a:r>
              <a:rPr spc="-30">
                <a:solidFill>
                  <a:srgbClr val="FF0000"/>
                </a:solidFill>
              </a:rPr>
              <a:t> </a:t>
            </a:r>
            <a:r>
              <a:rPr spc="-10">
                <a:solidFill>
                  <a:srgbClr val="FF0000"/>
                </a:solidFill>
              </a:rPr>
              <a:t>Properties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7498" y="350475"/>
            <a:ext cx="8229117" cy="5172798"/>
          </a:xfrm>
          <a:prstGeom prst="rect">
            <a:avLst/>
          </a:prstGeom>
        </p:spPr>
      </p:pic>
      <p:sp>
        <p:nvSpPr>
          <p:cNvPr id="3" name="object 3"/>
          <p:cNvSpPr txBox="1"/>
          <p:nvPr/>
        </p:nvSpPr>
        <p:spPr>
          <a:xfrm>
            <a:off x="1145844" y="6276543"/>
            <a:ext cx="659130" cy="299720"/>
          </a:xfrm>
          <a:prstGeom prst="rect">
            <a:avLst/>
          </a:prstGeom>
        </p:spPr>
        <p:txBody>
          <a:bodyPr vert="horz" wrap="square" lIns="0" tIns="12700" rIns="0" bIns="0" rtlCol="0">
            <a:spAutoFit/>
          </a:bodyPr>
          <a:lstStyle/>
          <a:p>
            <a:pPr marL="12700">
              <a:lnSpc>
                <a:spcPct val="100000"/>
              </a:lnSpc>
              <a:spcBef>
                <a:spcPts val="100"/>
              </a:spcBef>
            </a:pPr>
            <a:r>
              <a:rPr sz="1800" spc="-10">
                <a:latin typeface="Arial"/>
                <a:cs typeface="Arial"/>
              </a:rPr>
              <a:t>Paints</a:t>
            </a:r>
            <a:endParaRPr sz="1800">
              <a:latin typeface="Arial"/>
              <a:cs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8726" y="1699086"/>
            <a:ext cx="8760817" cy="44748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A65FA18A-5320-5521-97BE-0FE6C2415609}"/>
              </a:ext>
            </a:extLst>
          </p:cNvPr>
          <p:cNvSpPr txBox="1">
            <a:spLocks noGrp="1"/>
          </p:cNvSpPr>
          <p:nvPr>
            <p:ph type="title"/>
          </p:nvPr>
        </p:nvSpPr>
        <p:spPr>
          <a:xfrm>
            <a:off x="128311" y="304800"/>
            <a:ext cx="6385560" cy="689932"/>
          </a:xfrm>
          <a:prstGeom prst="rect">
            <a:avLst/>
          </a:prstGeom>
        </p:spPr>
        <p:txBody>
          <a:bodyPr vert="horz" wrap="square" lIns="0" tIns="12700" rIns="0" bIns="0" rtlCol="0">
            <a:spAutoFit/>
          </a:bodyPr>
          <a:lstStyle/>
          <a:p>
            <a:pPr marL="12700">
              <a:lnSpc>
                <a:spcPct val="100000"/>
              </a:lnSpc>
              <a:spcBef>
                <a:spcPts val="100"/>
              </a:spcBef>
            </a:pPr>
            <a:r>
              <a:rPr>
                <a:solidFill>
                  <a:schemeClr val="tx1"/>
                </a:solidFill>
              </a:rPr>
              <a:t>Sensor</a:t>
            </a:r>
            <a:r>
              <a:rPr spc="-95">
                <a:solidFill>
                  <a:schemeClr val="tx1"/>
                </a:solidFill>
              </a:rPr>
              <a:t> </a:t>
            </a:r>
            <a:r>
              <a:rPr spc="-10">
                <a:solidFill>
                  <a:schemeClr val="tx1"/>
                </a:solidFill>
              </a:rPr>
              <a:t>Classification:</a:t>
            </a:r>
          </a:p>
        </p:txBody>
      </p:sp>
      <p:sp>
        <p:nvSpPr>
          <p:cNvPr id="5" name="object 3">
            <a:extLst>
              <a:ext uri="{FF2B5EF4-FFF2-40B4-BE49-F238E27FC236}">
                <a16:creationId xmlns:a16="http://schemas.microsoft.com/office/drawing/2014/main" id="{34CCA612-D156-3A45-AD0F-68F083A1F374}"/>
              </a:ext>
            </a:extLst>
          </p:cNvPr>
          <p:cNvSpPr txBox="1"/>
          <p:nvPr/>
        </p:nvSpPr>
        <p:spPr>
          <a:xfrm>
            <a:off x="91440" y="1447800"/>
            <a:ext cx="8961120" cy="4293870"/>
          </a:xfrm>
          <a:prstGeom prst="rect">
            <a:avLst/>
          </a:prstGeom>
        </p:spPr>
        <p:txBody>
          <a:bodyPr vert="horz" wrap="square" lIns="0" tIns="11430" rIns="0" bIns="0" rtlCol="0">
            <a:spAutoFit/>
          </a:bodyPr>
          <a:lstStyle/>
          <a:p>
            <a:pPr marL="12700">
              <a:lnSpc>
                <a:spcPct val="100000"/>
              </a:lnSpc>
              <a:spcBef>
                <a:spcPts val="90"/>
              </a:spcBef>
            </a:pPr>
            <a:r>
              <a:rPr sz="2000" spc="-10">
                <a:latin typeface="Times New Roman"/>
                <a:cs typeface="Times New Roman"/>
              </a:rPr>
              <a:t>Different</a:t>
            </a:r>
            <a:r>
              <a:rPr sz="2000" spc="-50">
                <a:latin typeface="Times New Roman"/>
                <a:cs typeface="Times New Roman"/>
              </a:rPr>
              <a:t> </a:t>
            </a:r>
            <a:r>
              <a:rPr sz="2000">
                <a:latin typeface="Times New Roman"/>
                <a:cs typeface="Times New Roman"/>
              </a:rPr>
              <a:t>classification</a:t>
            </a:r>
            <a:r>
              <a:rPr sz="2000" spc="-50">
                <a:latin typeface="Times New Roman"/>
                <a:cs typeface="Times New Roman"/>
              </a:rPr>
              <a:t> </a:t>
            </a:r>
            <a:r>
              <a:rPr sz="2000">
                <a:latin typeface="Times New Roman"/>
                <a:cs typeface="Times New Roman"/>
              </a:rPr>
              <a:t>criteria</a:t>
            </a:r>
            <a:r>
              <a:rPr sz="2000" spc="-85">
                <a:latin typeface="Times New Roman"/>
                <a:cs typeface="Times New Roman"/>
              </a:rPr>
              <a:t> </a:t>
            </a:r>
            <a:r>
              <a:rPr sz="2000">
                <a:latin typeface="Times New Roman"/>
                <a:cs typeface="Times New Roman"/>
              </a:rPr>
              <a:t>may</a:t>
            </a:r>
            <a:r>
              <a:rPr sz="2000" spc="-25">
                <a:latin typeface="Times New Roman"/>
                <a:cs typeface="Times New Roman"/>
              </a:rPr>
              <a:t> </a:t>
            </a:r>
            <a:r>
              <a:rPr sz="2000">
                <a:latin typeface="Times New Roman"/>
                <a:cs typeface="Times New Roman"/>
              </a:rPr>
              <a:t>be</a:t>
            </a:r>
            <a:r>
              <a:rPr sz="2000" spc="-80">
                <a:latin typeface="Times New Roman"/>
                <a:cs typeface="Times New Roman"/>
              </a:rPr>
              <a:t> </a:t>
            </a:r>
            <a:r>
              <a:rPr sz="2000" spc="-10">
                <a:latin typeface="Times New Roman"/>
                <a:cs typeface="Times New Roman"/>
              </a:rPr>
              <a:t>selected.</a:t>
            </a:r>
            <a:endParaRPr sz="2000">
              <a:latin typeface="Times New Roman"/>
              <a:cs typeface="Times New Roman"/>
            </a:endParaRPr>
          </a:p>
          <a:p>
            <a:pPr marL="12700">
              <a:lnSpc>
                <a:spcPct val="100000"/>
              </a:lnSpc>
            </a:pPr>
            <a:r>
              <a:rPr sz="2000">
                <a:latin typeface="Times New Roman"/>
                <a:cs typeface="Times New Roman"/>
              </a:rPr>
              <a:t>All</a:t>
            </a:r>
            <a:r>
              <a:rPr sz="2000" spc="-60">
                <a:latin typeface="Times New Roman"/>
                <a:cs typeface="Times New Roman"/>
              </a:rPr>
              <a:t> </a:t>
            </a:r>
            <a:r>
              <a:rPr sz="2000">
                <a:latin typeface="Times New Roman"/>
                <a:cs typeface="Times New Roman"/>
              </a:rPr>
              <a:t>sensors</a:t>
            </a:r>
            <a:r>
              <a:rPr sz="2000" spc="-40">
                <a:latin typeface="Times New Roman"/>
                <a:cs typeface="Times New Roman"/>
              </a:rPr>
              <a:t> </a:t>
            </a:r>
            <a:r>
              <a:rPr sz="2000">
                <a:latin typeface="Times New Roman"/>
                <a:cs typeface="Times New Roman"/>
              </a:rPr>
              <a:t>may</a:t>
            </a:r>
            <a:r>
              <a:rPr sz="2000" spc="-15">
                <a:latin typeface="Times New Roman"/>
                <a:cs typeface="Times New Roman"/>
              </a:rPr>
              <a:t> </a:t>
            </a:r>
            <a:r>
              <a:rPr sz="2000">
                <a:latin typeface="Times New Roman"/>
                <a:cs typeface="Times New Roman"/>
              </a:rPr>
              <a:t>be</a:t>
            </a:r>
            <a:r>
              <a:rPr sz="2000" spc="-70">
                <a:latin typeface="Times New Roman"/>
                <a:cs typeface="Times New Roman"/>
              </a:rPr>
              <a:t> </a:t>
            </a:r>
            <a:r>
              <a:rPr sz="2000">
                <a:latin typeface="Times New Roman"/>
                <a:cs typeface="Times New Roman"/>
              </a:rPr>
              <a:t>of</a:t>
            </a:r>
            <a:r>
              <a:rPr sz="2000" spc="-65">
                <a:latin typeface="Times New Roman"/>
                <a:cs typeface="Times New Roman"/>
              </a:rPr>
              <a:t> </a:t>
            </a:r>
            <a:r>
              <a:rPr sz="2000">
                <a:latin typeface="Times New Roman"/>
                <a:cs typeface="Times New Roman"/>
              </a:rPr>
              <a:t>two kinds:</a:t>
            </a:r>
            <a:r>
              <a:rPr sz="2000" spc="-35">
                <a:latin typeface="Times New Roman"/>
                <a:cs typeface="Times New Roman"/>
              </a:rPr>
              <a:t> </a:t>
            </a:r>
            <a:r>
              <a:rPr sz="2000">
                <a:latin typeface="Times New Roman"/>
                <a:cs typeface="Times New Roman"/>
              </a:rPr>
              <a:t>passive</a:t>
            </a:r>
            <a:r>
              <a:rPr sz="2000" spc="-30">
                <a:latin typeface="Times New Roman"/>
                <a:cs typeface="Times New Roman"/>
              </a:rPr>
              <a:t> </a:t>
            </a:r>
            <a:r>
              <a:rPr sz="2000">
                <a:latin typeface="Times New Roman"/>
                <a:cs typeface="Times New Roman"/>
              </a:rPr>
              <a:t>and</a:t>
            </a:r>
            <a:r>
              <a:rPr sz="2000" spc="-45">
                <a:latin typeface="Times New Roman"/>
                <a:cs typeface="Times New Roman"/>
              </a:rPr>
              <a:t> </a:t>
            </a:r>
            <a:r>
              <a:rPr sz="2000" spc="-10">
                <a:latin typeface="Times New Roman"/>
                <a:cs typeface="Times New Roman"/>
              </a:rPr>
              <a:t>active.</a:t>
            </a:r>
            <a:endParaRPr sz="2000">
              <a:latin typeface="Times New Roman"/>
              <a:cs typeface="Times New Roman"/>
            </a:endParaRPr>
          </a:p>
          <a:p>
            <a:pPr marL="469900" marR="251460" indent="-457834">
              <a:lnSpc>
                <a:spcPct val="100000"/>
              </a:lnSpc>
              <a:spcBef>
                <a:spcPts val="5"/>
              </a:spcBef>
              <a:buAutoNum type="arabicPeriod"/>
              <a:tabLst>
                <a:tab pos="469900" algn="l"/>
              </a:tabLst>
            </a:pPr>
            <a:r>
              <a:rPr sz="2000" b="1">
                <a:latin typeface="Times New Roman"/>
                <a:cs typeface="Times New Roman"/>
              </a:rPr>
              <a:t>Passive</a:t>
            </a:r>
            <a:r>
              <a:rPr sz="2000" b="1" spc="-70">
                <a:latin typeface="Times New Roman"/>
                <a:cs typeface="Times New Roman"/>
              </a:rPr>
              <a:t> </a:t>
            </a:r>
            <a:r>
              <a:rPr sz="2000" b="1">
                <a:latin typeface="Times New Roman"/>
                <a:cs typeface="Times New Roman"/>
              </a:rPr>
              <a:t>sensor:</a:t>
            </a:r>
            <a:r>
              <a:rPr sz="2000" b="1" spc="-30">
                <a:latin typeface="Times New Roman"/>
                <a:cs typeface="Times New Roman"/>
              </a:rPr>
              <a:t> </a:t>
            </a:r>
            <a:r>
              <a:rPr sz="2000">
                <a:latin typeface="Times New Roman"/>
                <a:cs typeface="Times New Roman"/>
              </a:rPr>
              <a:t>it</a:t>
            </a:r>
            <a:r>
              <a:rPr sz="2000" spc="-75">
                <a:latin typeface="Times New Roman"/>
                <a:cs typeface="Times New Roman"/>
              </a:rPr>
              <a:t> </a:t>
            </a:r>
            <a:r>
              <a:rPr sz="2000">
                <a:latin typeface="Times New Roman"/>
                <a:cs typeface="Times New Roman"/>
              </a:rPr>
              <a:t>does</a:t>
            </a:r>
            <a:r>
              <a:rPr sz="2000" spc="-60">
                <a:latin typeface="Times New Roman"/>
                <a:cs typeface="Times New Roman"/>
              </a:rPr>
              <a:t> </a:t>
            </a:r>
            <a:r>
              <a:rPr sz="2000">
                <a:latin typeface="Times New Roman"/>
                <a:cs typeface="Times New Roman"/>
              </a:rPr>
              <a:t>not</a:t>
            </a:r>
            <a:r>
              <a:rPr sz="2000" spc="-55">
                <a:latin typeface="Times New Roman"/>
                <a:cs typeface="Times New Roman"/>
              </a:rPr>
              <a:t> </a:t>
            </a:r>
            <a:r>
              <a:rPr sz="2000">
                <a:latin typeface="Times New Roman"/>
                <a:cs typeface="Times New Roman"/>
              </a:rPr>
              <a:t>need</a:t>
            </a:r>
            <a:r>
              <a:rPr sz="2000" spc="-40">
                <a:latin typeface="Times New Roman"/>
                <a:cs typeface="Times New Roman"/>
              </a:rPr>
              <a:t> </a:t>
            </a:r>
            <a:r>
              <a:rPr sz="2000">
                <a:latin typeface="Times New Roman"/>
                <a:cs typeface="Times New Roman"/>
              </a:rPr>
              <a:t>any</a:t>
            </a:r>
            <a:r>
              <a:rPr sz="2000" spc="-45">
                <a:latin typeface="Times New Roman"/>
                <a:cs typeface="Times New Roman"/>
              </a:rPr>
              <a:t> </a:t>
            </a:r>
            <a:r>
              <a:rPr sz="2000">
                <a:latin typeface="Times New Roman"/>
                <a:cs typeface="Times New Roman"/>
              </a:rPr>
              <a:t>additional</a:t>
            </a:r>
            <a:r>
              <a:rPr sz="2000" spc="-70">
                <a:latin typeface="Times New Roman"/>
                <a:cs typeface="Times New Roman"/>
              </a:rPr>
              <a:t> </a:t>
            </a:r>
            <a:r>
              <a:rPr sz="2000">
                <a:latin typeface="Times New Roman"/>
                <a:cs typeface="Times New Roman"/>
              </a:rPr>
              <a:t>energy</a:t>
            </a:r>
            <a:r>
              <a:rPr sz="2000" spc="-20">
                <a:latin typeface="Times New Roman"/>
                <a:cs typeface="Times New Roman"/>
              </a:rPr>
              <a:t> </a:t>
            </a:r>
            <a:r>
              <a:rPr sz="2000">
                <a:latin typeface="Times New Roman"/>
                <a:cs typeface="Times New Roman"/>
              </a:rPr>
              <a:t>source</a:t>
            </a:r>
            <a:r>
              <a:rPr sz="2000" spc="-50">
                <a:latin typeface="Times New Roman"/>
                <a:cs typeface="Times New Roman"/>
              </a:rPr>
              <a:t> </a:t>
            </a:r>
            <a:r>
              <a:rPr sz="2000">
                <a:latin typeface="Times New Roman"/>
                <a:cs typeface="Times New Roman"/>
              </a:rPr>
              <a:t>and</a:t>
            </a:r>
            <a:r>
              <a:rPr sz="2000" spc="-40">
                <a:latin typeface="Times New Roman"/>
                <a:cs typeface="Times New Roman"/>
              </a:rPr>
              <a:t> </a:t>
            </a:r>
            <a:r>
              <a:rPr sz="2000" spc="-10">
                <a:latin typeface="Times New Roman"/>
                <a:cs typeface="Times New Roman"/>
              </a:rPr>
              <a:t>directly </a:t>
            </a:r>
            <a:r>
              <a:rPr sz="2000">
                <a:latin typeface="Times New Roman"/>
                <a:cs typeface="Times New Roman"/>
              </a:rPr>
              <a:t>generates</a:t>
            </a:r>
            <a:r>
              <a:rPr sz="2000" spc="-55">
                <a:latin typeface="Times New Roman"/>
                <a:cs typeface="Times New Roman"/>
              </a:rPr>
              <a:t> </a:t>
            </a:r>
            <a:r>
              <a:rPr sz="2000">
                <a:latin typeface="Times New Roman"/>
                <a:cs typeface="Times New Roman"/>
              </a:rPr>
              <a:t>an</a:t>
            </a:r>
            <a:r>
              <a:rPr sz="2000" spc="-55">
                <a:latin typeface="Times New Roman"/>
                <a:cs typeface="Times New Roman"/>
              </a:rPr>
              <a:t> </a:t>
            </a:r>
            <a:r>
              <a:rPr sz="2000">
                <a:latin typeface="Times New Roman"/>
                <a:cs typeface="Times New Roman"/>
              </a:rPr>
              <a:t>electric</a:t>
            </a:r>
            <a:r>
              <a:rPr sz="2000" spc="-65">
                <a:latin typeface="Times New Roman"/>
                <a:cs typeface="Times New Roman"/>
              </a:rPr>
              <a:t> </a:t>
            </a:r>
            <a:r>
              <a:rPr sz="2000">
                <a:latin typeface="Times New Roman"/>
                <a:cs typeface="Times New Roman"/>
              </a:rPr>
              <a:t>signal</a:t>
            </a:r>
            <a:r>
              <a:rPr sz="2000" spc="-5">
                <a:latin typeface="Times New Roman"/>
                <a:cs typeface="Times New Roman"/>
              </a:rPr>
              <a:t> </a:t>
            </a:r>
            <a:r>
              <a:rPr sz="2000">
                <a:latin typeface="Times New Roman"/>
                <a:cs typeface="Times New Roman"/>
              </a:rPr>
              <a:t>in</a:t>
            </a:r>
            <a:r>
              <a:rPr sz="2000" spc="-60">
                <a:latin typeface="Times New Roman"/>
                <a:cs typeface="Times New Roman"/>
              </a:rPr>
              <a:t> </a:t>
            </a:r>
            <a:r>
              <a:rPr sz="2000">
                <a:latin typeface="Times New Roman"/>
                <a:cs typeface="Times New Roman"/>
              </a:rPr>
              <a:t>response</a:t>
            </a:r>
            <a:r>
              <a:rPr sz="2000" spc="-45">
                <a:latin typeface="Times New Roman"/>
                <a:cs typeface="Times New Roman"/>
              </a:rPr>
              <a:t> </a:t>
            </a:r>
            <a:r>
              <a:rPr sz="2000">
                <a:latin typeface="Times New Roman"/>
                <a:cs typeface="Times New Roman"/>
              </a:rPr>
              <a:t>to</a:t>
            </a:r>
            <a:r>
              <a:rPr sz="2000" spc="-40">
                <a:latin typeface="Times New Roman"/>
                <a:cs typeface="Times New Roman"/>
              </a:rPr>
              <a:t> </a:t>
            </a:r>
            <a:r>
              <a:rPr sz="2000">
                <a:latin typeface="Times New Roman"/>
                <a:cs typeface="Times New Roman"/>
              </a:rPr>
              <a:t>an</a:t>
            </a:r>
            <a:r>
              <a:rPr sz="2000" spc="-55">
                <a:latin typeface="Times New Roman"/>
                <a:cs typeface="Times New Roman"/>
              </a:rPr>
              <a:t> </a:t>
            </a:r>
            <a:r>
              <a:rPr sz="2000">
                <a:latin typeface="Times New Roman"/>
                <a:cs typeface="Times New Roman"/>
              </a:rPr>
              <a:t>external</a:t>
            </a:r>
            <a:r>
              <a:rPr sz="2000" spc="-25">
                <a:latin typeface="Times New Roman"/>
                <a:cs typeface="Times New Roman"/>
              </a:rPr>
              <a:t> </a:t>
            </a:r>
            <a:r>
              <a:rPr sz="2000" spc="-10">
                <a:latin typeface="Times New Roman"/>
                <a:cs typeface="Times New Roman"/>
              </a:rPr>
              <a:t>stimulus.</a:t>
            </a:r>
            <a:r>
              <a:rPr sz="2000" spc="-25">
                <a:latin typeface="Times New Roman"/>
                <a:cs typeface="Times New Roman"/>
              </a:rPr>
              <a:t> </a:t>
            </a:r>
            <a:r>
              <a:rPr sz="2000">
                <a:latin typeface="Times New Roman"/>
                <a:cs typeface="Times New Roman"/>
              </a:rPr>
              <a:t>That</a:t>
            </a:r>
            <a:r>
              <a:rPr sz="2000" spc="-65">
                <a:latin typeface="Times New Roman"/>
                <a:cs typeface="Times New Roman"/>
              </a:rPr>
              <a:t> </a:t>
            </a:r>
            <a:r>
              <a:rPr sz="2000">
                <a:latin typeface="Times New Roman"/>
                <a:cs typeface="Times New Roman"/>
              </a:rPr>
              <a:t>is,</a:t>
            </a:r>
            <a:r>
              <a:rPr sz="2000" spc="-45">
                <a:latin typeface="Times New Roman"/>
                <a:cs typeface="Times New Roman"/>
              </a:rPr>
              <a:t> </a:t>
            </a:r>
            <a:r>
              <a:rPr sz="2000">
                <a:latin typeface="Times New Roman"/>
                <a:cs typeface="Times New Roman"/>
              </a:rPr>
              <a:t>the</a:t>
            </a:r>
            <a:r>
              <a:rPr sz="2000" spc="-25">
                <a:latin typeface="Times New Roman"/>
                <a:cs typeface="Times New Roman"/>
              </a:rPr>
              <a:t> </a:t>
            </a:r>
            <a:r>
              <a:rPr sz="2000" spc="-10">
                <a:latin typeface="Times New Roman"/>
                <a:cs typeface="Times New Roman"/>
              </a:rPr>
              <a:t>input </a:t>
            </a:r>
            <a:r>
              <a:rPr sz="2000">
                <a:latin typeface="Times New Roman"/>
                <a:cs typeface="Times New Roman"/>
              </a:rPr>
              <a:t>stimulus</a:t>
            </a:r>
            <a:r>
              <a:rPr sz="2000" spc="-30">
                <a:latin typeface="Times New Roman"/>
                <a:cs typeface="Times New Roman"/>
              </a:rPr>
              <a:t> </a:t>
            </a:r>
            <a:r>
              <a:rPr sz="2000">
                <a:latin typeface="Times New Roman"/>
                <a:cs typeface="Times New Roman"/>
              </a:rPr>
              <a:t>energy</a:t>
            </a:r>
            <a:r>
              <a:rPr sz="2000" spc="-30">
                <a:latin typeface="Times New Roman"/>
                <a:cs typeface="Times New Roman"/>
              </a:rPr>
              <a:t> </a:t>
            </a:r>
            <a:r>
              <a:rPr sz="2000">
                <a:latin typeface="Times New Roman"/>
                <a:cs typeface="Times New Roman"/>
              </a:rPr>
              <a:t>is</a:t>
            </a:r>
            <a:r>
              <a:rPr sz="2000" spc="-75">
                <a:latin typeface="Times New Roman"/>
                <a:cs typeface="Times New Roman"/>
              </a:rPr>
              <a:t> </a:t>
            </a:r>
            <a:r>
              <a:rPr sz="2000">
                <a:latin typeface="Times New Roman"/>
                <a:cs typeface="Times New Roman"/>
              </a:rPr>
              <a:t>converted</a:t>
            </a:r>
            <a:r>
              <a:rPr sz="2000" spc="-55">
                <a:latin typeface="Times New Roman"/>
                <a:cs typeface="Times New Roman"/>
              </a:rPr>
              <a:t> </a:t>
            </a:r>
            <a:r>
              <a:rPr sz="2000">
                <a:latin typeface="Times New Roman"/>
                <a:cs typeface="Times New Roman"/>
              </a:rPr>
              <a:t>by</a:t>
            </a:r>
            <a:r>
              <a:rPr sz="2000" spc="-75">
                <a:latin typeface="Times New Roman"/>
                <a:cs typeface="Times New Roman"/>
              </a:rPr>
              <a:t> </a:t>
            </a:r>
            <a:r>
              <a:rPr sz="2000">
                <a:latin typeface="Times New Roman"/>
                <a:cs typeface="Times New Roman"/>
              </a:rPr>
              <a:t>the</a:t>
            </a:r>
            <a:r>
              <a:rPr sz="2000" spc="-40">
                <a:latin typeface="Times New Roman"/>
                <a:cs typeface="Times New Roman"/>
              </a:rPr>
              <a:t> </a:t>
            </a:r>
            <a:r>
              <a:rPr sz="2000">
                <a:latin typeface="Times New Roman"/>
                <a:cs typeface="Times New Roman"/>
              </a:rPr>
              <a:t>sensor</a:t>
            </a:r>
            <a:r>
              <a:rPr sz="2000" spc="-65">
                <a:latin typeface="Times New Roman"/>
                <a:cs typeface="Times New Roman"/>
              </a:rPr>
              <a:t> </a:t>
            </a:r>
            <a:r>
              <a:rPr sz="2000">
                <a:latin typeface="Times New Roman"/>
                <a:cs typeface="Times New Roman"/>
              </a:rPr>
              <a:t>into</a:t>
            </a:r>
            <a:r>
              <a:rPr sz="2000" spc="-60">
                <a:latin typeface="Times New Roman"/>
                <a:cs typeface="Times New Roman"/>
              </a:rPr>
              <a:t> </a:t>
            </a:r>
            <a:r>
              <a:rPr sz="2000">
                <a:latin typeface="Times New Roman"/>
                <a:cs typeface="Times New Roman"/>
              </a:rPr>
              <a:t>the</a:t>
            </a:r>
            <a:r>
              <a:rPr sz="2000" spc="-60">
                <a:latin typeface="Times New Roman"/>
                <a:cs typeface="Times New Roman"/>
              </a:rPr>
              <a:t> </a:t>
            </a:r>
            <a:r>
              <a:rPr sz="2000">
                <a:latin typeface="Times New Roman"/>
                <a:cs typeface="Times New Roman"/>
              </a:rPr>
              <a:t>output</a:t>
            </a:r>
            <a:r>
              <a:rPr sz="2000" spc="-45">
                <a:latin typeface="Times New Roman"/>
                <a:cs typeface="Times New Roman"/>
              </a:rPr>
              <a:t> </a:t>
            </a:r>
            <a:r>
              <a:rPr sz="2000">
                <a:latin typeface="Times New Roman"/>
                <a:cs typeface="Times New Roman"/>
              </a:rPr>
              <a:t>signal.</a:t>
            </a:r>
            <a:r>
              <a:rPr sz="2000" spc="-35">
                <a:latin typeface="Times New Roman"/>
                <a:cs typeface="Times New Roman"/>
              </a:rPr>
              <a:t> </a:t>
            </a:r>
            <a:r>
              <a:rPr sz="2000">
                <a:latin typeface="Times New Roman"/>
                <a:cs typeface="Times New Roman"/>
              </a:rPr>
              <a:t>Most</a:t>
            </a:r>
            <a:r>
              <a:rPr sz="2000" spc="-85">
                <a:latin typeface="Times New Roman"/>
                <a:cs typeface="Times New Roman"/>
              </a:rPr>
              <a:t> </a:t>
            </a:r>
            <a:r>
              <a:rPr sz="2000">
                <a:latin typeface="Times New Roman"/>
                <a:cs typeface="Times New Roman"/>
              </a:rPr>
              <a:t>of</a:t>
            </a:r>
            <a:r>
              <a:rPr sz="2000" spc="-80">
                <a:latin typeface="Times New Roman"/>
                <a:cs typeface="Times New Roman"/>
              </a:rPr>
              <a:t> </a:t>
            </a:r>
            <a:r>
              <a:rPr sz="2000" spc="-10">
                <a:latin typeface="Times New Roman"/>
                <a:cs typeface="Times New Roman"/>
              </a:rPr>
              <a:t>passive </a:t>
            </a:r>
            <a:r>
              <a:rPr sz="2000">
                <a:latin typeface="Times New Roman"/>
                <a:cs typeface="Times New Roman"/>
              </a:rPr>
              <a:t>sensors</a:t>
            </a:r>
            <a:r>
              <a:rPr sz="2000" spc="-60">
                <a:latin typeface="Times New Roman"/>
                <a:cs typeface="Times New Roman"/>
              </a:rPr>
              <a:t> </a:t>
            </a:r>
            <a:r>
              <a:rPr sz="2000">
                <a:latin typeface="Times New Roman"/>
                <a:cs typeface="Times New Roman"/>
              </a:rPr>
              <a:t>are</a:t>
            </a:r>
            <a:r>
              <a:rPr sz="2000" spc="-65">
                <a:latin typeface="Times New Roman"/>
                <a:cs typeface="Times New Roman"/>
              </a:rPr>
              <a:t> </a:t>
            </a:r>
            <a:r>
              <a:rPr sz="2000">
                <a:latin typeface="Times New Roman"/>
                <a:cs typeface="Times New Roman"/>
              </a:rPr>
              <a:t>direct</a:t>
            </a:r>
            <a:r>
              <a:rPr sz="2000" spc="-75">
                <a:latin typeface="Times New Roman"/>
                <a:cs typeface="Times New Roman"/>
              </a:rPr>
              <a:t> </a:t>
            </a:r>
            <a:r>
              <a:rPr sz="2000">
                <a:latin typeface="Times New Roman"/>
                <a:cs typeface="Times New Roman"/>
              </a:rPr>
              <a:t>sensors</a:t>
            </a:r>
            <a:r>
              <a:rPr sz="2000" spc="-40">
                <a:latin typeface="Times New Roman"/>
                <a:cs typeface="Times New Roman"/>
              </a:rPr>
              <a:t> </a:t>
            </a:r>
            <a:r>
              <a:rPr sz="2000">
                <a:latin typeface="Times New Roman"/>
                <a:cs typeface="Times New Roman"/>
              </a:rPr>
              <a:t>as</a:t>
            </a:r>
            <a:r>
              <a:rPr sz="2000" spc="-55">
                <a:latin typeface="Times New Roman"/>
                <a:cs typeface="Times New Roman"/>
              </a:rPr>
              <a:t> </a:t>
            </a:r>
            <a:r>
              <a:rPr sz="2000">
                <a:latin typeface="Times New Roman"/>
                <a:cs typeface="Times New Roman"/>
              </a:rPr>
              <a:t>we</a:t>
            </a:r>
            <a:r>
              <a:rPr sz="2000" spc="-5">
                <a:latin typeface="Times New Roman"/>
                <a:cs typeface="Times New Roman"/>
              </a:rPr>
              <a:t> </a:t>
            </a:r>
            <a:r>
              <a:rPr sz="2000">
                <a:latin typeface="Times New Roman"/>
                <a:cs typeface="Times New Roman"/>
              </a:rPr>
              <a:t>defined</a:t>
            </a:r>
            <a:r>
              <a:rPr sz="2000" spc="-40">
                <a:latin typeface="Times New Roman"/>
                <a:cs typeface="Times New Roman"/>
              </a:rPr>
              <a:t> </a:t>
            </a:r>
            <a:r>
              <a:rPr sz="2000">
                <a:latin typeface="Times New Roman"/>
                <a:cs typeface="Times New Roman"/>
              </a:rPr>
              <a:t>them</a:t>
            </a:r>
            <a:r>
              <a:rPr sz="2000" spc="-35">
                <a:latin typeface="Times New Roman"/>
                <a:cs typeface="Times New Roman"/>
              </a:rPr>
              <a:t> </a:t>
            </a:r>
            <a:r>
              <a:rPr sz="2000" spc="-10">
                <a:latin typeface="Times New Roman"/>
                <a:cs typeface="Times New Roman"/>
              </a:rPr>
              <a:t>earlier.</a:t>
            </a:r>
            <a:endParaRPr sz="2000">
              <a:latin typeface="Times New Roman"/>
              <a:cs typeface="Times New Roman"/>
            </a:endParaRPr>
          </a:p>
          <a:p>
            <a:pPr marL="469900">
              <a:lnSpc>
                <a:spcPct val="100000"/>
              </a:lnSpc>
              <a:spcBef>
                <a:spcPts val="5"/>
              </a:spcBef>
            </a:pPr>
            <a:r>
              <a:rPr sz="2000" b="1">
                <a:latin typeface="Times New Roman"/>
                <a:cs typeface="Times New Roman"/>
              </a:rPr>
              <a:t>Example:</a:t>
            </a:r>
            <a:r>
              <a:rPr sz="2000" b="1" spc="5">
                <a:latin typeface="Times New Roman"/>
                <a:cs typeface="Times New Roman"/>
              </a:rPr>
              <a:t> </a:t>
            </a:r>
            <a:r>
              <a:rPr sz="2000">
                <a:latin typeface="Times New Roman"/>
                <a:cs typeface="Times New Roman"/>
              </a:rPr>
              <a:t>a</a:t>
            </a:r>
            <a:r>
              <a:rPr sz="2000" spc="-55">
                <a:latin typeface="Times New Roman"/>
                <a:cs typeface="Times New Roman"/>
              </a:rPr>
              <a:t> </a:t>
            </a:r>
            <a:r>
              <a:rPr sz="2000" spc="-10">
                <a:latin typeface="Times New Roman"/>
                <a:cs typeface="Times New Roman"/>
              </a:rPr>
              <a:t>thermocouple,</a:t>
            </a:r>
            <a:r>
              <a:rPr sz="2000" spc="-25">
                <a:latin typeface="Times New Roman"/>
                <a:cs typeface="Times New Roman"/>
              </a:rPr>
              <a:t> </a:t>
            </a:r>
            <a:r>
              <a:rPr sz="2000">
                <a:latin typeface="Times New Roman"/>
                <a:cs typeface="Times New Roman"/>
              </a:rPr>
              <a:t>a</a:t>
            </a:r>
            <a:r>
              <a:rPr sz="2000" spc="-55">
                <a:latin typeface="Times New Roman"/>
                <a:cs typeface="Times New Roman"/>
              </a:rPr>
              <a:t> </a:t>
            </a:r>
            <a:r>
              <a:rPr sz="2000">
                <a:latin typeface="Times New Roman"/>
                <a:cs typeface="Times New Roman"/>
              </a:rPr>
              <a:t>photodiode,</a:t>
            </a:r>
            <a:r>
              <a:rPr sz="2000" spc="-90">
                <a:latin typeface="Times New Roman"/>
                <a:cs typeface="Times New Roman"/>
              </a:rPr>
              <a:t> </a:t>
            </a:r>
            <a:r>
              <a:rPr sz="2000">
                <a:latin typeface="Times New Roman"/>
                <a:cs typeface="Times New Roman"/>
              </a:rPr>
              <a:t>and</a:t>
            </a:r>
            <a:r>
              <a:rPr sz="2000" spc="-45">
                <a:latin typeface="Times New Roman"/>
                <a:cs typeface="Times New Roman"/>
              </a:rPr>
              <a:t> </a:t>
            </a:r>
            <a:r>
              <a:rPr sz="2000">
                <a:latin typeface="Times New Roman"/>
                <a:cs typeface="Times New Roman"/>
              </a:rPr>
              <a:t>a</a:t>
            </a:r>
            <a:r>
              <a:rPr sz="2000" spc="-55">
                <a:latin typeface="Times New Roman"/>
                <a:cs typeface="Times New Roman"/>
              </a:rPr>
              <a:t> </a:t>
            </a:r>
            <a:r>
              <a:rPr sz="2000">
                <a:latin typeface="Times New Roman"/>
                <a:cs typeface="Times New Roman"/>
              </a:rPr>
              <a:t>piezoelectric</a:t>
            </a:r>
            <a:r>
              <a:rPr sz="2000" spc="-90">
                <a:latin typeface="Times New Roman"/>
                <a:cs typeface="Times New Roman"/>
              </a:rPr>
              <a:t> </a:t>
            </a:r>
            <a:r>
              <a:rPr sz="2000" spc="-10">
                <a:latin typeface="Times New Roman"/>
                <a:cs typeface="Times New Roman"/>
              </a:rPr>
              <a:t>sensor.</a:t>
            </a:r>
            <a:endParaRPr sz="2000">
              <a:latin typeface="Times New Roman"/>
              <a:cs typeface="Times New Roman"/>
            </a:endParaRPr>
          </a:p>
          <a:p>
            <a:pPr>
              <a:lnSpc>
                <a:spcPct val="100000"/>
              </a:lnSpc>
              <a:spcBef>
                <a:spcPts val="40"/>
              </a:spcBef>
            </a:pPr>
            <a:endParaRPr sz="2050">
              <a:latin typeface="Times New Roman"/>
              <a:cs typeface="Times New Roman"/>
            </a:endParaRPr>
          </a:p>
          <a:p>
            <a:pPr marL="438784" marR="5080" indent="-426720">
              <a:lnSpc>
                <a:spcPct val="100000"/>
              </a:lnSpc>
              <a:spcBef>
                <a:spcPts val="5"/>
              </a:spcBef>
              <a:buAutoNum type="arabicPeriod" startAt="2"/>
              <a:tabLst>
                <a:tab pos="469900" algn="l"/>
              </a:tabLst>
            </a:pPr>
            <a:r>
              <a:rPr sz="2000" b="1">
                <a:latin typeface="Times New Roman"/>
                <a:cs typeface="Times New Roman"/>
              </a:rPr>
              <a:t>Active</a:t>
            </a:r>
            <a:r>
              <a:rPr sz="2000" b="1" spc="-55">
                <a:latin typeface="Times New Roman"/>
                <a:cs typeface="Times New Roman"/>
              </a:rPr>
              <a:t> </a:t>
            </a:r>
            <a:r>
              <a:rPr sz="2000" b="1">
                <a:latin typeface="Times New Roman"/>
                <a:cs typeface="Times New Roman"/>
              </a:rPr>
              <a:t>Sensor:</a:t>
            </a:r>
            <a:r>
              <a:rPr sz="2000" b="1" spc="-30">
                <a:latin typeface="Times New Roman"/>
                <a:cs typeface="Times New Roman"/>
              </a:rPr>
              <a:t> </a:t>
            </a:r>
            <a:r>
              <a:rPr sz="2000">
                <a:latin typeface="Times New Roman"/>
                <a:cs typeface="Times New Roman"/>
              </a:rPr>
              <a:t>it</a:t>
            </a:r>
            <a:r>
              <a:rPr sz="2000" spc="-85">
                <a:latin typeface="Times New Roman"/>
                <a:cs typeface="Times New Roman"/>
              </a:rPr>
              <a:t> </a:t>
            </a:r>
            <a:r>
              <a:rPr sz="2000">
                <a:latin typeface="Times New Roman"/>
                <a:cs typeface="Times New Roman"/>
              </a:rPr>
              <a:t>requires</a:t>
            </a:r>
            <a:r>
              <a:rPr sz="2000" spc="-60">
                <a:latin typeface="Times New Roman"/>
                <a:cs typeface="Times New Roman"/>
              </a:rPr>
              <a:t> </a:t>
            </a:r>
            <a:r>
              <a:rPr sz="2000">
                <a:latin typeface="Times New Roman"/>
                <a:cs typeface="Times New Roman"/>
              </a:rPr>
              <a:t>external</a:t>
            </a:r>
            <a:r>
              <a:rPr sz="2000" spc="-60">
                <a:latin typeface="Times New Roman"/>
                <a:cs typeface="Times New Roman"/>
              </a:rPr>
              <a:t> </a:t>
            </a:r>
            <a:r>
              <a:rPr sz="2000">
                <a:latin typeface="Times New Roman"/>
                <a:cs typeface="Times New Roman"/>
              </a:rPr>
              <a:t>power</a:t>
            </a:r>
            <a:r>
              <a:rPr sz="2000" spc="-5">
                <a:latin typeface="Times New Roman"/>
                <a:cs typeface="Times New Roman"/>
              </a:rPr>
              <a:t> </a:t>
            </a:r>
            <a:r>
              <a:rPr sz="2000">
                <a:latin typeface="Times New Roman"/>
                <a:cs typeface="Times New Roman"/>
              </a:rPr>
              <a:t>for</a:t>
            </a:r>
            <a:r>
              <a:rPr sz="2000" spc="-70">
                <a:latin typeface="Times New Roman"/>
                <a:cs typeface="Times New Roman"/>
              </a:rPr>
              <a:t> </a:t>
            </a:r>
            <a:r>
              <a:rPr sz="2000">
                <a:latin typeface="Times New Roman"/>
                <a:cs typeface="Times New Roman"/>
              </a:rPr>
              <a:t>its</a:t>
            </a:r>
            <a:r>
              <a:rPr sz="2000" spc="-70">
                <a:latin typeface="Times New Roman"/>
                <a:cs typeface="Times New Roman"/>
              </a:rPr>
              <a:t> </a:t>
            </a:r>
            <a:r>
              <a:rPr sz="2000">
                <a:latin typeface="Times New Roman"/>
                <a:cs typeface="Times New Roman"/>
              </a:rPr>
              <a:t>operation,</a:t>
            </a:r>
            <a:r>
              <a:rPr sz="2000" spc="-70">
                <a:latin typeface="Times New Roman"/>
                <a:cs typeface="Times New Roman"/>
              </a:rPr>
              <a:t> </a:t>
            </a:r>
            <a:r>
              <a:rPr sz="2000">
                <a:latin typeface="Times New Roman"/>
                <a:cs typeface="Times New Roman"/>
              </a:rPr>
              <a:t>which</a:t>
            </a:r>
            <a:r>
              <a:rPr sz="2000" spc="-5">
                <a:latin typeface="Times New Roman"/>
                <a:cs typeface="Times New Roman"/>
              </a:rPr>
              <a:t> </a:t>
            </a:r>
            <a:r>
              <a:rPr sz="2000">
                <a:latin typeface="Times New Roman"/>
                <a:cs typeface="Times New Roman"/>
              </a:rPr>
              <a:t>is</a:t>
            </a:r>
            <a:r>
              <a:rPr sz="2000" spc="-40">
                <a:latin typeface="Times New Roman"/>
                <a:cs typeface="Times New Roman"/>
              </a:rPr>
              <a:t> </a:t>
            </a:r>
            <a:r>
              <a:rPr sz="2000">
                <a:latin typeface="Times New Roman"/>
                <a:cs typeface="Times New Roman"/>
              </a:rPr>
              <a:t>called</a:t>
            </a:r>
            <a:r>
              <a:rPr sz="2000" spc="-65">
                <a:latin typeface="Times New Roman"/>
                <a:cs typeface="Times New Roman"/>
              </a:rPr>
              <a:t> </a:t>
            </a:r>
            <a:r>
              <a:rPr sz="2000" spc="-25">
                <a:latin typeface="Times New Roman"/>
                <a:cs typeface="Times New Roman"/>
              </a:rPr>
              <a:t>an 	</a:t>
            </a:r>
            <a:r>
              <a:rPr sz="2000">
                <a:latin typeface="Times New Roman"/>
                <a:cs typeface="Times New Roman"/>
              </a:rPr>
              <a:t>excitation</a:t>
            </a:r>
            <a:r>
              <a:rPr sz="2000" spc="-85">
                <a:latin typeface="Times New Roman"/>
                <a:cs typeface="Times New Roman"/>
              </a:rPr>
              <a:t> </a:t>
            </a:r>
            <a:r>
              <a:rPr sz="2000">
                <a:latin typeface="Times New Roman"/>
                <a:cs typeface="Times New Roman"/>
              </a:rPr>
              <a:t>signal.</a:t>
            </a:r>
            <a:r>
              <a:rPr sz="2000" spc="-50">
                <a:latin typeface="Times New Roman"/>
                <a:cs typeface="Times New Roman"/>
              </a:rPr>
              <a:t> </a:t>
            </a:r>
            <a:r>
              <a:rPr sz="2000">
                <a:latin typeface="Times New Roman"/>
                <a:cs typeface="Times New Roman"/>
              </a:rPr>
              <a:t>That</a:t>
            </a:r>
            <a:r>
              <a:rPr sz="2000" spc="-70">
                <a:latin typeface="Times New Roman"/>
                <a:cs typeface="Times New Roman"/>
              </a:rPr>
              <a:t> </a:t>
            </a:r>
            <a:r>
              <a:rPr sz="2000">
                <a:latin typeface="Times New Roman"/>
                <a:cs typeface="Times New Roman"/>
              </a:rPr>
              <a:t>signal</a:t>
            </a:r>
            <a:r>
              <a:rPr sz="2000" spc="-10">
                <a:latin typeface="Times New Roman"/>
                <a:cs typeface="Times New Roman"/>
              </a:rPr>
              <a:t> </a:t>
            </a:r>
            <a:r>
              <a:rPr sz="2000">
                <a:latin typeface="Times New Roman"/>
                <a:cs typeface="Times New Roman"/>
              </a:rPr>
              <a:t>is</a:t>
            </a:r>
            <a:r>
              <a:rPr sz="2000" spc="-65">
                <a:latin typeface="Times New Roman"/>
                <a:cs typeface="Times New Roman"/>
              </a:rPr>
              <a:t> </a:t>
            </a:r>
            <a:r>
              <a:rPr sz="2000">
                <a:latin typeface="Times New Roman"/>
                <a:cs typeface="Times New Roman"/>
              </a:rPr>
              <a:t>modified</a:t>
            </a:r>
            <a:r>
              <a:rPr sz="2000" spc="-20">
                <a:latin typeface="Times New Roman"/>
                <a:cs typeface="Times New Roman"/>
              </a:rPr>
              <a:t> </a:t>
            </a:r>
            <a:r>
              <a:rPr sz="2000">
                <a:latin typeface="Times New Roman"/>
                <a:cs typeface="Times New Roman"/>
              </a:rPr>
              <a:t>by</a:t>
            </a:r>
            <a:r>
              <a:rPr sz="2000" spc="-60">
                <a:latin typeface="Times New Roman"/>
                <a:cs typeface="Times New Roman"/>
              </a:rPr>
              <a:t> </a:t>
            </a:r>
            <a:r>
              <a:rPr sz="2000">
                <a:latin typeface="Times New Roman"/>
                <a:cs typeface="Times New Roman"/>
              </a:rPr>
              <a:t>the</a:t>
            </a:r>
            <a:r>
              <a:rPr sz="2000" spc="-50">
                <a:latin typeface="Times New Roman"/>
                <a:cs typeface="Times New Roman"/>
              </a:rPr>
              <a:t> </a:t>
            </a:r>
            <a:r>
              <a:rPr sz="2000">
                <a:latin typeface="Times New Roman"/>
                <a:cs typeface="Times New Roman"/>
              </a:rPr>
              <a:t>sensor</a:t>
            </a:r>
            <a:r>
              <a:rPr sz="2000" spc="-25">
                <a:latin typeface="Times New Roman"/>
                <a:cs typeface="Times New Roman"/>
              </a:rPr>
              <a:t> </a:t>
            </a:r>
            <a:r>
              <a:rPr sz="2000">
                <a:latin typeface="Times New Roman"/>
                <a:cs typeface="Times New Roman"/>
              </a:rPr>
              <a:t>to</a:t>
            </a:r>
            <a:r>
              <a:rPr sz="2000" spc="-70">
                <a:latin typeface="Times New Roman"/>
                <a:cs typeface="Times New Roman"/>
              </a:rPr>
              <a:t> </a:t>
            </a:r>
            <a:r>
              <a:rPr sz="2000">
                <a:latin typeface="Times New Roman"/>
                <a:cs typeface="Times New Roman"/>
              </a:rPr>
              <a:t>produce</a:t>
            </a:r>
            <a:r>
              <a:rPr sz="2000" spc="-65">
                <a:latin typeface="Times New Roman"/>
                <a:cs typeface="Times New Roman"/>
              </a:rPr>
              <a:t> </a:t>
            </a:r>
            <a:r>
              <a:rPr sz="2000">
                <a:latin typeface="Times New Roman"/>
                <a:cs typeface="Times New Roman"/>
              </a:rPr>
              <a:t>the</a:t>
            </a:r>
            <a:r>
              <a:rPr sz="2000" spc="-50">
                <a:latin typeface="Times New Roman"/>
                <a:cs typeface="Times New Roman"/>
              </a:rPr>
              <a:t> </a:t>
            </a:r>
            <a:r>
              <a:rPr sz="2000">
                <a:latin typeface="Times New Roman"/>
                <a:cs typeface="Times New Roman"/>
              </a:rPr>
              <a:t>output</a:t>
            </a:r>
            <a:r>
              <a:rPr sz="2000" spc="-35">
                <a:latin typeface="Times New Roman"/>
                <a:cs typeface="Times New Roman"/>
              </a:rPr>
              <a:t> </a:t>
            </a:r>
            <a:r>
              <a:rPr sz="2000" spc="-10">
                <a:latin typeface="Times New Roman"/>
                <a:cs typeface="Times New Roman"/>
              </a:rPr>
              <a:t>signal. 	</a:t>
            </a:r>
            <a:r>
              <a:rPr sz="2000" b="1">
                <a:latin typeface="Times New Roman"/>
                <a:cs typeface="Times New Roman"/>
              </a:rPr>
              <a:t>Example:</a:t>
            </a:r>
            <a:r>
              <a:rPr sz="2000" b="1" spc="5">
                <a:latin typeface="Times New Roman"/>
                <a:cs typeface="Times New Roman"/>
              </a:rPr>
              <a:t> </a:t>
            </a:r>
            <a:r>
              <a:rPr sz="2000">
                <a:latin typeface="Times New Roman"/>
                <a:cs typeface="Times New Roman"/>
              </a:rPr>
              <a:t>a</a:t>
            </a:r>
            <a:r>
              <a:rPr sz="2000" spc="-55">
                <a:latin typeface="Times New Roman"/>
                <a:cs typeface="Times New Roman"/>
              </a:rPr>
              <a:t> </a:t>
            </a:r>
            <a:r>
              <a:rPr sz="2000">
                <a:latin typeface="Times New Roman"/>
                <a:cs typeface="Times New Roman"/>
              </a:rPr>
              <a:t>thermistor</a:t>
            </a:r>
            <a:r>
              <a:rPr sz="2000" spc="-25">
                <a:latin typeface="Times New Roman"/>
                <a:cs typeface="Times New Roman"/>
              </a:rPr>
              <a:t> </a:t>
            </a:r>
            <a:r>
              <a:rPr sz="2000">
                <a:latin typeface="Times New Roman"/>
                <a:cs typeface="Times New Roman"/>
              </a:rPr>
              <a:t>is</a:t>
            </a:r>
            <a:r>
              <a:rPr sz="2000" spc="-65">
                <a:latin typeface="Times New Roman"/>
                <a:cs typeface="Times New Roman"/>
              </a:rPr>
              <a:t> </a:t>
            </a:r>
            <a:r>
              <a:rPr sz="2000">
                <a:latin typeface="Times New Roman"/>
                <a:cs typeface="Times New Roman"/>
              </a:rPr>
              <a:t>a</a:t>
            </a:r>
            <a:r>
              <a:rPr sz="2000" spc="-55">
                <a:latin typeface="Times New Roman"/>
                <a:cs typeface="Times New Roman"/>
              </a:rPr>
              <a:t> </a:t>
            </a:r>
            <a:r>
              <a:rPr sz="2000" spc="-10">
                <a:latin typeface="Times New Roman"/>
                <a:cs typeface="Times New Roman"/>
              </a:rPr>
              <a:t>temperature</a:t>
            </a:r>
            <a:r>
              <a:rPr sz="2000" spc="-50">
                <a:latin typeface="Times New Roman"/>
                <a:cs typeface="Times New Roman"/>
              </a:rPr>
              <a:t> </a:t>
            </a:r>
            <a:r>
              <a:rPr sz="2000">
                <a:latin typeface="Times New Roman"/>
                <a:cs typeface="Times New Roman"/>
              </a:rPr>
              <a:t>sensitive</a:t>
            </a:r>
            <a:r>
              <a:rPr sz="2000" spc="-10">
                <a:latin typeface="Times New Roman"/>
                <a:cs typeface="Times New Roman"/>
              </a:rPr>
              <a:t> </a:t>
            </a:r>
            <a:r>
              <a:rPr sz="2000" spc="-20">
                <a:latin typeface="Times New Roman"/>
                <a:cs typeface="Times New Roman"/>
              </a:rPr>
              <a:t>resistor.</a:t>
            </a:r>
            <a:r>
              <a:rPr sz="2000" spc="-70">
                <a:latin typeface="Times New Roman"/>
                <a:cs typeface="Times New Roman"/>
              </a:rPr>
              <a:t> </a:t>
            </a:r>
            <a:r>
              <a:rPr sz="2000">
                <a:latin typeface="Times New Roman"/>
                <a:cs typeface="Times New Roman"/>
              </a:rPr>
              <a:t>It</a:t>
            </a:r>
            <a:r>
              <a:rPr sz="2000" spc="-60">
                <a:latin typeface="Times New Roman"/>
                <a:cs typeface="Times New Roman"/>
              </a:rPr>
              <a:t> </a:t>
            </a:r>
            <a:r>
              <a:rPr sz="2000">
                <a:latin typeface="Times New Roman"/>
                <a:cs typeface="Times New Roman"/>
              </a:rPr>
              <a:t>does</a:t>
            </a:r>
            <a:r>
              <a:rPr sz="2000" spc="-75">
                <a:latin typeface="Times New Roman"/>
                <a:cs typeface="Times New Roman"/>
              </a:rPr>
              <a:t> </a:t>
            </a:r>
            <a:r>
              <a:rPr sz="2000">
                <a:latin typeface="Times New Roman"/>
                <a:cs typeface="Times New Roman"/>
              </a:rPr>
              <a:t>not</a:t>
            </a:r>
            <a:r>
              <a:rPr sz="2000" spc="-60">
                <a:latin typeface="Times New Roman"/>
                <a:cs typeface="Times New Roman"/>
              </a:rPr>
              <a:t> </a:t>
            </a:r>
            <a:r>
              <a:rPr sz="2000">
                <a:latin typeface="Times New Roman"/>
                <a:cs typeface="Times New Roman"/>
              </a:rPr>
              <a:t>generate</a:t>
            </a:r>
            <a:r>
              <a:rPr sz="2000" spc="-30">
                <a:latin typeface="Times New Roman"/>
                <a:cs typeface="Times New Roman"/>
              </a:rPr>
              <a:t> </a:t>
            </a:r>
            <a:r>
              <a:rPr sz="2000" spc="-25">
                <a:latin typeface="Times New Roman"/>
                <a:cs typeface="Times New Roman"/>
              </a:rPr>
              <a:t>any 	</a:t>
            </a:r>
            <a:r>
              <a:rPr sz="2000">
                <a:latin typeface="Times New Roman"/>
                <a:cs typeface="Times New Roman"/>
              </a:rPr>
              <a:t>electric</a:t>
            </a:r>
            <a:r>
              <a:rPr sz="2000" spc="-100">
                <a:latin typeface="Times New Roman"/>
                <a:cs typeface="Times New Roman"/>
              </a:rPr>
              <a:t> </a:t>
            </a:r>
            <a:r>
              <a:rPr sz="2000">
                <a:latin typeface="Times New Roman"/>
                <a:cs typeface="Times New Roman"/>
              </a:rPr>
              <a:t>signal,</a:t>
            </a:r>
            <a:r>
              <a:rPr sz="2000" spc="-30">
                <a:latin typeface="Times New Roman"/>
                <a:cs typeface="Times New Roman"/>
              </a:rPr>
              <a:t> </a:t>
            </a:r>
            <a:r>
              <a:rPr sz="2000">
                <a:latin typeface="Times New Roman"/>
                <a:cs typeface="Times New Roman"/>
              </a:rPr>
              <a:t>but</a:t>
            </a:r>
            <a:r>
              <a:rPr sz="2000" spc="-60">
                <a:latin typeface="Times New Roman"/>
                <a:cs typeface="Times New Roman"/>
              </a:rPr>
              <a:t> </a:t>
            </a:r>
            <a:r>
              <a:rPr sz="2000">
                <a:latin typeface="Times New Roman"/>
                <a:cs typeface="Times New Roman"/>
              </a:rPr>
              <a:t>by</a:t>
            </a:r>
            <a:r>
              <a:rPr sz="2000" spc="-65">
                <a:latin typeface="Times New Roman"/>
                <a:cs typeface="Times New Roman"/>
              </a:rPr>
              <a:t> </a:t>
            </a:r>
            <a:r>
              <a:rPr sz="2000">
                <a:latin typeface="Times New Roman"/>
                <a:cs typeface="Times New Roman"/>
              </a:rPr>
              <a:t>passing</a:t>
            </a:r>
            <a:r>
              <a:rPr sz="2000" spc="-25">
                <a:latin typeface="Times New Roman"/>
                <a:cs typeface="Times New Roman"/>
              </a:rPr>
              <a:t> </a:t>
            </a:r>
            <a:r>
              <a:rPr sz="2000">
                <a:latin typeface="Times New Roman"/>
                <a:cs typeface="Times New Roman"/>
              </a:rPr>
              <a:t>an</a:t>
            </a:r>
            <a:r>
              <a:rPr sz="2000" spc="-65">
                <a:latin typeface="Times New Roman"/>
                <a:cs typeface="Times New Roman"/>
              </a:rPr>
              <a:t> </a:t>
            </a:r>
            <a:r>
              <a:rPr sz="2000">
                <a:latin typeface="Times New Roman"/>
                <a:cs typeface="Times New Roman"/>
              </a:rPr>
              <a:t>electric</a:t>
            </a:r>
            <a:r>
              <a:rPr sz="2000" spc="-70">
                <a:latin typeface="Times New Roman"/>
                <a:cs typeface="Times New Roman"/>
              </a:rPr>
              <a:t> </a:t>
            </a:r>
            <a:r>
              <a:rPr sz="2000">
                <a:latin typeface="Times New Roman"/>
                <a:cs typeface="Times New Roman"/>
              </a:rPr>
              <a:t>current</a:t>
            </a:r>
            <a:r>
              <a:rPr sz="2000" spc="-40">
                <a:latin typeface="Times New Roman"/>
                <a:cs typeface="Times New Roman"/>
              </a:rPr>
              <a:t> </a:t>
            </a:r>
            <a:r>
              <a:rPr sz="2000">
                <a:latin typeface="Times New Roman"/>
                <a:cs typeface="Times New Roman"/>
              </a:rPr>
              <a:t>through</a:t>
            </a:r>
            <a:r>
              <a:rPr sz="2000" spc="-45">
                <a:latin typeface="Times New Roman"/>
                <a:cs typeface="Times New Roman"/>
              </a:rPr>
              <a:t> </a:t>
            </a:r>
            <a:r>
              <a:rPr sz="2000">
                <a:latin typeface="Times New Roman"/>
                <a:cs typeface="Times New Roman"/>
              </a:rPr>
              <a:t>it</a:t>
            </a:r>
            <a:r>
              <a:rPr sz="2000" spc="-65">
                <a:latin typeface="Times New Roman"/>
                <a:cs typeface="Times New Roman"/>
              </a:rPr>
              <a:t> </a:t>
            </a:r>
            <a:r>
              <a:rPr sz="2000">
                <a:latin typeface="Times New Roman"/>
                <a:cs typeface="Times New Roman"/>
              </a:rPr>
              <a:t>(excitation</a:t>
            </a:r>
            <a:r>
              <a:rPr sz="2000" spc="-65">
                <a:latin typeface="Times New Roman"/>
                <a:cs typeface="Times New Roman"/>
              </a:rPr>
              <a:t> </a:t>
            </a:r>
            <a:r>
              <a:rPr sz="2000">
                <a:latin typeface="Times New Roman"/>
                <a:cs typeface="Times New Roman"/>
              </a:rPr>
              <a:t>signal)</a:t>
            </a:r>
            <a:r>
              <a:rPr sz="2000" spc="-25">
                <a:latin typeface="Times New Roman"/>
                <a:cs typeface="Times New Roman"/>
              </a:rPr>
              <a:t> its 	</a:t>
            </a:r>
            <a:r>
              <a:rPr sz="2000" spc="-10">
                <a:latin typeface="Times New Roman"/>
                <a:cs typeface="Times New Roman"/>
              </a:rPr>
              <a:t>resistance</a:t>
            </a:r>
            <a:r>
              <a:rPr sz="2000" spc="-75">
                <a:latin typeface="Times New Roman"/>
                <a:cs typeface="Times New Roman"/>
              </a:rPr>
              <a:t> </a:t>
            </a:r>
            <a:r>
              <a:rPr sz="2000">
                <a:latin typeface="Times New Roman"/>
                <a:cs typeface="Times New Roman"/>
              </a:rPr>
              <a:t>can</a:t>
            </a:r>
            <a:r>
              <a:rPr sz="2000" spc="-40">
                <a:latin typeface="Times New Roman"/>
                <a:cs typeface="Times New Roman"/>
              </a:rPr>
              <a:t> </a:t>
            </a:r>
            <a:r>
              <a:rPr sz="2000">
                <a:latin typeface="Times New Roman"/>
                <a:cs typeface="Times New Roman"/>
              </a:rPr>
              <a:t>be</a:t>
            </a:r>
            <a:r>
              <a:rPr sz="2000" spc="-75">
                <a:latin typeface="Times New Roman"/>
                <a:cs typeface="Times New Roman"/>
              </a:rPr>
              <a:t> </a:t>
            </a:r>
            <a:r>
              <a:rPr sz="2000">
                <a:latin typeface="Times New Roman"/>
                <a:cs typeface="Times New Roman"/>
              </a:rPr>
              <a:t>measured by</a:t>
            </a:r>
            <a:r>
              <a:rPr sz="2000" spc="-65">
                <a:latin typeface="Times New Roman"/>
                <a:cs typeface="Times New Roman"/>
              </a:rPr>
              <a:t> </a:t>
            </a:r>
            <a:r>
              <a:rPr sz="2000">
                <a:latin typeface="Times New Roman"/>
                <a:cs typeface="Times New Roman"/>
              </a:rPr>
              <a:t>detecting</a:t>
            </a:r>
            <a:r>
              <a:rPr sz="2000" spc="-45">
                <a:latin typeface="Times New Roman"/>
                <a:cs typeface="Times New Roman"/>
              </a:rPr>
              <a:t> </a:t>
            </a:r>
            <a:r>
              <a:rPr sz="2000">
                <a:latin typeface="Times New Roman"/>
                <a:cs typeface="Times New Roman"/>
              </a:rPr>
              <a:t>variations</a:t>
            </a:r>
            <a:r>
              <a:rPr sz="2000" spc="-65">
                <a:latin typeface="Times New Roman"/>
                <a:cs typeface="Times New Roman"/>
              </a:rPr>
              <a:t> </a:t>
            </a:r>
            <a:r>
              <a:rPr sz="2000">
                <a:latin typeface="Times New Roman"/>
                <a:cs typeface="Times New Roman"/>
              </a:rPr>
              <a:t>in</a:t>
            </a:r>
            <a:r>
              <a:rPr sz="2000" spc="-40">
                <a:latin typeface="Times New Roman"/>
                <a:cs typeface="Times New Roman"/>
              </a:rPr>
              <a:t> </a:t>
            </a:r>
            <a:r>
              <a:rPr sz="2000">
                <a:latin typeface="Times New Roman"/>
                <a:cs typeface="Times New Roman"/>
              </a:rPr>
              <a:t>current</a:t>
            </a:r>
            <a:r>
              <a:rPr sz="2000" spc="-60">
                <a:latin typeface="Times New Roman"/>
                <a:cs typeface="Times New Roman"/>
              </a:rPr>
              <a:t> </a:t>
            </a:r>
            <a:r>
              <a:rPr sz="2000">
                <a:latin typeface="Times New Roman"/>
                <a:cs typeface="Times New Roman"/>
              </a:rPr>
              <a:t>and/or</a:t>
            </a:r>
            <a:r>
              <a:rPr sz="2000" spc="-65">
                <a:latin typeface="Times New Roman"/>
                <a:cs typeface="Times New Roman"/>
              </a:rPr>
              <a:t> </a:t>
            </a:r>
            <a:r>
              <a:rPr sz="2000">
                <a:latin typeface="Times New Roman"/>
                <a:cs typeface="Times New Roman"/>
              </a:rPr>
              <a:t>voltage</a:t>
            </a:r>
            <a:r>
              <a:rPr sz="2000" spc="-35">
                <a:latin typeface="Times New Roman"/>
                <a:cs typeface="Times New Roman"/>
              </a:rPr>
              <a:t> </a:t>
            </a:r>
            <a:r>
              <a:rPr sz="2000" spc="-10">
                <a:latin typeface="Times New Roman"/>
                <a:cs typeface="Times New Roman"/>
              </a:rPr>
              <a:t>across 	</a:t>
            </a:r>
            <a:r>
              <a:rPr sz="2000">
                <a:latin typeface="Times New Roman"/>
                <a:cs typeface="Times New Roman"/>
              </a:rPr>
              <a:t>the</a:t>
            </a:r>
            <a:r>
              <a:rPr sz="2000" spc="-60">
                <a:latin typeface="Times New Roman"/>
                <a:cs typeface="Times New Roman"/>
              </a:rPr>
              <a:t> </a:t>
            </a:r>
            <a:r>
              <a:rPr sz="2000" spc="-10">
                <a:latin typeface="Times New Roman"/>
                <a:cs typeface="Times New Roman"/>
              </a:rPr>
              <a:t>thermistor.</a:t>
            </a:r>
            <a:endParaRPr sz="2000">
              <a:latin typeface="Times New Roman"/>
              <a:cs typeface="Times New Roman"/>
            </a:endParaRPr>
          </a:p>
        </p:txBody>
      </p:sp>
    </p:spTree>
    <p:extLst>
      <p:ext uri="{BB962C8B-B14F-4D97-AF65-F5344CB8AC3E}">
        <p14:creationId xmlns:p14="http://schemas.microsoft.com/office/powerpoint/2010/main" val="2426235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71800" y="1828800"/>
            <a:ext cx="2857500" cy="2914650"/>
          </a:xfrm>
          <a:prstGeom prst="rect">
            <a:avLst/>
          </a:prstGeom>
        </p:spPr>
      </p:pic>
      <p:sp>
        <p:nvSpPr>
          <p:cNvPr id="3" name="object 3"/>
          <p:cNvSpPr txBox="1"/>
          <p:nvPr/>
        </p:nvSpPr>
        <p:spPr>
          <a:xfrm>
            <a:off x="2060194" y="5590743"/>
            <a:ext cx="3388360" cy="299720"/>
          </a:xfrm>
          <a:prstGeom prst="rect">
            <a:avLst/>
          </a:prstGeom>
        </p:spPr>
        <p:txBody>
          <a:bodyPr vert="horz" wrap="square" lIns="0" tIns="12700" rIns="0" bIns="0" rtlCol="0">
            <a:spAutoFit/>
          </a:bodyPr>
          <a:lstStyle/>
          <a:p>
            <a:pPr marL="12700">
              <a:lnSpc>
                <a:spcPct val="100000"/>
              </a:lnSpc>
              <a:spcBef>
                <a:spcPts val="100"/>
              </a:spcBef>
            </a:pPr>
            <a:r>
              <a:rPr sz="1800">
                <a:latin typeface="Arial"/>
                <a:cs typeface="Arial"/>
              </a:rPr>
              <a:t>Color</a:t>
            </a:r>
            <a:r>
              <a:rPr sz="1800" spc="-15">
                <a:latin typeface="Arial"/>
                <a:cs typeface="Arial"/>
              </a:rPr>
              <a:t> </a:t>
            </a:r>
            <a:r>
              <a:rPr sz="1800">
                <a:latin typeface="Arial"/>
                <a:cs typeface="Arial"/>
              </a:rPr>
              <a:t>changes</a:t>
            </a:r>
            <a:r>
              <a:rPr sz="1800" spc="-20">
                <a:latin typeface="Arial"/>
                <a:cs typeface="Arial"/>
              </a:rPr>
              <a:t> </a:t>
            </a:r>
            <a:r>
              <a:rPr sz="1800">
                <a:latin typeface="Arial"/>
                <a:cs typeface="Arial"/>
              </a:rPr>
              <a:t>of</a:t>
            </a:r>
            <a:r>
              <a:rPr sz="1800" spc="-114">
                <a:latin typeface="Arial"/>
                <a:cs typeface="Arial"/>
              </a:rPr>
              <a:t> </a:t>
            </a:r>
            <a:r>
              <a:rPr sz="1800">
                <a:latin typeface="Arial"/>
                <a:cs typeface="Arial"/>
              </a:rPr>
              <a:t>Au</a:t>
            </a:r>
            <a:r>
              <a:rPr sz="1800" spc="-35">
                <a:latin typeface="Arial"/>
                <a:cs typeface="Arial"/>
              </a:rPr>
              <a:t> </a:t>
            </a:r>
            <a:r>
              <a:rPr sz="1800" spc="-10">
                <a:latin typeface="Arial"/>
                <a:cs typeface="Arial"/>
              </a:rPr>
              <a:t>nanoparticle</a:t>
            </a:r>
            <a:endParaRPr sz="1800">
              <a:latin typeface="Arial"/>
              <a:cs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4594" y="477977"/>
            <a:ext cx="3277870" cy="452120"/>
          </a:xfrm>
          <a:prstGeom prst="rect">
            <a:avLst/>
          </a:prstGeom>
        </p:spPr>
        <p:txBody>
          <a:bodyPr vert="horz" wrap="square" lIns="0" tIns="12065" rIns="0" bIns="0" rtlCol="0">
            <a:spAutoFit/>
          </a:bodyPr>
          <a:lstStyle/>
          <a:p>
            <a:pPr marL="12700">
              <a:lnSpc>
                <a:spcPct val="100000"/>
              </a:lnSpc>
              <a:spcBef>
                <a:spcPts val="95"/>
              </a:spcBef>
            </a:pPr>
            <a:r>
              <a:rPr sz="2800" b="1">
                <a:latin typeface="Times New Roman"/>
                <a:cs typeface="Times New Roman"/>
              </a:rPr>
              <a:t>Materials</a:t>
            </a:r>
            <a:r>
              <a:rPr sz="2800" b="1" spc="-90">
                <a:latin typeface="Times New Roman"/>
                <a:cs typeface="Times New Roman"/>
              </a:rPr>
              <a:t> </a:t>
            </a:r>
            <a:r>
              <a:rPr sz="2800" b="1">
                <a:latin typeface="Times New Roman"/>
                <a:cs typeface="Times New Roman"/>
              </a:rPr>
              <a:t>for</a:t>
            </a:r>
            <a:r>
              <a:rPr sz="2800" b="1" spc="-125">
                <a:latin typeface="Times New Roman"/>
                <a:cs typeface="Times New Roman"/>
              </a:rPr>
              <a:t> </a:t>
            </a:r>
            <a:r>
              <a:rPr sz="2800" b="1" spc="-10">
                <a:latin typeface="Times New Roman"/>
                <a:cs typeface="Times New Roman"/>
              </a:rPr>
              <a:t>Sensors</a:t>
            </a:r>
            <a:endParaRPr sz="2800">
              <a:latin typeface="Times New Roman"/>
              <a:cs typeface="Times New Roman"/>
            </a:endParaRPr>
          </a:p>
        </p:txBody>
      </p:sp>
      <p:sp>
        <p:nvSpPr>
          <p:cNvPr id="3" name="object 3"/>
          <p:cNvSpPr/>
          <p:nvPr/>
        </p:nvSpPr>
        <p:spPr>
          <a:xfrm>
            <a:off x="457200" y="1066800"/>
            <a:ext cx="8153400" cy="1905"/>
          </a:xfrm>
          <a:custGeom>
            <a:avLst/>
            <a:gdLst/>
            <a:ahLst/>
            <a:cxnLst/>
            <a:rect l="l" t="t" r="r" b="b"/>
            <a:pathLst>
              <a:path w="8153400" h="1905">
                <a:moveTo>
                  <a:pt x="0" y="0"/>
                </a:moveTo>
                <a:lnTo>
                  <a:pt x="8153400" y="1650"/>
                </a:lnTo>
              </a:path>
            </a:pathLst>
          </a:custGeom>
          <a:ln w="9525">
            <a:solidFill>
              <a:srgbClr val="674D25"/>
            </a:solidFill>
          </a:ln>
        </p:spPr>
        <p:txBody>
          <a:bodyPr wrap="square" lIns="0" tIns="0" rIns="0" bIns="0" rtlCol="0"/>
          <a:lstStyle/>
          <a:p>
            <a:endParaRPr/>
          </a:p>
        </p:txBody>
      </p:sp>
      <p:sp>
        <p:nvSpPr>
          <p:cNvPr id="4" name="object 4"/>
          <p:cNvSpPr txBox="1"/>
          <p:nvPr/>
        </p:nvSpPr>
        <p:spPr>
          <a:xfrm>
            <a:off x="1298194" y="1775205"/>
            <a:ext cx="6426835" cy="2586355"/>
          </a:xfrm>
          <a:prstGeom prst="rect">
            <a:avLst/>
          </a:prstGeom>
        </p:spPr>
        <p:txBody>
          <a:bodyPr vert="horz" wrap="square" lIns="0" tIns="12700" rIns="0" bIns="0" rtlCol="0">
            <a:spAutoFit/>
          </a:bodyPr>
          <a:lstStyle/>
          <a:p>
            <a:pPr marL="12700" marR="5080">
              <a:lnSpc>
                <a:spcPct val="100000"/>
              </a:lnSpc>
              <a:spcBef>
                <a:spcPts val="100"/>
              </a:spcBef>
            </a:pPr>
            <a:r>
              <a:rPr sz="2400" b="1">
                <a:latin typeface="Times New Roman"/>
                <a:cs typeface="Times New Roman"/>
              </a:rPr>
              <a:t>The</a:t>
            </a:r>
            <a:r>
              <a:rPr sz="2400" b="1" spc="-10">
                <a:latin typeface="Times New Roman"/>
                <a:cs typeface="Times New Roman"/>
              </a:rPr>
              <a:t> </a:t>
            </a:r>
            <a:r>
              <a:rPr sz="2400" b="1">
                <a:latin typeface="Times New Roman"/>
                <a:cs typeface="Times New Roman"/>
              </a:rPr>
              <a:t>below</a:t>
            </a:r>
            <a:r>
              <a:rPr sz="2400" b="1" spc="-20">
                <a:latin typeface="Times New Roman"/>
                <a:cs typeface="Times New Roman"/>
              </a:rPr>
              <a:t> </a:t>
            </a:r>
            <a:r>
              <a:rPr sz="2400" b="1">
                <a:latin typeface="Times New Roman"/>
                <a:cs typeface="Times New Roman"/>
              </a:rPr>
              <a:t>mentioned</a:t>
            </a:r>
            <a:r>
              <a:rPr sz="2400" b="1" spc="-15">
                <a:latin typeface="Times New Roman"/>
                <a:cs typeface="Times New Roman"/>
              </a:rPr>
              <a:t> </a:t>
            </a:r>
            <a:r>
              <a:rPr sz="2400" b="1">
                <a:latin typeface="Times New Roman"/>
                <a:cs typeface="Times New Roman"/>
              </a:rPr>
              <a:t>Materials</a:t>
            </a:r>
            <a:r>
              <a:rPr sz="2400" b="1" spc="-40">
                <a:latin typeface="Times New Roman"/>
                <a:cs typeface="Times New Roman"/>
              </a:rPr>
              <a:t> </a:t>
            </a:r>
            <a:r>
              <a:rPr sz="2400" b="1">
                <a:latin typeface="Times New Roman"/>
                <a:cs typeface="Times New Roman"/>
              </a:rPr>
              <a:t>are</a:t>
            </a:r>
            <a:r>
              <a:rPr sz="2400" b="1" spc="-5">
                <a:latin typeface="Times New Roman"/>
                <a:cs typeface="Times New Roman"/>
              </a:rPr>
              <a:t> </a:t>
            </a:r>
            <a:r>
              <a:rPr sz="2400" b="1">
                <a:latin typeface="Times New Roman"/>
                <a:cs typeface="Times New Roman"/>
              </a:rPr>
              <a:t>used</a:t>
            </a:r>
            <a:r>
              <a:rPr sz="2400" b="1" spc="-10">
                <a:latin typeface="Times New Roman"/>
                <a:cs typeface="Times New Roman"/>
              </a:rPr>
              <a:t> </a:t>
            </a:r>
            <a:r>
              <a:rPr sz="2400" b="1">
                <a:latin typeface="Times New Roman"/>
                <a:cs typeface="Times New Roman"/>
              </a:rPr>
              <a:t>to</a:t>
            </a:r>
            <a:r>
              <a:rPr sz="2400" b="1" spc="-5">
                <a:latin typeface="Times New Roman"/>
                <a:cs typeface="Times New Roman"/>
              </a:rPr>
              <a:t> </a:t>
            </a:r>
            <a:r>
              <a:rPr sz="2400" b="1" spc="-20">
                <a:latin typeface="Times New Roman"/>
                <a:cs typeface="Times New Roman"/>
              </a:rPr>
              <a:t>make </a:t>
            </a:r>
            <a:r>
              <a:rPr sz="2400" b="1">
                <a:latin typeface="Times New Roman"/>
                <a:cs typeface="Times New Roman"/>
              </a:rPr>
              <a:t>the </a:t>
            </a:r>
            <a:r>
              <a:rPr sz="2400" b="1" spc="-10">
                <a:latin typeface="Times New Roman"/>
                <a:cs typeface="Times New Roman"/>
              </a:rPr>
              <a:t>sensors:</a:t>
            </a:r>
            <a:endParaRPr sz="2400">
              <a:latin typeface="Times New Roman"/>
              <a:cs typeface="Times New Roman"/>
            </a:endParaRPr>
          </a:p>
          <a:p>
            <a:pPr marL="254635" indent="-245110">
              <a:lnSpc>
                <a:spcPct val="100000"/>
              </a:lnSpc>
              <a:buSzPct val="95833"/>
              <a:buFont typeface="Wingdings"/>
              <a:buChar char=""/>
              <a:tabLst>
                <a:tab pos="254635" algn="l"/>
              </a:tabLst>
            </a:pPr>
            <a:r>
              <a:rPr sz="2400" spc="-10">
                <a:latin typeface="Times New Roman"/>
                <a:cs typeface="Times New Roman"/>
              </a:rPr>
              <a:t>Silicon.</a:t>
            </a:r>
            <a:endParaRPr sz="2400">
              <a:latin typeface="Times New Roman"/>
              <a:cs typeface="Times New Roman"/>
            </a:endParaRPr>
          </a:p>
          <a:p>
            <a:pPr marL="254635" indent="-245110">
              <a:lnSpc>
                <a:spcPct val="100000"/>
              </a:lnSpc>
              <a:buSzPct val="95833"/>
              <a:buFont typeface="Wingdings"/>
              <a:buChar char=""/>
              <a:tabLst>
                <a:tab pos="254635" algn="l"/>
              </a:tabLst>
            </a:pPr>
            <a:r>
              <a:rPr sz="2400" spc="-10">
                <a:latin typeface="Times New Roman"/>
                <a:cs typeface="Times New Roman"/>
              </a:rPr>
              <a:t>Plastics</a:t>
            </a:r>
            <a:endParaRPr sz="2400">
              <a:latin typeface="Times New Roman"/>
              <a:cs typeface="Times New Roman"/>
            </a:endParaRPr>
          </a:p>
          <a:p>
            <a:pPr marL="254635" indent="-245110">
              <a:lnSpc>
                <a:spcPct val="100000"/>
              </a:lnSpc>
              <a:buSzPct val="95833"/>
              <a:buFont typeface="Wingdings"/>
              <a:buChar char=""/>
              <a:tabLst>
                <a:tab pos="254635" algn="l"/>
              </a:tabLst>
            </a:pPr>
            <a:r>
              <a:rPr sz="2400" spc="-10">
                <a:latin typeface="Times New Roman"/>
                <a:cs typeface="Times New Roman"/>
              </a:rPr>
              <a:t>Metals.</a:t>
            </a:r>
            <a:endParaRPr sz="2400">
              <a:latin typeface="Times New Roman"/>
              <a:cs typeface="Times New Roman"/>
            </a:endParaRPr>
          </a:p>
          <a:p>
            <a:pPr marL="254000" indent="-244475">
              <a:lnSpc>
                <a:spcPct val="100000"/>
              </a:lnSpc>
              <a:spcBef>
                <a:spcPts val="5"/>
              </a:spcBef>
              <a:buSzPct val="95833"/>
              <a:buFont typeface="Wingdings"/>
              <a:buChar char=""/>
              <a:tabLst>
                <a:tab pos="254000" algn="l"/>
              </a:tabLst>
            </a:pPr>
            <a:r>
              <a:rPr sz="2400" spc="-10">
                <a:latin typeface="Times New Roman"/>
                <a:cs typeface="Times New Roman"/>
              </a:rPr>
              <a:t>Ceramics.</a:t>
            </a:r>
            <a:endParaRPr sz="2400">
              <a:latin typeface="Times New Roman"/>
              <a:cs typeface="Times New Roman"/>
            </a:endParaRPr>
          </a:p>
          <a:p>
            <a:pPr marL="254635" indent="-245110">
              <a:lnSpc>
                <a:spcPct val="100000"/>
              </a:lnSpc>
              <a:buSzPct val="95833"/>
              <a:buFont typeface="Wingdings"/>
              <a:buChar char=""/>
              <a:tabLst>
                <a:tab pos="254635" algn="l"/>
              </a:tabLst>
            </a:pPr>
            <a:r>
              <a:rPr sz="2400" spc="-10">
                <a:latin typeface="Times New Roman"/>
                <a:cs typeface="Times New Roman"/>
              </a:rPr>
              <a:t>Glasses.</a:t>
            </a:r>
            <a:endParaRPr sz="24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190"/>
              </a:lnSpc>
            </a:pPr>
            <a:fld id="{81D60167-4931-47E6-BA6A-407CBD079E47}" type="slidenum">
              <a:rPr spc="-5" dirty="0"/>
              <a:t>111</a:t>
            </a:fld>
            <a:endParaRPr spc="-5"/>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7269" y="6262827"/>
            <a:ext cx="88900" cy="177800"/>
          </a:xfrm>
          <a:prstGeom prst="rect">
            <a:avLst/>
          </a:prstGeom>
        </p:spPr>
        <p:txBody>
          <a:bodyPr vert="horz" wrap="square" lIns="0" tIns="12065" rIns="0" bIns="0" rtlCol="0">
            <a:spAutoFit/>
          </a:bodyPr>
          <a:lstStyle/>
          <a:p>
            <a:pPr marL="12700">
              <a:lnSpc>
                <a:spcPct val="100000"/>
              </a:lnSpc>
              <a:spcBef>
                <a:spcPts val="95"/>
              </a:spcBef>
            </a:pPr>
            <a:r>
              <a:rPr sz="1000" spc="-5">
                <a:solidFill>
                  <a:srgbClr val="A7A299"/>
                </a:solidFill>
                <a:latin typeface="Times New Roman"/>
                <a:cs typeface="Times New Roman"/>
              </a:rPr>
              <a:t>3</a:t>
            </a:r>
            <a:endParaRPr sz="1000">
              <a:latin typeface="Times New Roman"/>
              <a:cs typeface="Times New Roman"/>
            </a:endParaRPr>
          </a:p>
        </p:txBody>
      </p:sp>
      <p:pic>
        <p:nvPicPr>
          <p:cNvPr id="3" name="object 3"/>
          <p:cNvPicPr/>
          <p:nvPr/>
        </p:nvPicPr>
        <p:blipFill>
          <a:blip r:embed="rId2" cstate="print"/>
          <a:stretch>
            <a:fillRect/>
          </a:stretch>
        </p:blipFill>
        <p:spPr>
          <a:xfrm>
            <a:off x="990600" y="3276600"/>
            <a:ext cx="6885685" cy="2047621"/>
          </a:xfrm>
          <a:prstGeom prst="rect">
            <a:avLst/>
          </a:prstGeom>
        </p:spPr>
      </p:pic>
      <p:sp>
        <p:nvSpPr>
          <p:cNvPr id="4" name="object 4"/>
          <p:cNvSpPr txBox="1"/>
          <p:nvPr/>
        </p:nvSpPr>
        <p:spPr>
          <a:xfrm>
            <a:off x="612140" y="5580075"/>
            <a:ext cx="7734300" cy="848994"/>
          </a:xfrm>
          <a:prstGeom prst="rect">
            <a:avLst/>
          </a:prstGeom>
        </p:spPr>
        <p:txBody>
          <a:bodyPr vert="horz" wrap="square" lIns="0" tIns="12700" rIns="0" bIns="0" rtlCol="0">
            <a:spAutoFit/>
          </a:bodyPr>
          <a:lstStyle/>
          <a:p>
            <a:pPr marL="12700" marR="5080" indent="123189">
              <a:lnSpc>
                <a:spcPct val="100000"/>
              </a:lnSpc>
              <a:spcBef>
                <a:spcPts val="100"/>
              </a:spcBef>
              <a:buFont typeface="Arial"/>
              <a:buChar char="•"/>
              <a:tabLst>
                <a:tab pos="135890" algn="l"/>
              </a:tabLst>
            </a:pPr>
            <a:r>
              <a:rPr sz="1800">
                <a:latin typeface="Times New Roman"/>
                <a:cs typeface="Times New Roman"/>
              </a:rPr>
              <a:t>A</a:t>
            </a:r>
            <a:r>
              <a:rPr sz="1800" spc="-114">
                <a:latin typeface="Times New Roman"/>
                <a:cs typeface="Times New Roman"/>
              </a:rPr>
              <a:t> </a:t>
            </a:r>
            <a:r>
              <a:rPr sz="1800">
                <a:latin typeface="Times New Roman"/>
                <a:cs typeface="Times New Roman"/>
              </a:rPr>
              <a:t>major</a:t>
            </a:r>
            <a:r>
              <a:rPr sz="1800" spc="-10">
                <a:latin typeface="Times New Roman"/>
                <a:cs typeface="Times New Roman"/>
              </a:rPr>
              <a:t> </a:t>
            </a:r>
            <a:r>
              <a:rPr sz="1800">
                <a:latin typeface="Times New Roman"/>
                <a:cs typeface="Times New Roman"/>
              </a:rPr>
              <a:t>problem</a:t>
            </a:r>
            <a:r>
              <a:rPr sz="1800" spc="-10">
                <a:latin typeface="Times New Roman"/>
                <a:cs typeface="Times New Roman"/>
              </a:rPr>
              <a:t> </a:t>
            </a:r>
            <a:r>
              <a:rPr sz="1800">
                <a:latin typeface="Times New Roman"/>
                <a:cs typeface="Times New Roman"/>
              </a:rPr>
              <a:t>with silicon</a:t>
            </a:r>
            <a:r>
              <a:rPr sz="1800" spc="-25">
                <a:latin typeface="Times New Roman"/>
                <a:cs typeface="Times New Roman"/>
              </a:rPr>
              <a:t> </a:t>
            </a:r>
            <a:r>
              <a:rPr sz="1800">
                <a:latin typeface="Times New Roman"/>
                <a:cs typeface="Times New Roman"/>
              </a:rPr>
              <a:t>is that</a:t>
            </a:r>
            <a:r>
              <a:rPr sz="1800" spc="-15">
                <a:latin typeface="Times New Roman"/>
                <a:cs typeface="Times New Roman"/>
              </a:rPr>
              <a:t> </a:t>
            </a:r>
            <a:r>
              <a:rPr sz="1800">
                <a:latin typeface="Times New Roman"/>
                <a:cs typeface="Times New Roman"/>
              </a:rPr>
              <a:t>its responses</a:t>
            </a:r>
            <a:r>
              <a:rPr sz="1800" spc="-15">
                <a:latin typeface="Times New Roman"/>
                <a:cs typeface="Times New Roman"/>
              </a:rPr>
              <a:t> </a:t>
            </a:r>
            <a:r>
              <a:rPr sz="1800">
                <a:latin typeface="Times New Roman"/>
                <a:cs typeface="Times New Roman"/>
              </a:rPr>
              <a:t>to</a:t>
            </a:r>
            <a:r>
              <a:rPr sz="1800" spc="5">
                <a:latin typeface="Times New Roman"/>
                <a:cs typeface="Times New Roman"/>
              </a:rPr>
              <a:t> </a:t>
            </a:r>
            <a:r>
              <a:rPr sz="1800">
                <a:latin typeface="Times New Roman"/>
                <a:cs typeface="Times New Roman"/>
              </a:rPr>
              <a:t>many</a:t>
            </a:r>
            <a:r>
              <a:rPr sz="1800" spc="-5">
                <a:latin typeface="Times New Roman"/>
                <a:cs typeface="Times New Roman"/>
              </a:rPr>
              <a:t> </a:t>
            </a:r>
            <a:r>
              <a:rPr sz="1800">
                <a:latin typeface="Times New Roman"/>
                <a:cs typeface="Times New Roman"/>
              </a:rPr>
              <a:t>stimuli</a:t>
            </a:r>
            <a:r>
              <a:rPr sz="1800" spc="5">
                <a:latin typeface="Times New Roman"/>
                <a:cs typeface="Times New Roman"/>
              </a:rPr>
              <a:t> </a:t>
            </a:r>
            <a:r>
              <a:rPr sz="1800">
                <a:latin typeface="Times New Roman"/>
                <a:cs typeface="Times New Roman"/>
              </a:rPr>
              <a:t>show</a:t>
            </a:r>
            <a:r>
              <a:rPr sz="1800" spc="-5">
                <a:latin typeface="Times New Roman"/>
                <a:cs typeface="Times New Roman"/>
              </a:rPr>
              <a:t> </a:t>
            </a:r>
            <a:r>
              <a:rPr sz="1800" spc="-10">
                <a:latin typeface="Times New Roman"/>
                <a:cs typeface="Times New Roman"/>
              </a:rPr>
              <a:t>substantial </a:t>
            </a:r>
            <a:r>
              <a:rPr sz="1800" b="1" i="1">
                <a:latin typeface="Times New Roman"/>
                <a:cs typeface="Times New Roman"/>
              </a:rPr>
              <a:t>temperature</a:t>
            </a:r>
            <a:r>
              <a:rPr sz="1800" b="1" i="1" spc="-35">
                <a:latin typeface="Times New Roman"/>
                <a:cs typeface="Times New Roman"/>
              </a:rPr>
              <a:t> </a:t>
            </a:r>
            <a:r>
              <a:rPr sz="1800" b="1" i="1">
                <a:latin typeface="Times New Roman"/>
                <a:cs typeface="Times New Roman"/>
              </a:rPr>
              <a:t>sensitivity</a:t>
            </a:r>
            <a:r>
              <a:rPr sz="1800">
                <a:latin typeface="Times New Roman"/>
                <a:cs typeface="Times New Roman"/>
              </a:rPr>
              <a:t>.</a:t>
            </a:r>
            <a:r>
              <a:rPr sz="1800" spc="-20">
                <a:latin typeface="Times New Roman"/>
                <a:cs typeface="Times New Roman"/>
              </a:rPr>
              <a:t> </a:t>
            </a:r>
            <a:r>
              <a:rPr sz="1800">
                <a:latin typeface="Times New Roman"/>
                <a:cs typeface="Times New Roman"/>
              </a:rPr>
              <a:t>Eg-</a:t>
            </a:r>
            <a:r>
              <a:rPr sz="1800" spc="-15">
                <a:latin typeface="Times New Roman"/>
                <a:cs typeface="Times New Roman"/>
              </a:rPr>
              <a:t> </a:t>
            </a:r>
            <a:r>
              <a:rPr sz="1800">
                <a:latin typeface="Times New Roman"/>
                <a:cs typeface="Times New Roman"/>
              </a:rPr>
              <a:t>Si</a:t>
            </a:r>
            <a:r>
              <a:rPr sz="1800" spc="-5">
                <a:latin typeface="Times New Roman"/>
                <a:cs typeface="Times New Roman"/>
              </a:rPr>
              <a:t> </a:t>
            </a:r>
            <a:r>
              <a:rPr sz="1800">
                <a:latin typeface="Times New Roman"/>
                <a:cs typeface="Times New Roman"/>
              </a:rPr>
              <a:t>based</a:t>
            </a:r>
            <a:r>
              <a:rPr sz="1800" spc="-15">
                <a:latin typeface="Times New Roman"/>
                <a:cs typeface="Times New Roman"/>
              </a:rPr>
              <a:t> </a:t>
            </a:r>
            <a:r>
              <a:rPr sz="1800">
                <a:latin typeface="Times New Roman"/>
                <a:cs typeface="Times New Roman"/>
              </a:rPr>
              <a:t>strain</a:t>
            </a:r>
            <a:r>
              <a:rPr sz="1800" spc="-10">
                <a:latin typeface="Times New Roman"/>
                <a:cs typeface="Times New Roman"/>
              </a:rPr>
              <a:t> </a:t>
            </a:r>
            <a:r>
              <a:rPr sz="1800">
                <a:latin typeface="Times New Roman"/>
                <a:cs typeface="Times New Roman"/>
              </a:rPr>
              <a:t>sensor,</a:t>
            </a:r>
            <a:r>
              <a:rPr sz="1800" spc="-10">
                <a:latin typeface="Times New Roman"/>
                <a:cs typeface="Times New Roman"/>
              </a:rPr>
              <a:t> </a:t>
            </a:r>
            <a:r>
              <a:rPr sz="1800">
                <a:latin typeface="Times New Roman"/>
                <a:cs typeface="Times New Roman"/>
              </a:rPr>
              <a:t>light</a:t>
            </a:r>
            <a:r>
              <a:rPr sz="1800" spc="-20">
                <a:latin typeface="Times New Roman"/>
                <a:cs typeface="Times New Roman"/>
              </a:rPr>
              <a:t> </a:t>
            </a:r>
            <a:r>
              <a:rPr sz="1800">
                <a:latin typeface="Times New Roman"/>
                <a:cs typeface="Times New Roman"/>
              </a:rPr>
              <a:t>based,</a:t>
            </a:r>
            <a:r>
              <a:rPr sz="1800" spc="-10">
                <a:latin typeface="Times New Roman"/>
                <a:cs typeface="Times New Roman"/>
              </a:rPr>
              <a:t> </a:t>
            </a:r>
            <a:r>
              <a:rPr sz="1800">
                <a:latin typeface="Times New Roman"/>
                <a:cs typeface="Times New Roman"/>
              </a:rPr>
              <a:t>and</a:t>
            </a:r>
            <a:r>
              <a:rPr sz="1800" spc="-5">
                <a:latin typeface="Times New Roman"/>
                <a:cs typeface="Times New Roman"/>
              </a:rPr>
              <a:t> </a:t>
            </a:r>
            <a:r>
              <a:rPr sz="1800">
                <a:latin typeface="Times New Roman"/>
                <a:cs typeface="Times New Roman"/>
              </a:rPr>
              <a:t>magnetic </a:t>
            </a:r>
            <a:r>
              <a:rPr sz="1800" spc="-10">
                <a:latin typeface="Times New Roman"/>
                <a:cs typeface="Times New Roman"/>
              </a:rPr>
              <a:t>field </a:t>
            </a:r>
            <a:r>
              <a:rPr sz="1800">
                <a:latin typeface="Times New Roman"/>
                <a:cs typeface="Times New Roman"/>
              </a:rPr>
              <a:t>response</a:t>
            </a:r>
            <a:r>
              <a:rPr sz="1800" spc="-10">
                <a:latin typeface="Times New Roman"/>
                <a:cs typeface="Times New Roman"/>
              </a:rPr>
              <a:t> sensors.</a:t>
            </a:r>
            <a:endParaRPr sz="1800">
              <a:latin typeface="Times New Roman"/>
              <a:cs typeface="Times New Roman"/>
            </a:endParaRPr>
          </a:p>
        </p:txBody>
      </p:sp>
      <p:sp>
        <p:nvSpPr>
          <p:cNvPr id="5" name="object 5"/>
          <p:cNvSpPr txBox="1">
            <a:spLocks noGrp="1"/>
          </p:cNvSpPr>
          <p:nvPr>
            <p:ph type="title"/>
          </p:nvPr>
        </p:nvSpPr>
        <p:spPr>
          <a:prstGeom prst="rect">
            <a:avLst/>
          </a:prstGeom>
        </p:spPr>
        <p:txBody>
          <a:bodyPr vert="horz" wrap="square" lIns="0" tIns="59309" rIns="0" bIns="0" rtlCol="0">
            <a:spAutoFit/>
          </a:bodyPr>
          <a:lstStyle/>
          <a:p>
            <a:pPr marL="317500">
              <a:lnSpc>
                <a:spcPct val="100000"/>
              </a:lnSpc>
              <a:spcBef>
                <a:spcPts val="105"/>
              </a:spcBef>
            </a:pPr>
            <a:r>
              <a:rPr sz="2000" b="1">
                <a:latin typeface="Times New Roman"/>
                <a:cs typeface="Times New Roman"/>
              </a:rPr>
              <a:t>Silicon</a:t>
            </a:r>
            <a:r>
              <a:rPr sz="2000" b="1" spc="-20">
                <a:latin typeface="Times New Roman"/>
                <a:cs typeface="Times New Roman"/>
              </a:rPr>
              <a:t> </a:t>
            </a:r>
            <a:r>
              <a:rPr sz="2000" b="1">
                <a:latin typeface="Times New Roman"/>
                <a:cs typeface="Times New Roman"/>
              </a:rPr>
              <a:t>as</a:t>
            </a:r>
            <a:r>
              <a:rPr sz="2000" b="1" spc="-20">
                <a:latin typeface="Times New Roman"/>
                <a:cs typeface="Times New Roman"/>
              </a:rPr>
              <a:t> </a:t>
            </a:r>
            <a:r>
              <a:rPr sz="2000" b="1">
                <a:latin typeface="Times New Roman"/>
                <a:cs typeface="Times New Roman"/>
              </a:rPr>
              <a:t>a</a:t>
            </a:r>
            <a:r>
              <a:rPr sz="2000" b="1" spc="-10">
                <a:latin typeface="Times New Roman"/>
                <a:cs typeface="Times New Roman"/>
              </a:rPr>
              <a:t> </a:t>
            </a:r>
            <a:r>
              <a:rPr sz="2000" b="1">
                <a:latin typeface="Times New Roman"/>
                <a:cs typeface="Times New Roman"/>
              </a:rPr>
              <a:t>Sensing</a:t>
            </a:r>
            <a:r>
              <a:rPr sz="2000" b="1" spc="-20">
                <a:latin typeface="Times New Roman"/>
                <a:cs typeface="Times New Roman"/>
              </a:rPr>
              <a:t> </a:t>
            </a:r>
            <a:r>
              <a:rPr sz="2000" b="1" spc="-10">
                <a:latin typeface="Times New Roman"/>
                <a:cs typeface="Times New Roman"/>
              </a:rPr>
              <a:t>Material:</a:t>
            </a:r>
            <a:endParaRPr sz="2000">
              <a:latin typeface="Times New Roman"/>
              <a:cs typeface="Times New Roman"/>
            </a:endParaRPr>
          </a:p>
        </p:txBody>
      </p:sp>
      <p:sp>
        <p:nvSpPr>
          <p:cNvPr id="6" name="object 6"/>
          <p:cNvSpPr txBox="1"/>
          <p:nvPr/>
        </p:nvSpPr>
        <p:spPr>
          <a:xfrm>
            <a:off x="459740" y="865378"/>
            <a:ext cx="8212455" cy="2219960"/>
          </a:xfrm>
          <a:prstGeom prst="rect">
            <a:avLst/>
          </a:prstGeom>
        </p:spPr>
        <p:txBody>
          <a:bodyPr vert="horz" wrap="square" lIns="0" tIns="12065" rIns="0" bIns="0" rtlCol="0">
            <a:spAutoFit/>
          </a:bodyPr>
          <a:lstStyle/>
          <a:p>
            <a:pPr marL="12700" marR="1590040" indent="121285">
              <a:lnSpc>
                <a:spcPct val="100000"/>
              </a:lnSpc>
              <a:spcBef>
                <a:spcPts val="95"/>
              </a:spcBef>
              <a:buFont typeface="Arial"/>
              <a:buChar char="•"/>
              <a:tabLst>
                <a:tab pos="133985" algn="l"/>
              </a:tabLst>
            </a:pPr>
            <a:r>
              <a:rPr sz="1600">
                <a:latin typeface="Times New Roman"/>
                <a:cs typeface="Times New Roman"/>
              </a:rPr>
              <a:t>Silicon</a:t>
            </a:r>
            <a:r>
              <a:rPr sz="1600" spc="-10">
                <a:latin typeface="Times New Roman"/>
                <a:cs typeface="Times New Roman"/>
              </a:rPr>
              <a:t> </a:t>
            </a:r>
            <a:r>
              <a:rPr sz="1600">
                <a:latin typeface="Times New Roman"/>
                <a:cs typeface="Times New Roman"/>
              </a:rPr>
              <a:t>is</a:t>
            </a:r>
            <a:r>
              <a:rPr sz="1600" spc="-20">
                <a:latin typeface="Times New Roman"/>
                <a:cs typeface="Times New Roman"/>
              </a:rPr>
              <a:t> </a:t>
            </a:r>
            <a:r>
              <a:rPr sz="1600">
                <a:latin typeface="Times New Roman"/>
                <a:cs typeface="Times New Roman"/>
              </a:rPr>
              <a:t>present</a:t>
            </a:r>
            <a:r>
              <a:rPr sz="1600" spc="-10">
                <a:latin typeface="Times New Roman"/>
                <a:cs typeface="Times New Roman"/>
              </a:rPr>
              <a:t> </a:t>
            </a:r>
            <a:r>
              <a:rPr sz="1600">
                <a:latin typeface="Times New Roman"/>
                <a:cs typeface="Times New Roman"/>
              </a:rPr>
              <a:t>in</a:t>
            </a:r>
            <a:r>
              <a:rPr sz="1600" spc="-30">
                <a:latin typeface="Times New Roman"/>
                <a:cs typeface="Times New Roman"/>
              </a:rPr>
              <a:t> </a:t>
            </a:r>
            <a:r>
              <a:rPr sz="1600">
                <a:latin typeface="Times New Roman"/>
                <a:cs typeface="Times New Roman"/>
              </a:rPr>
              <a:t>the</a:t>
            </a:r>
            <a:r>
              <a:rPr sz="1600" spc="-25">
                <a:latin typeface="Times New Roman"/>
                <a:cs typeface="Times New Roman"/>
              </a:rPr>
              <a:t> </a:t>
            </a:r>
            <a:r>
              <a:rPr sz="1600">
                <a:latin typeface="Times New Roman"/>
                <a:cs typeface="Times New Roman"/>
              </a:rPr>
              <a:t>Sun</a:t>
            </a:r>
            <a:r>
              <a:rPr sz="1600" spc="-30">
                <a:latin typeface="Times New Roman"/>
                <a:cs typeface="Times New Roman"/>
              </a:rPr>
              <a:t> </a:t>
            </a:r>
            <a:r>
              <a:rPr sz="1600">
                <a:latin typeface="Times New Roman"/>
                <a:cs typeface="Times New Roman"/>
              </a:rPr>
              <a:t>and</a:t>
            </a:r>
            <a:r>
              <a:rPr sz="1600" spc="-20">
                <a:latin typeface="Times New Roman"/>
                <a:cs typeface="Times New Roman"/>
              </a:rPr>
              <a:t> </a:t>
            </a:r>
            <a:r>
              <a:rPr sz="1600">
                <a:latin typeface="Times New Roman"/>
                <a:cs typeface="Times New Roman"/>
              </a:rPr>
              <a:t>stars</a:t>
            </a:r>
            <a:r>
              <a:rPr sz="1600" spc="-15">
                <a:latin typeface="Times New Roman"/>
                <a:cs typeface="Times New Roman"/>
              </a:rPr>
              <a:t> </a:t>
            </a:r>
            <a:r>
              <a:rPr sz="1600">
                <a:latin typeface="Times New Roman"/>
                <a:cs typeface="Times New Roman"/>
              </a:rPr>
              <a:t>and</a:t>
            </a:r>
            <a:r>
              <a:rPr sz="1600" spc="-30">
                <a:latin typeface="Times New Roman"/>
                <a:cs typeface="Times New Roman"/>
              </a:rPr>
              <a:t> </a:t>
            </a:r>
            <a:r>
              <a:rPr sz="1600">
                <a:latin typeface="Times New Roman"/>
                <a:cs typeface="Times New Roman"/>
              </a:rPr>
              <a:t>is</a:t>
            </a:r>
            <a:r>
              <a:rPr sz="1600" spc="-25">
                <a:latin typeface="Times New Roman"/>
                <a:cs typeface="Times New Roman"/>
              </a:rPr>
              <a:t> </a:t>
            </a:r>
            <a:r>
              <a:rPr sz="1600">
                <a:latin typeface="Times New Roman"/>
                <a:cs typeface="Times New Roman"/>
              </a:rPr>
              <a:t>a</a:t>
            </a:r>
            <a:r>
              <a:rPr sz="1600" spc="-30">
                <a:latin typeface="Times New Roman"/>
                <a:cs typeface="Times New Roman"/>
              </a:rPr>
              <a:t> </a:t>
            </a:r>
            <a:r>
              <a:rPr sz="1600">
                <a:latin typeface="Times New Roman"/>
                <a:cs typeface="Times New Roman"/>
              </a:rPr>
              <a:t>principle</a:t>
            </a:r>
            <a:r>
              <a:rPr sz="1600" spc="-5">
                <a:latin typeface="Times New Roman"/>
                <a:cs typeface="Times New Roman"/>
              </a:rPr>
              <a:t> </a:t>
            </a:r>
            <a:r>
              <a:rPr sz="1600">
                <a:latin typeface="Times New Roman"/>
                <a:cs typeface="Times New Roman"/>
              </a:rPr>
              <a:t>component</a:t>
            </a:r>
            <a:r>
              <a:rPr sz="1600" spc="-5">
                <a:latin typeface="Times New Roman"/>
                <a:cs typeface="Times New Roman"/>
              </a:rPr>
              <a:t> </a:t>
            </a:r>
            <a:r>
              <a:rPr sz="1600">
                <a:latin typeface="Times New Roman"/>
                <a:cs typeface="Times New Roman"/>
              </a:rPr>
              <a:t>of</a:t>
            </a:r>
            <a:r>
              <a:rPr sz="1600" spc="-20">
                <a:latin typeface="Times New Roman"/>
                <a:cs typeface="Times New Roman"/>
              </a:rPr>
              <a:t> </a:t>
            </a:r>
            <a:r>
              <a:rPr sz="1600">
                <a:latin typeface="Times New Roman"/>
                <a:cs typeface="Times New Roman"/>
              </a:rPr>
              <a:t>a</a:t>
            </a:r>
            <a:r>
              <a:rPr sz="1600" spc="-40">
                <a:latin typeface="Times New Roman"/>
                <a:cs typeface="Times New Roman"/>
              </a:rPr>
              <a:t> </a:t>
            </a:r>
            <a:r>
              <a:rPr sz="1600">
                <a:latin typeface="Times New Roman"/>
                <a:cs typeface="Times New Roman"/>
              </a:rPr>
              <a:t>class</a:t>
            </a:r>
            <a:r>
              <a:rPr sz="1600" spc="-10">
                <a:latin typeface="Times New Roman"/>
                <a:cs typeface="Times New Roman"/>
              </a:rPr>
              <a:t> </a:t>
            </a:r>
            <a:r>
              <a:rPr sz="1600" spc="-35">
                <a:latin typeface="Times New Roman"/>
                <a:cs typeface="Times New Roman"/>
              </a:rPr>
              <a:t>of </a:t>
            </a:r>
            <a:r>
              <a:rPr sz="1600">
                <a:latin typeface="Times New Roman"/>
                <a:cs typeface="Times New Roman"/>
              </a:rPr>
              <a:t>meteorites</a:t>
            </a:r>
            <a:r>
              <a:rPr sz="1600" spc="5">
                <a:latin typeface="Times New Roman"/>
                <a:cs typeface="Times New Roman"/>
              </a:rPr>
              <a:t> </a:t>
            </a:r>
            <a:r>
              <a:rPr sz="1600">
                <a:latin typeface="Times New Roman"/>
                <a:cs typeface="Times New Roman"/>
              </a:rPr>
              <a:t>known</a:t>
            </a:r>
            <a:r>
              <a:rPr sz="1600" spc="-70">
                <a:latin typeface="Times New Roman"/>
                <a:cs typeface="Times New Roman"/>
              </a:rPr>
              <a:t> </a:t>
            </a:r>
            <a:r>
              <a:rPr sz="1600">
                <a:latin typeface="Times New Roman"/>
                <a:cs typeface="Times New Roman"/>
              </a:rPr>
              <a:t>as</a:t>
            </a:r>
            <a:r>
              <a:rPr sz="1600" spc="-45">
                <a:latin typeface="Times New Roman"/>
                <a:cs typeface="Times New Roman"/>
              </a:rPr>
              <a:t> </a:t>
            </a:r>
            <a:r>
              <a:rPr sz="1600" spc="-10">
                <a:latin typeface="Times New Roman"/>
                <a:cs typeface="Times New Roman"/>
              </a:rPr>
              <a:t>aerolites.</a:t>
            </a:r>
            <a:endParaRPr sz="1600">
              <a:latin typeface="Times New Roman"/>
              <a:cs typeface="Times New Roman"/>
            </a:endParaRPr>
          </a:p>
          <a:p>
            <a:pPr marL="133985" indent="-121285">
              <a:lnSpc>
                <a:spcPct val="100000"/>
              </a:lnSpc>
              <a:buFont typeface="Arial"/>
              <a:buChar char="•"/>
              <a:tabLst>
                <a:tab pos="133985" algn="l"/>
              </a:tabLst>
            </a:pPr>
            <a:r>
              <a:rPr sz="1600">
                <a:latin typeface="Times New Roman"/>
                <a:cs typeface="Times New Roman"/>
              </a:rPr>
              <a:t>Silicon</a:t>
            </a:r>
            <a:r>
              <a:rPr sz="1600" spc="-25">
                <a:latin typeface="Times New Roman"/>
                <a:cs typeface="Times New Roman"/>
              </a:rPr>
              <a:t> </a:t>
            </a:r>
            <a:r>
              <a:rPr sz="1600">
                <a:latin typeface="Times New Roman"/>
                <a:cs typeface="Times New Roman"/>
              </a:rPr>
              <a:t>is</a:t>
            </a:r>
            <a:r>
              <a:rPr sz="1600" spc="-30">
                <a:latin typeface="Times New Roman"/>
                <a:cs typeface="Times New Roman"/>
              </a:rPr>
              <a:t> </a:t>
            </a:r>
            <a:r>
              <a:rPr sz="1600">
                <a:latin typeface="Times New Roman"/>
                <a:cs typeface="Times New Roman"/>
              </a:rPr>
              <a:t>the</a:t>
            </a:r>
            <a:r>
              <a:rPr sz="1600" spc="-35">
                <a:latin typeface="Times New Roman"/>
                <a:cs typeface="Times New Roman"/>
              </a:rPr>
              <a:t> </a:t>
            </a:r>
            <a:r>
              <a:rPr sz="1600">
                <a:latin typeface="Times New Roman"/>
                <a:cs typeface="Times New Roman"/>
              </a:rPr>
              <a:t>second</a:t>
            </a:r>
            <a:r>
              <a:rPr sz="1600" spc="-35">
                <a:latin typeface="Times New Roman"/>
                <a:cs typeface="Times New Roman"/>
              </a:rPr>
              <a:t> </a:t>
            </a:r>
            <a:r>
              <a:rPr sz="1600">
                <a:latin typeface="Times New Roman"/>
                <a:cs typeface="Times New Roman"/>
              </a:rPr>
              <a:t>most abundant</a:t>
            </a:r>
            <a:r>
              <a:rPr sz="1600" spc="-60">
                <a:latin typeface="Times New Roman"/>
                <a:cs typeface="Times New Roman"/>
              </a:rPr>
              <a:t> </a:t>
            </a:r>
            <a:r>
              <a:rPr sz="1600">
                <a:latin typeface="Times New Roman"/>
                <a:cs typeface="Times New Roman"/>
              </a:rPr>
              <a:t>material</a:t>
            </a:r>
            <a:r>
              <a:rPr sz="1600" spc="10">
                <a:latin typeface="Times New Roman"/>
                <a:cs typeface="Times New Roman"/>
              </a:rPr>
              <a:t> </a:t>
            </a:r>
            <a:r>
              <a:rPr sz="1600">
                <a:latin typeface="Times New Roman"/>
                <a:cs typeface="Times New Roman"/>
              </a:rPr>
              <a:t>on</a:t>
            </a:r>
            <a:r>
              <a:rPr sz="1600" spc="-40">
                <a:latin typeface="Times New Roman"/>
                <a:cs typeface="Times New Roman"/>
              </a:rPr>
              <a:t> </a:t>
            </a:r>
            <a:r>
              <a:rPr sz="1600">
                <a:latin typeface="Times New Roman"/>
                <a:cs typeface="Times New Roman"/>
              </a:rPr>
              <a:t>Earth,</a:t>
            </a:r>
            <a:r>
              <a:rPr sz="1600" spc="-25">
                <a:latin typeface="Times New Roman"/>
                <a:cs typeface="Times New Roman"/>
              </a:rPr>
              <a:t> </a:t>
            </a:r>
            <a:r>
              <a:rPr sz="1600">
                <a:latin typeface="Times New Roman"/>
                <a:cs typeface="Times New Roman"/>
              </a:rPr>
              <a:t>being</a:t>
            </a:r>
            <a:r>
              <a:rPr sz="1600" spc="-30">
                <a:latin typeface="Times New Roman"/>
                <a:cs typeface="Times New Roman"/>
              </a:rPr>
              <a:t> </a:t>
            </a:r>
            <a:r>
              <a:rPr sz="1600">
                <a:latin typeface="Times New Roman"/>
                <a:cs typeface="Times New Roman"/>
              </a:rPr>
              <a:t>exceeded</a:t>
            </a:r>
            <a:r>
              <a:rPr sz="1600" spc="-25">
                <a:latin typeface="Times New Roman"/>
                <a:cs typeface="Times New Roman"/>
              </a:rPr>
              <a:t> </a:t>
            </a:r>
            <a:r>
              <a:rPr sz="1600">
                <a:latin typeface="Times New Roman"/>
                <a:cs typeface="Times New Roman"/>
              </a:rPr>
              <a:t>only</a:t>
            </a:r>
            <a:r>
              <a:rPr sz="1600" spc="-40">
                <a:latin typeface="Times New Roman"/>
                <a:cs typeface="Times New Roman"/>
              </a:rPr>
              <a:t> </a:t>
            </a:r>
            <a:r>
              <a:rPr sz="1600">
                <a:latin typeface="Times New Roman"/>
                <a:cs typeface="Times New Roman"/>
              </a:rPr>
              <a:t>by</a:t>
            </a:r>
            <a:r>
              <a:rPr sz="1600" spc="-50">
                <a:latin typeface="Times New Roman"/>
                <a:cs typeface="Times New Roman"/>
              </a:rPr>
              <a:t> </a:t>
            </a:r>
            <a:r>
              <a:rPr sz="1600" spc="-10">
                <a:latin typeface="Times New Roman"/>
                <a:cs typeface="Times New Roman"/>
              </a:rPr>
              <a:t>oxygen;</a:t>
            </a:r>
            <a:endParaRPr sz="1600">
              <a:latin typeface="Times New Roman"/>
              <a:cs typeface="Times New Roman"/>
            </a:endParaRPr>
          </a:p>
          <a:p>
            <a:pPr marL="133985" indent="-121285">
              <a:lnSpc>
                <a:spcPct val="100000"/>
              </a:lnSpc>
              <a:buFont typeface="Arial"/>
              <a:buChar char="•"/>
              <a:tabLst>
                <a:tab pos="133985" algn="l"/>
              </a:tabLst>
            </a:pPr>
            <a:r>
              <a:rPr sz="1600">
                <a:latin typeface="Times New Roman"/>
                <a:cs typeface="Times New Roman"/>
              </a:rPr>
              <a:t>It</a:t>
            </a:r>
            <a:r>
              <a:rPr sz="1600" spc="-20">
                <a:latin typeface="Times New Roman"/>
                <a:cs typeface="Times New Roman"/>
              </a:rPr>
              <a:t> </a:t>
            </a:r>
            <a:r>
              <a:rPr sz="1600">
                <a:latin typeface="Times New Roman"/>
                <a:cs typeface="Times New Roman"/>
              </a:rPr>
              <a:t>makes</a:t>
            </a:r>
            <a:r>
              <a:rPr sz="1600" spc="5">
                <a:latin typeface="Times New Roman"/>
                <a:cs typeface="Times New Roman"/>
              </a:rPr>
              <a:t> </a:t>
            </a:r>
            <a:r>
              <a:rPr sz="1600">
                <a:latin typeface="Times New Roman"/>
                <a:cs typeface="Times New Roman"/>
              </a:rPr>
              <a:t>up</a:t>
            </a:r>
            <a:r>
              <a:rPr sz="1600" spc="-30">
                <a:latin typeface="Times New Roman"/>
                <a:cs typeface="Times New Roman"/>
              </a:rPr>
              <a:t> </a:t>
            </a:r>
            <a:r>
              <a:rPr sz="1600">
                <a:latin typeface="Times New Roman"/>
                <a:cs typeface="Times New Roman"/>
              </a:rPr>
              <a:t>to</a:t>
            </a:r>
            <a:r>
              <a:rPr sz="1600" spc="-40">
                <a:latin typeface="Times New Roman"/>
                <a:cs typeface="Times New Roman"/>
              </a:rPr>
              <a:t> </a:t>
            </a:r>
            <a:r>
              <a:rPr sz="1600">
                <a:latin typeface="Times New Roman"/>
                <a:cs typeface="Times New Roman"/>
              </a:rPr>
              <a:t>25.7%</a:t>
            </a:r>
            <a:r>
              <a:rPr sz="1600" spc="-30">
                <a:latin typeface="Times New Roman"/>
                <a:cs typeface="Times New Roman"/>
              </a:rPr>
              <a:t> </a:t>
            </a:r>
            <a:r>
              <a:rPr sz="1600">
                <a:latin typeface="Times New Roman"/>
                <a:cs typeface="Times New Roman"/>
              </a:rPr>
              <a:t>of</a:t>
            </a:r>
            <a:r>
              <a:rPr sz="1600" spc="-30">
                <a:latin typeface="Times New Roman"/>
                <a:cs typeface="Times New Roman"/>
              </a:rPr>
              <a:t> </a:t>
            </a:r>
            <a:r>
              <a:rPr sz="1600">
                <a:latin typeface="Times New Roman"/>
                <a:cs typeface="Times New Roman"/>
              </a:rPr>
              <a:t>the</a:t>
            </a:r>
            <a:r>
              <a:rPr sz="1600" spc="-25">
                <a:latin typeface="Times New Roman"/>
                <a:cs typeface="Times New Roman"/>
              </a:rPr>
              <a:t> </a:t>
            </a:r>
            <a:r>
              <a:rPr sz="1600" spc="-10">
                <a:latin typeface="Times New Roman"/>
                <a:cs typeface="Times New Roman"/>
              </a:rPr>
              <a:t>Earth’s</a:t>
            </a:r>
            <a:r>
              <a:rPr sz="1600" spc="-15">
                <a:latin typeface="Times New Roman"/>
                <a:cs typeface="Times New Roman"/>
              </a:rPr>
              <a:t> </a:t>
            </a:r>
            <a:r>
              <a:rPr sz="1600">
                <a:latin typeface="Times New Roman"/>
                <a:cs typeface="Times New Roman"/>
              </a:rPr>
              <a:t>crust,</a:t>
            </a:r>
            <a:r>
              <a:rPr sz="1600" spc="-20">
                <a:latin typeface="Times New Roman"/>
                <a:cs typeface="Times New Roman"/>
              </a:rPr>
              <a:t> </a:t>
            </a:r>
            <a:r>
              <a:rPr sz="1600">
                <a:latin typeface="Times New Roman"/>
                <a:cs typeface="Times New Roman"/>
              </a:rPr>
              <a:t>by</a:t>
            </a:r>
            <a:r>
              <a:rPr sz="1600" spc="-35">
                <a:latin typeface="Times New Roman"/>
                <a:cs typeface="Times New Roman"/>
              </a:rPr>
              <a:t> </a:t>
            </a:r>
            <a:r>
              <a:rPr sz="1600" spc="-10">
                <a:latin typeface="Times New Roman"/>
                <a:cs typeface="Times New Roman"/>
              </a:rPr>
              <a:t>weight.</a:t>
            </a:r>
            <a:endParaRPr sz="1600">
              <a:latin typeface="Times New Roman"/>
              <a:cs typeface="Times New Roman"/>
            </a:endParaRPr>
          </a:p>
          <a:p>
            <a:pPr marL="133985" indent="-121285">
              <a:lnSpc>
                <a:spcPct val="100000"/>
              </a:lnSpc>
              <a:buFont typeface="Arial"/>
              <a:buChar char="•"/>
              <a:tabLst>
                <a:tab pos="133985" algn="l"/>
              </a:tabLst>
            </a:pPr>
            <a:r>
              <a:rPr sz="1600">
                <a:latin typeface="Times New Roman"/>
                <a:cs typeface="Times New Roman"/>
              </a:rPr>
              <a:t>Silicon</a:t>
            </a:r>
            <a:r>
              <a:rPr sz="1600" spc="-15">
                <a:latin typeface="Times New Roman"/>
                <a:cs typeface="Times New Roman"/>
              </a:rPr>
              <a:t> </a:t>
            </a:r>
            <a:r>
              <a:rPr sz="1600">
                <a:latin typeface="Times New Roman"/>
                <a:cs typeface="Times New Roman"/>
              </a:rPr>
              <a:t>is</a:t>
            </a:r>
            <a:r>
              <a:rPr sz="1600" spc="-20">
                <a:latin typeface="Times New Roman"/>
                <a:cs typeface="Times New Roman"/>
              </a:rPr>
              <a:t> </a:t>
            </a:r>
            <a:r>
              <a:rPr sz="1600">
                <a:latin typeface="Times New Roman"/>
                <a:cs typeface="Times New Roman"/>
              </a:rPr>
              <a:t>not</a:t>
            </a:r>
            <a:r>
              <a:rPr sz="1600" spc="-35">
                <a:latin typeface="Times New Roman"/>
                <a:cs typeface="Times New Roman"/>
              </a:rPr>
              <a:t> </a:t>
            </a:r>
            <a:r>
              <a:rPr sz="1600">
                <a:latin typeface="Times New Roman"/>
                <a:cs typeface="Times New Roman"/>
              </a:rPr>
              <a:t>found</a:t>
            </a:r>
            <a:r>
              <a:rPr sz="1600" spc="-45">
                <a:latin typeface="Times New Roman"/>
                <a:cs typeface="Times New Roman"/>
              </a:rPr>
              <a:t> </a:t>
            </a:r>
            <a:r>
              <a:rPr sz="1600">
                <a:latin typeface="Times New Roman"/>
                <a:cs typeface="Times New Roman"/>
              </a:rPr>
              <a:t>free</a:t>
            </a:r>
            <a:r>
              <a:rPr sz="1600" spc="-35">
                <a:latin typeface="Times New Roman"/>
                <a:cs typeface="Times New Roman"/>
              </a:rPr>
              <a:t> </a:t>
            </a:r>
            <a:r>
              <a:rPr sz="1600">
                <a:latin typeface="Times New Roman"/>
                <a:cs typeface="Times New Roman"/>
              </a:rPr>
              <a:t>in</a:t>
            </a:r>
            <a:r>
              <a:rPr sz="1600" spc="-20">
                <a:latin typeface="Times New Roman"/>
                <a:cs typeface="Times New Roman"/>
              </a:rPr>
              <a:t> </a:t>
            </a:r>
            <a:r>
              <a:rPr sz="1600">
                <a:latin typeface="Times New Roman"/>
                <a:cs typeface="Times New Roman"/>
              </a:rPr>
              <a:t>nature,</a:t>
            </a:r>
            <a:r>
              <a:rPr sz="1600" spc="-20">
                <a:latin typeface="Times New Roman"/>
                <a:cs typeface="Times New Roman"/>
              </a:rPr>
              <a:t> </a:t>
            </a:r>
            <a:r>
              <a:rPr sz="1600">
                <a:latin typeface="Times New Roman"/>
                <a:cs typeface="Times New Roman"/>
              </a:rPr>
              <a:t>but</a:t>
            </a:r>
            <a:r>
              <a:rPr sz="1600" spc="-35">
                <a:latin typeface="Times New Roman"/>
                <a:cs typeface="Times New Roman"/>
              </a:rPr>
              <a:t> </a:t>
            </a:r>
            <a:r>
              <a:rPr sz="1600">
                <a:latin typeface="Times New Roman"/>
                <a:cs typeface="Times New Roman"/>
              </a:rPr>
              <a:t>occurs</a:t>
            </a:r>
            <a:r>
              <a:rPr sz="1600" spc="-25">
                <a:latin typeface="Times New Roman"/>
                <a:cs typeface="Times New Roman"/>
              </a:rPr>
              <a:t> </a:t>
            </a:r>
            <a:r>
              <a:rPr sz="1600">
                <a:latin typeface="Times New Roman"/>
                <a:cs typeface="Times New Roman"/>
              </a:rPr>
              <a:t>chiefly</a:t>
            </a:r>
            <a:r>
              <a:rPr sz="1600" spc="-10">
                <a:latin typeface="Times New Roman"/>
                <a:cs typeface="Times New Roman"/>
              </a:rPr>
              <a:t> </a:t>
            </a:r>
            <a:r>
              <a:rPr sz="1600">
                <a:latin typeface="Times New Roman"/>
                <a:cs typeface="Times New Roman"/>
              </a:rPr>
              <a:t>as</a:t>
            </a:r>
            <a:r>
              <a:rPr sz="1600" spc="-40">
                <a:latin typeface="Times New Roman"/>
                <a:cs typeface="Times New Roman"/>
              </a:rPr>
              <a:t> </a:t>
            </a:r>
            <a:r>
              <a:rPr sz="1600">
                <a:latin typeface="Times New Roman"/>
                <a:cs typeface="Times New Roman"/>
              </a:rPr>
              <a:t>the</a:t>
            </a:r>
            <a:r>
              <a:rPr sz="1600" spc="-25">
                <a:latin typeface="Times New Roman"/>
                <a:cs typeface="Times New Roman"/>
              </a:rPr>
              <a:t> </a:t>
            </a:r>
            <a:r>
              <a:rPr sz="1600">
                <a:latin typeface="Times New Roman"/>
                <a:cs typeface="Times New Roman"/>
              </a:rPr>
              <a:t>oxide</a:t>
            </a:r>
            <a:r>
              <a:rPr sz="1600" spc="-35">
                <a:latin typeface="Times New Roman"/>
                <a:cs typeface="Times New Roman"/>
              </a:rPr>
              <a:t> </a:t>
            </a:r>
            <a:r>
              <a:rPr sz="1600">
                <a:latin typeface="Times New Roman"/>
                <a:cs typeface="Times New Roman"/>
              </a:rPr>
              <a:t>and</a:t>
            </a:r>
            <a:r>
              <a:rPr sz="1600" spc="-20">
                <a:latin typeface="Times New Roman"/>
                <a:cs typeface="Times New Roman"/>
              </a:rPr>
              <a:t> </a:t>
            </a:r>
            <a:r>
              <a:rPr sz="1600">
                <a:latin typeface="Times New Roman"/>
                <a:cs typeface="Times New Roman"/>
              </a:rPr>
              <a:t>as</a:t>
            </a:r>
            <a:r>
              <a:rPr sz="1600" spc="-35">
                <a:latin typeface="Times New Roman"/>
                <a:cs typeface="Times New Roman"/>
              </a:rPr>
              <a:t> </a:t>
            </a:r>
            <a:r>
              <a:rPr sz="1600">
                <a:latin typeface="Times New Roman"/>
                <a:cs typeface="Times New Roman"/>
              </a:rPr>
              <a:t>silicates. Some</a:t>
            </a:r>
            <a:r>
              <a:rPr sz="1600" spc="5">
                <a:latin typeface="Times New Roman"/>
                <a:cs typeface="Times New Roman"/>
              </a:rPr>
              <a:t> </a:t>
            </a:r>
            <a:r>
              <a:rPr sz="1600">
                <a:latin typeface="Times New Roman"/>
                <a:cs typeface="Times New Roman"/>
              </a:rPr>
              <a:t>oxides</a:t>
            </a:r>
            <a:r>
              <a:rPr sz="1600" spc="-35">
                <a:latin typeface="Times New Roman"/>
                <a:cs typeface="Times New Roman"/>
              </a:rPr>
              <a:t> </a:t>
            </a:r>
            <a:r>
              <a:rPr sz="1600" spc="-25">
                <a:latin typeface="Times New Roman"/>
                <a:cs typeface="Times New Roman"/>
              </a:rPr>
              <a:t>are</a:t>
            </a:r>
            <a:endParaRPr sz="1600">
              <a:latin typeface="Times New Roman"/>
              <a:cs typeface="Times New Roman"/>
            </a:endParaRPr>
          </a:p>
          <a:p>
            <a:pPr marL="12700">
              <a:lnSpc>
                <a:spcPct val="100000"/>
              </a:lnSpc>
            </a:pPr>
            <a:r>
              <a:rPr sz="1600">
                <a:latin typeface="Times New Roman"/>
                <a:cs typeface="Times New Roman"/>
              </a:rPr>
              <a:t>sand,</a:t>
            </a:r>
            <a:r>
              <a:rPr sz="1600" spc="-60">
                <a:latin typeface="Times New Roman"/>
                <a:cs typeface="Times New Roman"/>
              </a:rPr>
              <a:t> </a:t>
            </a:r>
            <a:r>
              <a:rPr sz="1600">
                <a:latin typeface="Times New Roman"/>
                <a:cs typeface="Times New Roman"/>
              </a:rPr>
              <a:t>quartz,</a:t>
            </a:r>
            <a:r>
              <a:rPr sz="1600" spc="-45">
                <a:latin typeface="Times New Roman"/>
                <a:cs typeface="Times New Roman"/>
              </a:rPr>
              <a:t> </a:t>
            </a:r>
            <a:r>
              <a:rPr sz="1600">
                <a:latin typeface="Times New Roman"/>
                <a:cs typeface="Times New Roman"/>
              </a:rPr>
              <a:t>rock</a:t>
            </a:r>
            <a:r>
              <a:rPr sz="1600" spc="-40">
                <a:latin typeface="Times New Roman"/>
                <a:cs typeface="Times New Roman"/>
              </a:rPr>
              <a:t> </a:t>
            </a:r>
            <a:r>
              <a:rPr sz="1600">
                <a:latin typeface="Times New Roman"/>
                <a:cs typeface="Times New Roman"/>
              </a:rPr>
              <a:t>crystal,</a:t>
            </a:r>
            <a:r>
              <a:rPr sz="1600" spc="-25">
                <a:latin typeface="Times New Roman"/>
                <a:cs typeface="Times New Roman"/>
              </a:rPr>
              <a:t> </a:t>
            </a:r>
            <a:r>
              <a:rPr sz="1600">
                <a:latin typeface="Times New Roman"/>
                <a:cs typeface="Times New Roman"/>
              </a:rPr>
              <a:t>amethyst,</a:t>
            </a:r>
            <a:r>
              <a:rPr sz="1600" spc="-5">
                <a:latin typeface="Times New Roman"/>
                <a:cs typeface="Times New Roman"/>
              </a:rPr>
              <a:t> </a:t>
            </a:r>
            <a:r>
              <a:rPr sz="1600" spc="-10">
                <a:latin typeface="Times New Roman"/>
                <a:cs typeface="Times New Roman"/>
              </a:rPr>
              <a:t>clay,</a:t>
            </a:r>
            <a:r>
              <a:rPr sz="1600" spc="-30">
                <a:latin typeface="Times New Roman"/>
                <a:cs typeface="Times New Roman"/>
              </a:rPr>
              <a:t> </a:t>
            </a:r>
            <a:r>
              <a:rPr sz="1600">
                <a:latin typeface="Times New Roman"/>
                <a:cs typeface="Times New Roman"/>
              </a:rPr>
              <a:t>mica,</a:t>
            </a:r>
            <a:r>
              <a:rPr sz="1600" spc="-10">
                <a:latin typeface="Times New Roman"/>
                <a:cs typeface="Times New Roman"/>
              </a:rPr>
              <a:t> </a:t>
            </a:r>
            <a:r>
              <a:rPr sz="1600">
                <a:latin typeface="Times New Roman"/>
                <a:cs typeface="Times New Roman"/>
              </a:rPr>
              <a:t>and</a:t>
            </a:r>
            <a:r>
              <a:rPr sz="1600" spc="-50">
                <a:latin typeface="Times New Roman"/>
                <a:cs typeface="Times New Roman"/>
              </a:rPr>
              <a:t> </a:t>
            </a:r>
            <a:r>
              <a:rPr sz="1600">
                <a:latin typeface="Times New Roman"/>
                <a:cs typeface="Times New Roman"/>
              </a:rPr>
              <a:t>so</a:t>
            </a:r>
            <a:r>
              <a:rPr sz="1600" spc="-55">
                <a:latin typeface="Times New Roman"/>
                <a:cs typeface="Times New Roman"/>
              </a:rPr>
              <a:t> </a:t>
            </a:r>
            <a:r>
              <a:rPr sz="1600" spc="-10">
                <a:latin typeface="Times New Roman"/>
                <a:cs typeface="Times New Roman"/>
              </a:rPr>
              <a:t>forth.</a:t>
            </a:r>
            <a:endParaRPr sz="1600">
              <a:latin typeface="Times New Roman"/>
              <a:cs typeface="Times New Roman"/>
            </a:endParaRPr>
          </a:p>
          <a:p>
            <a:pPr marL="12700" marR="5080" indent="121285">
              <a:lnSpc>
                <a:spcPct val="100000"/>
              </a:lnSpc>
              <a:buFont typeface="Arial"/>
              <a:buChar char="•"/>
              <a:tabLst>
                <a:tab pos="133985" algn="l"/>
              </a:tabLst>
            </a:pPr>
            <a:r>
              <a:rPr sz="1600">
                <a:latin typeface="Times New Roman"/>
                <a:cs typeface="Times New Roman"/>
              </a:rPr>
              <a:t>Silicon</a:t>
            </a:r>
            <a:r>
              <a:rPr sz="1600" spc="-20">
                <a:latin typeface="Times New Roman"/>
                <a:cs typeface="Times New Roman"/>
              </a:rPr>
              <a:t> </a:t>
            </a:r>
            <a:r>
              <a:rPr sz="1600">
                <a:latin typeface="Times New Roman"/>
                <a:cs typeface="Times New Roman"/>
              </a:rPr>
              <a:t>is</a:t>
            </a:r>
            <a:r>
              <a:rPr sz="1600" spc="-30">
                <a:latin typeface="Times New Roman"/>
                <a:cs typeface="Times New Roman"/>
              </a:rPr>
              <a:t> </a:t>
            </a:r>
            <a:r>
              <a:rPr sz="1600">
                <a:latin typeface="Times New Roman"/>
                <a:cs typeface="Times New Roman"/>
              </a:rPr>
              <a:t>prepared</a:t>
            </a:r>
            <a:r>
              <a:rPr sz="1600" spc="-15">
                <a:latin typeface="Times New Roman"/>
                <a:cs typeface="Times New Roman"/>
              </a:rPr>
              <a:t> </a:t>
            </a:r>
            <a:r>
              <a:rPr sz="1600">
                <a:latin typeface="Times New Roman"/>
                <a:cs typeface="Times New Roman"/>
              </a:rPr>
              <a:t>by</a:t>
            </a:r>
            <a:r>
              <a:rPr sz="1600" spc="-45">
                <a:latin typeface="Times New Roman"/>
                <a:cs typeface="Times New Roman"/>
              </a:rPr>
              <a:t> </a:t>
            </a:r>
            <a:r>
              <a:rPr sz="1600">
                <a:latin typeface="Times New Roman"/>
                <a:cs typeface="Times New Roman"/>
              </a:rPr>
              <a:t>heating</a:t>
            </a:r>
            <a:r>
              <a:rPr sz="1600" spc="-20">
                <a:latin typeface="Times New Roman"/>
                <a:cs typeface="Times New Roman"/>
              </a:rPr>
              <a:t> </a:t>
            </a:r>
            <a:r>
              <a:rPr sz="1600">
                <a:latin typeface="Times New Roman"/>
                <a:cs typeface="Times New Roman"/>
              </a:rPr>
              <a:t>silica</a:t>
            </a:r>
            <a:r>
              <a:rPr sz="1600" spc="-15">
                <a:latin typeface="Times New Roman"/>
                <a:cs typeface="Times New Roman"/>
              </a:rPr>
              <a:t> </a:t>
            </a:r>
            <a:r>
              <a:rPr sz="1600">
                <a:latin typeface="Times New Roman"/>
                <a:cs typeface="Times New Roman"/>
              </a:rPr>
              <a:t>and</a:t>
            </a:r>
            <a:r>
              <a:rPr sz="1600" spc="-40">
                <a:latin typeface="Times New Roman"/>
                <a:cs typeface="Times New Roman"/>
              </a:rPr>
              <a:t> </a:t>
            </a:r>
            <a:r>
              <a:rPr sz="1600">
                <a:latin typeface="Times New Roman"/>
                <a:cs typeface="Times New Roman"/>
              </a:rPr>
              <a:t>carbon</a:t>
            </a:r>
            <a:r>
              <a:rPr sz="1600" spc="-25">
                <a:latin typeface="Times New Roman"/>
                <a:cs typeface="Times New Roman"/>
              </a:rPr>
              <a:t> </a:t>
            </a:r>
            <a:r>
              <a:rPr sz="1600">
                <a:latin typeface="Times New Roman"/>
                <a:cs typeface="Times New Roman"/>
              </a:rPr>
              <a:t>in</a:t>
            </a:r>
            <a:r>
              <a:rPr sz="1600" spc="-30">
                <a:latin typeface="Times New Roman"/>
                <a:cs typeface="Times New Roman"/>
              </a:rPr>
              <a:t> </a:t>
            </a:r>
            <a:r>
              <a:rPr sz="1600">
                <a:latin typeface="Times New Roman"/>
                <a:cs typeface="Times New Roman"/>
              </a:rPr>
              <a:t>an</a:t>
            </a:r>
            <a:r>
              <a:rPr sz="1600" spc="-35">
                <a:latin typeface="Times New Roman"/>
                <a:cs typeface="Times New Roman"/>
              </a:rPr>
              <a:t> </a:t>
            </a:r>
            <a:r>
              <a:rPr sz="1600">
                <a:latin typeface="Times New Roman"/>
                <a:cs typeface="Times New Roman"/>
              </a:rPr>
              <a:t>electric furnace,</a:t>
            </a:r>
            <a:r>
              <a:rPr sz="1600" spc="-20">
                <a:latin typeface="Times New Roman"/>
                <a:cs typeface="Times New Roman"/>
              </a:rPr>
              <a:t> </a:t>
            </a:r>
            <a:r>
              <a:rPr sz="1600">
                <a:latin typeface="Times New Roman"/>
                <a:cs typeface="Times New Roman"/>
              </a:rPr>
              <a:t>using</a:t>
            </a:r>
            <a:r>
              <a:rPr sz="1600" spc="-40">
                <a:latin typeface="Times New Roman"/>
                <a:cs typeface="Times New Roman"/>
              </a:rPr>
              <a:t> </a:t>
            </a:r>
            <a:r>
              <a:rPr sz="1600">
                <a:latin typeface="Times New Roman"/>
                <a:cs typeface="Times New Roman"/>
              </a:rPr>
              <a:t>carbon</a:t>
            </a:r>
            <a:r>
              <a:rPr sz="1600" spc="-25">
                <a:latin typeface="Times New Roman"/>
                <a:cs typeface="Times New Roman"/>
              </a:rPr>
              <a:t> </a:t>
            </a:r>
            <a:r>
              <a:rPr sz="1600">
                <a:latin typeface="Times New Roman"/>
                <a:cs typeface="Times New Roman"/>
              </a:rPr>
              <a:t>electrodes.</a:t>
            </a:r>
            <a:r>
              <a:rPr sz="1600" spc="-30">
                <a:latin typeface="Times New Roman"/>
                <a:cs typeface="Times New Roman"/>
              </a:rPr>
              <a:t> </a:t>
            </a:r>
            <a:r>
              <a:rPr sz="1600" spc="-25">
                <a:latin typeface="Times New Roman"/>
                <a:cs typeface="Times New Roman"/>
              </a:rPr>
              <a:t>The </a:t>
            </a:r>
            <a:r>
              <a:rPr sz="1600" b="1">
                <a:latin typeface="Times New Roman"/>
                <a:cs typeface="Times New Roman"/>
              </a:rPr>
              <a:t>Czochralski process</a:t>
            </a:r>
            <a:r>
              <a:rPr sz="1600" b="1" spc="-40">
                <a:latin typeface="Times New Roman"/>
                <a:cs typeface="Times New Roman"/>
              </a:rPr>
              <a:t> </a:t>
            </a:r>
            <a:r>
              <a:rPr sz="1600">
                <a:latin typeface="Times New Roman"/>
                <a:cs typeface="Times New Roman"/>
              </a:rPr>
              <a:t>is</a:t>
            </a:r>
            <a:r>
              <a:rPr sz="1600" spc="-30">
                <a:latin typeface="Times New Roman"/>
                <a:cs typeface="Times New Roman"/>
              </a:rPr>
              <a:t> </a:t>
            </a:r>
            <a:r>
              <a:rPr sz="1600">
                <a:latin typeface="Times New Roman"/>
                <a:cs typeface="Times New Roman"/>
              </a:rPr>
              <a:t>commonly</a:t>
            </a:r>
            <a:r>
              <a:rPr sz="1600" spc="10">
                <a:latin typeface="Times New Roman"/>
                <a:cs typeface="Times New Roman"/>
              </a:rPr>
              <a:t> </a:t>
            </a:r>
            <a:r>
              <a:rPr sz="1600">
                <a:latin typeface="Times New Roman"/>
                <a:cs typeface="Times New Roman"/>
              </a:rPr>
              <a:t>used</a:t>
            </a:r>
            <a:r>
              <a:rPr sz="1600" spc="-35">
                <a:latin typeface="Times New Roman"/>
                <a:cs typeface="Times New Roman"/>
              </a:rPr>
              <a:t> </a:t>
            </a:r>
            <a:r>
              <a:rPr sz="1600">
                <a:latin typeface="Times New Roman"/>
                <a:cs typeface="Times New Roman"/>
              </a:rPr>
              <a:t>to</a:t>
            </a:r>
            <a:r>
              <a:rPr sz="1600" spc="-45">
                <a:latin typeface="Times New Roman"/>
                <a:cs typeface="Times New Roman"/>
              </a:rPr>
              <a:t> </a:t>
            </a:r>
            <a:r>
              <a:rPr sz="1600">
                <a:latin typeface="Times New Roman"/>
                <a:cs typeface="Times New Roman"/>
              </a:rPr>
              <a:t>produce</a:t>
            </a:r>
            <a:r>
              <a:rPr sz="1600" spc="-35">
                <a:latin typeface="Times New Roman"/>
                <a:cs typeface="Times New Roman"/>
              </a:rPr>
              <a:t> </a:t>
            </a:r>
            <a:r>
              <a:rPr sz="1600">
                <a:latin typeface="Times New Roman"/>
                <a:cs typeface="Times New Roman"/>
              </a:rPr>
              <a:t>single</a:t>
            </a:r>
            <a:r>
              <a:rPr sz="1600" spc="-35">
                <a:latin typeface="Times New Roman"/>
                <a:cs typeface="Times New Roman"/>
              </a:rPr>
              <a:t> </a:t>
            </a:r>
            <a:r>
              <a:rPr sz="1600">
                <a:latin typeface="Times New Roman"/>
                <a:cs typeface="Times New Roman"/>
              </a:rPr>
              <a:t>crystals of</a:t>
            </a:r>
            <a:r>
              <a:rPr sz="1600" spc="-50">
                <a:latin typeface="Times New Roman"/>
                <a:cs typeface="Times New Roman"/>
              </a:rPr>
              <a:t> </a:t>
            </a:r>
            <a:r>
              <a:rPr sz="1600">
                <a:latin typeface="Times New Roman"/>
                <a:cs typeface="Times New Roman"/>
              </a:rPr>
              <a:t>silicon</a:t>
            </a:r>
            <a:r>
              <a:rPr sz="1600" spc="-20">
                <a:latin typeface="Times New Roman"/>
                <a:cs typeface="Times New Roman"/>
              </a:rPr>
              <a:t> </a:t>
            </a:r>
            <a:r>
              <a:rPr sz="1600">
                <a:latin typeface="Times New Roman"/>
                <a:cs typeface="Times New Roman"/>
              </a:rPr>
              <a:t>used</a:t>
            </a:r>
            <a:r>
              <a:rPr sz="1600" spc="-35">
                <a:latin typeface="Times New Roman"/>
                <a:cs typeface="Times New Roman"/>
              </a:rPr>
              <a:t> </a:t>
            </a:r>
            <a:r>
              <a:rPr sz="1600">
                <a:latin typeface="Times New Roman"/>
                <a:cs typeface="Times New Roman"/>
              </a:rPr>
              <a:t>for</a:t>
            </a:r>
            <a:r>
              <a:rPr sz="1600" spc="-40">
                <a:latin typeface="Times New Roman"/>
                <a:cs typeface="Times New Roman"/>
              </a:rPr>
              <a:t> </a:t>
            </a:r>
            <a:r>
              <a:rPr sz="1600">
                <a:latin typeface="Times New Roman"/>
                <a:cs typeface="Times New Roman"/>
              </a:rPr>
              <a:t>the</a:t>
            </a:r>
            <a:r>
              <a:rPr sz="1600" spc="-35">
                <a:latin typeface="Times New Roman"/>
                <a:cs typeface="Times New Roman"/>
              </a:rPr>
              <a:t> </a:t>
            </a:r>
            <a:r>
              <a:rPr sz="1600">
                <a:latin typeface="Times New Roman"/>
                <a:cs typeface="Times New Roman"/>
              </a:rPr>
              <a:t>solid-</a:t>
            </a:r>
            <a:r>
              <a:rPr sz="1600" spc="-10">
                <a:latin typeface="Times New Roman"/>
                <a:cs typeface="Times New Roman"/>
              </a:rPr>
              <a:t>state </a:t>
            </a:r>
            <a:r>
              <a:rPr sz="1600">
                <a:latin typeface="Times New Roman"/>
                <a:cs typeface="Times New Roman"/>
              </a:rPr>
              <a:t>semiconductors</a:t>
            </a:r>
            <a:r>
              <a:rPr sz="1600" spc="-35">
                <a:latin typeface="Times New Roman"/>
                <a:cs typeface="Times New Roman"/>
              </a:rPr>
              <a:t> </a:t>
            </a:r>
            <a:r>
              <a:rPr sz="1600">
                <a:latin typeface="Times New Roman"/>
                <a:cs typeface="Times New Roman"/>
              </a:rPr>
              <a:t>and</a:t>
            </a:r>
            <a:r>
              <a:rPr sz="1600" spc="-75">
                <a:latin typeface="Times New Roman"/>
                <a:cs typeface="Times New Roman"/>
              </a:rPr>
              <a:t> </a:t>
            </a:r>
            <a:r>
              <a:rPr sz="1600">
                <a:latin typeface="Times New Roman"/>
                <a:cs typeface="Times New Roman"/>
              </a:rPr>
              <a:t>micro</a:t>
            </a:r>
            <a:r>
              <a:rPr sz="1600" spc="-30">
                <a:latin typeface="Times New Roman"/>
                <a:cs typeface="Times New Roman"/>
              </a:rPr>
              <a:t> </a:t>
            </a:r>
            <a:r>
              <a:rPr sz="1600">
                <a:latin typeface="Times New Roman"/>
                <a:cs typeface="Times New Roman"/>
              </a:rPr>
              <a:t>machined</a:t>
            </a:r>
            <a:r>
              <a:rPr sz="1600" spc="-35">
                <a:latin typeface="Times New Roman"/>
                <a:cs typeface="Times New Roman"/>
              </a:rPr>
              <a:t> </a:t>
            </a:r>
            <a:r>
              <a:rPr sz="1600" spc="-10">
                <a:latin typeface="Times New Roman"/>
                <a:cs typeface="Times New Roman"/>
              </a:rPr>
              <a:t>sensors.</a:t>
            </a:r>
            <a:endParaRPr sz="1600">
              <a:latin typeface="Times New Roman"/>
              <a:cs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6740" y="940053"/>
            <a:ext cx="7755890" cy="4430395"/>
          </a:xfrm>
          <a:prstGeom prst="rect">
            <a:avLst/>
          </a:prstGeom>
        </p:spPr>
        <p:txBody>
          <a:bodyPr vert="horz" wrap="square" lIns="0" tIns="12700" rIns="0" bIns="0" rtlCol="0">
            <a:spAutoFit/>
          </a:bodyPr>
          <a:lstStyle/>
          <a:p>
            <a:pPr marL="114300" marR="574040" indent="135255">
              <a:lnSpc>
                <a:spcPct val="100000"/>
              </a:lnSpc>
              <a:spcBef>
                <a:spcPts val="100"/>
              </a:spcBef>
              <a:buFont typeface="Arial"/>
              <a:buChar char="•"/>
              <a:tabLst>
                <a:tab pos="249554" algn="l"/>
              </a:tabLst>
            </a:pPr>
            <a:r>
              <a:rPr sz="1800">
                <a:latin typeface="Times New Roman"/>
                <a:cs typeface="Times New Roman"/>
              </a:rPr>
              <a:t>Silicon itself</a:t>
            </a:r>
            <a:r>
              <a:rPr sz="1800" spc="-10">
                <a:latin typeface="Times New Roman"/>
                <a:cs typeface="Times New Roman"/>
              </a:rPr>
              <a:t> </a:t>
            </a:r>
            <a:r>
              <a:rPr sz="1800">
                <a:latin typeface="Times New Roman"/>
                <a:cs typeface="Times New Roman"/>
              </a:rPr>
              <a:t>exhibits</a:t>
            </a:r>
            <a:r>
              <a:rPr sz="1800" spc="-10">
                <a:latin typeface="Times New Roman"/>
                <a:cs typeface="Times New Roman"/>
              </a:rPr>
              <a:t> </a:t>
            </a:r>
            <a:r>
              <a:rPr sz="1800">
                <a:latin typeface="Times New Roman"/>
                <a:cs typeface="Times New Roman"/>
              </a:rPr>
              <a:t>very</a:t>
            </a:r>
            <a:r>
              <a:rPr sz="1800" spc="-10">
                <a:latin typeface="Times New Roman"/>
                <a:cs typeface="Times New Roman"/>
              </a:rPr>
              <a:t> </a:t>
            </a:r>
            <a:r>
              <a:rPr sz="1800">
                <a:latin typeface="Times New Roman"/>
                <a:cs typeface="Times New Roman"/>
              </a:rPr>
              <a:t>useful</a:t>
            </a:r>
            <a:r>
              <a:rPr sz="1800" spc="5">
                <a:latin typeface="Times New Roman"/>
                <a:cs typeface="Times New Roman"/>
              </a:rPr>
              <a:t> </a:t>
            </a:r>
            <a:r>
              <a:rPr sz="1800">
                <a:latin typeface="Times New Roman"/>
                <a:cs typeface="Times New Roman"/>
              </a:rPr>
              <a:t>mechanical</a:t>
            </a:r>
            <a:r>
              <a:rPr sz="1800" spc="-10">
                <a:latin typeface="Times New Roman"/>
                <a:cs typeface="Times New Roman"/>
              </a:rPr>
              <a:t> </a:t>
            </a:r>
            <a:r>
              <a:rPr sz="1800">
                <a:latin typeface="Times New Roman"/>
                <a:cs typeface="Times New Roman"/>
              </a:rPr>
              <a:t>properties</a:t>
            </a:r>
            <a:r>
              <a:rPr sz="1800" spc="-10">
                <a:latin typeface="Times New Roman"/>
                <a:cs typeface="Times New Roman"/>
              </a:rPr>
              <a:t> </a:t>
            </a:r>
            <a:r>
              <a:rPr sz="1800">
                <a:latin typeface="Times New Roman"/>
                <a:cs typeface="Times New Roman"/>
              </a:rPr>
              <a:t>which</a:t>
            </a:r>
            <a:r>
              <a:rPr sz="1800" spc="5">
                <a:latin typeface="Times New Roman"/>
                <a:cs typeface="Times New Roman"/>
              </a:rPr>
              <a:t> </a:t>
            </a:r>
            <a:r>
              <a:rPr sz="1800">
                <a:latin typeface="Times New Roman"/>
                <a:cs typeface="Times New Roman"/>
              </a:rPr>
              <a:t>currently</a:t>
            </a:r>
            <a:r>
              <a:rPr sz="1800" spc="-15">
                <a:latin typeface="Times New Roman"/>
                <a:cs typeface="Times New Roman"/>
              </a:rPr>
              <a:t> </a:t>
            </a:r>
            <a:r>
              <a:rPr sz="1800" spc="-25">
                <a:latin typeface="Times New Roman"/>
                <a:cs typeface="Times New Roman"/>
              </a:rPr>
              <a:t>are </a:t>
            </a:r>
            <a:r>
              <a:rPr sz="1800">
                <a:latin typeface="Times New Roman"/>
                <a:cs typeface="Times New Roman"/>
              </a:rPr>
              <a:t>widely</a:t>
            </a:r>
            <a:r>
              <a:rPr sz="1800" spc="-20">
                <a:latin typeface="Times New Roman"/>
                <a:cs typeface="Times New Roman"/>
              </a:rPr>
              <a:t> </a:t>
            </a:r>
            <a:r>
              <a:rPr sz="1800">
                <a:latin typeface="Times New Roman"/>
                <a:cs typeface="Times New Roman"/>
              </a:rPr>
              <a:t>used</a:t>
            </a:r>
            <a:r>
              <a:rPr sz="1800" spc="-5">
                <a:latin typeface="Times New Roman"/>
                <a:cs typeface="Times New Roman"/>
              </a:rPr>
              <a:t> </a:t>
            </a:r>
            <a:r>
              <a:rPr sz="1800">
                <a:latin typeface="Times New Roman"/>
                <a:cs typeface="Times New Roman"/>
              </a:rPr>
              <a:t>to fabricate</a:t>
            </a:r>
            <a:r>
              <a:rPr sz="1800" spc="-10">
                <a:latin typeface="Times New Roman"/>
                <a:cs typeface="Times New Roman"/>
              </a:rPr>
              <a:t> </a:t>
            </a:r>
            <a:r>
              <a:rPr sz="1800">
                <a:latin typeface="Times New Roman"/>
                <a:cs typeface="Times New Roman"/>
              </a:rPr>
              <a:t>MEMS</a:t>
            </a:r>
            <a:r>
              <a:rPr sz="1800" spc="-5">
                <a:latin typeface="Times New Roman"/>
                <a:cs typeface="Times New Roman"/>
              </a:rPr>
              <a:t> </a:t>
            </a:r>
            <a:r>
              <a:rPr sz="1800" spc="-10">
                <a:latin typeface="Times New Roman"/>
                <a:cs typeface="Times New Roman"/>
              </a:rPr>
              <a:t>devices.</a:t>
            </a:r>
            <a:endParaRPr sz="1800">
              <a:latin typeface="Times New Roman"/>
              <a:cs typeface="Times New Roman"/>
            </a:endParaRPr>
          </a:p>
          <a:p>
            <a:pPr>
              <a:lnSpc>
                <a:spcPct val="100000"/>
              </a:lnSpc>
              <a:spcBef>
                <a:spcPts val="35"/>
              </a:spcBef>
            </a:pPr>
            <a:endParaRPr sz="1950">
              <a:latin typeface="Times New Roman"/>
              <a:cs typeface="Times New Roman"/>
            </a:endParaRPr>
          </a:p>
          <a:p>
            <a:pPr marL="571500" marR="119380" indent="-457834" algn="just">
              <a:lnSpc>
                <a:spcPct val="100000"/>
              </a:lnSpc>
              <a:buAutoNum type="arabicPeriod"/>
              <a:tabLst>
                <a:tab pos="571500" algn="l"/>
              </a:tabLst>
            </a:pPr>
            <a:r>
              <a:rPr sz="1800">
                <a:latin typeface="Times New Roman"/>
                <a:cs typeface="Times New Roman"/>
              </a:rPr>
              <a:t>It</a:t>
            </a:r>
            <a:r>
              <a:rPr sz="1800" spc="95">
                <a:latin typeface="Times New Roman"/>
                <a:cs typeface="Times New Roman"/>
              </a:rPr>
              <a:t> </a:t>
            </a:r>
            <a:r>
              <a:rPr sz="1800">
                <a:latin typeface="Times New Roman"/>
                <a:cs typeface="Times New Roman"/>
              </a:rPr>
              <a:t>is</a:t>
            </a:r>
            <a:r>
              <a:rPr sz="1800" spc="100">
                <a:latin typeface="Times New Roman"/>
                <a:cs typeface="Times New Roman"/>
              </a:rPr>
              <a:t> </a:t>
            </a:r>
            <a:r>
              <a:rPr sz="1800">
                <a:latin typeface="Times New Roman"/>
                <a:cs typeface="Times New Roman"/>
              </a:rPr>
              <a:t>mechanically</a:t>
            </a:r>
            <a:r>
              <a:rPr sz="1800" spc="110">
                <a:latin typeface="Times New Roman"/>
                <a:cs typeface="Times New Roman"/>
              </a:rPr>
              <a:t> </a:t>
            </a:r>
            <a:r>
              <a:rPr sz="1800">
                <a:latin typeface="Times New Roman"/>
                <a:cs typeface="Times New Roman"/>
              </a:rPr>
              <a:t>stable</a:t>
            </a:r>
            <a:r>
              <a:rPr sz="1800" spc="105">
                <a:latin typeface="Times New Roman"/>
                <a:cs typeface="Times New Roman"/>
              </a:rPr>
              <a:t> </a:t>
            </a:r>
            <a:r>
              <a:rPr sz="1800">
                <a:latin typeface="Times New Roman"/>
                <a:cs typeface="Times New Roman"/>
              </a:rPr>
              <a:t>and</a:t>
            </a:r>
            <a:r>
              <a:rPr sz="1800" spc="85">
                <a:latin typeface="Times New Roman"/>
                <a:cs typeface="Times New Roman"/>
              </a:rPr>
              <a:t> </a:t>
            </a:r>
            <a:r>
              <a:rPr sz="1800">
                <a:latin typeface="Times New Roman"/>
                <a:cs typeface="Times New Roman"/>
              </a:rPr>
              <a:t>can</a:t>
            </a:r>
            <a:r>
              <a:rPr sz="1800" spc="95">
                <a:latin typeface="Times New Roman"/>
                <a:cs typeface="Times New Roman"/>
              </a:rPr>
              <a:t> </a:t>
            </a:r>
            <a:r>
              <a:rPr sz="1800">
                <a:latin typeface="Times New Roman"/>
                <a:cs typeface="Times New Roman"/>
              </a:rPr>
              <a:t>be</a:t>
            </a:r>
            <a:r>
              <a:rPr sz="1800" spc="85">
                <a:latin typeface="Times New Roman"/>
                <a:cs typeface="Times New Roman"/>
              </a:rPr>
              <a:t> </a:t>
            </a:r>
            <a:r>
              <a:rPr sz="1800" b="1">
                <a:latin typeface="Times New Roman"/>
                <a:cs typeface="Times New Roman"/>
              </a:rPr>
              <a:t>integrated</a:t>
            </a:r>
            <a:r>
              <a:rPr sz="1800" b="1" spc="95">
                <a:latin typeface="Times New Roman"/>
                <a:cs typeface="Times New Roman"/>
              </a:rPr>
              <a:t> </a:t>
            </a:r>
            <a:r>
              <a:rPr sz="1800" b="1">
                <a:latin typeface="Times New Roman"/>
                <a:cs typeface="Times New Roman"/>
              </a:rPr>
              <a:t>in</a:t>
            </a:r>
            <a:r>
              <a:rPr sz="1800" b="1" spc="95">
                <a:latin typeface="Times New Roman"/>
                <a:cs typeface="Times New Roman"/>
              </a:rPr>
              <a:t> </a:t>
            </a:r>
            <a:r>
              <a:rPr sz="1800" b="1">
                <a:latin typeface="Times New Roman"/>
                <a:cs typeface="Times New Roman"/>
              </a:rPr>
              <a:t>to</a:t>
            </a:r>
            <a:r>
              <a:rPr sz="1800" b="1" spc="95">
                <a:latin typeface="Times New Roman"/>
                <a:cs typeface="Times New Roman"/>
              </a:rPr>
              <a:t> </a:t>
            </a:r>
            <a:r>
              <a:rPr sz="1800" b="1">
                <a:latin typeface="Times New Roman"/>
                <a:cs typeface="Times New Roman"/>
              </a:rPr>
              <a:t>the</a:t>
            </a:r>
            <a:r>
              <a:rPr sz="1800" b="1" spc="90">
                <a:latin typeface="Times New Roman"/>
                <a:cs typeface="Times New Roman"/>
              </a:rPr>
              <a:t> </a:t>
            </a:r>
            <a:r>
              <a:rPr sz="1800" b="1">
                <a:latin typeface="Times New Roman"/>
                <a:cs typeface="Times New Roman"/>
              </a:rPr>
              <a:t>electronics</a:t>
            </a:r>
            <a:r>
              <a:rPr sz="1800" b="1" spc="114">
                <a:latin typeface="Times New Roman"/>
                <a:cs typeface="Times New Roman"/>
              </a:rPr>
              <a:t> </a:t>
            </a:r>
            <a:r>
              <a:rPr sz="1800">
                <a:latin typeface="Times New Roman"/>
                <a:cs typeface="Times New Roman"/>
              </a:rPr>
              <a:t>on</a:t>
            </a:r>
            <a:r>
              <a:rPr sz="1800" spc="95">
                <a:latin typeface="Times New Roman"/>
                <a:cs typeface="Times New Roman"/>
              </a:rPr>
              <a:t> </a:t>
            </a:r>
            <a:r>
              <a:rPr sz="1800" spc="-25">
                <a:latin typeface="Times New Roman"/>
                <a:cs typeface="Times New Roman"/>
              </a:rPr>
              <a:t>the </a:t>
            </a:r>
            <a:r>
              <a:rPr sz="1800">
                <a:latin typeface="Times New Roman"/>
                <a:cs typeface="Times New Roman"/>
              </a:rPr>
              <a:t>same </a:t>
            </a:r>
            <a:r>
              <a:rPr sz="1800" spc="-10">
                <a:latin typeface="Times New Roman"/>
                <a:cs typeface="Times New Roman"/>
              </a:rPr>
              <a:t>substrates.</a:t>
            </a:r>
            <a:endParaRPr sz="1800">
              <a:latin typeface="Times New Roman"/>
              <a:cs typeface="Times New Roman"/>
            </a:endParaRPr>
          </a:p>
          <a:p>
            <a:pPr marL="571500" marR="120014" indent="-457834" algn="just">
              <a:lnSpc>
                <a:spcPct val="100000"/>
              </a:lnSpc>
              <a:spcBef>
                <a:spcPts val="5"/>
              </a:spcBef>
              <a:buAutoNum type="arabicPeriod"/>
              <a:tabLst>
                <a:tab pos="571500" algn="l"/>
              </a:tabLst>
            </a:pPr>
            <a:r>
              <a:rPr sz="1800">
                <a:latin typeface="Times New Roman"/>
                <a:cs typeface="Times New Roman"/>
              </a:rPr>
              <a:t>Silicon</a:t>
            </a:r>
            <a:r>
              <a:rPr sz="1800" spc="380">
                <a:latin typeface="Times New Roman"/>
                <a:cs typeface="Times New Roman"/>
              </a:rPr>
              <a:t> </a:t>
            </a:r>
            <a:r>
              <a:rPr sz="1800">
                <a:latin typeface="Times New Roman"/>
                <a:cs typeface="Times New Roman"/>
              </a:rPr>
              <a:t>is</a:t>
            </a:r>
            <a:r>
              <a:rPr sz="1800" spc="380">
                <a:latin typeface="Times New Roman"/>
                <a:cs typeface="Times New Roman"/>
              </a:rPr>
              <a:t> </a:t>
            </a:r>
            <a:r>
              <a:rPr sz="1800">
                <a:latin typeface="Times New Roman"/>
                <a:cs typeface="Times New Roman"/>
              </a:rPr>
              <a:t>almost</a:t>
            </a:r>
            <a:r>
              <a:rPr sz="1800" spc="395">
                <a:latin typeface="Times New Roman"/>
                <a:cs typeface="Times New Roman"/>
              </a:rPr>
              <a:t> </a:t>
            </a:r>
            <a:r>
              <a:rPr sz="1800">
                <a:latin typeface="Times New Roman"/>
                <a:cs typeface="Times New Roman"/>
              </a:rPr>
              <a:t>an</a:t>
            </a:r>
            <a:r>
              <a:rPr sz="1800" spc="385">
                <a:latin typeface="Times New Roman"/>
                <a:cs typeface="Times New Roman"/>
              </a:rPr>
              <a:t> </a:t>
            </a:r>
            <a:r>
              <a:rPr sz="1800" b="1">
                <a:latin typeface="Times New Roman"/>
                <a:cs typeface="Times New Roman"/>
              </a:rPr>
              <a:t>ideal</a:t>
            </a:r>
            <a:r>
              <a:rPr sz="1800" b="1" spc="390">
                <a:latin typeface="Times New Roman"/>
                <a:cs typeface="Times New Roman"/>
              </a:rPr>
              <a:t> </a:t>
            </a:r>
            <a:r>
              <a:rPr sz="1800" b="1">
                <a:latin typeface="Times New Roman"/>
                <a:cs typeface="Times New Roman"/>
              </a:rPr>
              <a:t>structural</a:t>
            </a:r>
            <a:r>
              <a:rPr sz="1800" b="1" spc="400">
                <a:latin typeface="Times New Roman"/>
                <a:cs typeface="Times New Roman"/>
              </a:rPr>
              <a:t> </a:t>
            </a:r>
            <a:r>
              <a:rPr sz="1800" b="1">
                <a:latin typeface="Times New Roman"/>
                <a:cs typeface="Times New Roman"/>
              </a:rPr>
              <a:t>material</a:t>
            </a:r>
            <a:r>
              <a:rPr sz="1800">
                <a:latin typeface="Times New Roman"/>
                <a:cs typeface="Times New Roman"/>
              </a:rPr>
              <a:t>.</a:t>
            </a:r>
            <a:r>
              <a:rPr sz="1800" spc="395">
                <a:latin typeface="Times New Roman"/>
                <a:cs typeface="Times New Roman"/>
              </a:rPr>
              <a:t> </a:t>
            </a:r>
            <a:r>
              <a:rPr sz="1800">
                <a:latin typeface="Times New Roman"/>
                <a:cs typeface="Times New Roman"/>
              </a:rPr>
              <a:t>It</a:t>
            </a:r>
            <a:r>
              <a:rPr sz="1800" spc="390">
                <a:latin typeface="Times New Roman"/>
                <a:cs typeface="Times New Roman"/>
              </a:rPr>
              <a:t> </a:t>
            </a:r>
            <a:r>
              <a:rPr sz="1800">
                <a:latin typeface="Times New Roman"/>
                <a:cs typeface="Times New Roman"/>
              </a:rPr>
              <a:t>has</a:t>
            </a:r>
            <a:r>
              <a:rPr sz="1800" spc="385">
                <a:latin typeface="Times New Roman"/>
                <a:cs typeface="Times New Roman"/>
              </a:rPr>
              <a:t> </a:t>
            </a:r>
            <a:r>
              <a:rPr sz="1800">
                <a:latin typeface="Times New Roman"/>
                <a:cs typeface="Times New Roman"/>
              </a:rPr>
              <a:t>the</a:t>
            </a:r>
            <a:r>
              <a:rPr sz="1800" spc="390">
                <a:latin typeface="Times New Roman"/>
                <a:cs typeface="Times New Roman"/>
              </a:rPr>
              <a:t> </a:t>
            </a:r>
            <a:r>
              <a:rPr sz="1800">
                <a:latin typeface="Times New Roman"/>
                <a:cs typeface="Times New Roman"/>
              </a:rPr>
              <a:t>same</a:t>
            </a:r>
            <a:r>
              <a:rPr sz="1800" spc="390">
                <a:latin typeface="Times New Roman"/>
                <a:cs typeface="Times New Roman"/>
              </a:rPr>
              <a:t> </a:t>
            </a:r>
            <a:r>
              <a:rPr sz="1800" spc="-10">
                <a:latin typeface="Times New Roman"/>
                <a:cs typeface="Times New Roman"/>
              </a:rPr>
              <a:t>young’s </a:t>
            </a:r>
            <a:r>
              <a:rPr sz="1800">
                <a:latin typeface="Times New Roman"/>
                <a:cs typeface="Times New Roman"/>
              </a:rPr>
              <a:t>modulus</a:t>
            </a:r>
            <a:r>
              <a:rPr sz="1800" spc="45">
                <a:latin typeface="Times New Roman"/>
                <a:cs typeface="Times New Roman"/>
              </a:rPr>
              <a:t> </a:t>
            </a:r>
            <a:r>
              <a:rPr sz="1800">
                <a:latin typeface="Times New Roman"/>
                <a:cs typeface="Times New Roman"/>
              </a:rPr>
              <a:t>as</a:t>
            </a:r>
            <a:r>
              <a:rPr sz="1800" spc="40">
                <a:latin typeface="Times New Roman"/>
                <a:cs typeface="Times New Roman"/>
              </a:rPr>
              <a:t> </a:t>
            </a:r>
            <a:r>
              <a:rPr sz="1800">
                <a:latin typeface="Times New Roman"/>
                <a:cs typeface="Times New Roman"/>
              </a:rPr>
              <a:t>steel</a:t>
            </a:r>
            <a:r>
              <a:rPr sz="1800" spc="45">
                <a:latin typeface="Times New Roman"/>
                <a:cs typeface="Times New Roman"/>
              </a:rPr>
              <a:t> </a:t>
            </a:r>
            <a:r>
              <a:rPr sz="1800">
                <a:latin typeface="Times New Roman"/>
                <a:cs typeface="Times New Roman"/>
              </a:rPr>
              <a:t>(~</a:t>
            </a:r>
            <a:r>
              <a:rPr sz="1800" spc="45">
                <a:latin typeface="Times New Roman"/>
                <a:cs typeface="Times New Roman"/>
              </a:rPr>
              <a:t> </a:t>
            </a:r>
            <a:r>
              <a:rPr sz="1800">
                <a:latin typeface="Times New Roman"/>
                <a:cs typeface="Times New Roman"/>
              </a:rPr>
              <a:t>2x</a:t>
            </a:r>
            <a:r>
              <a:rPr sz="1800" spc="45">
                <a:latin typeface="Times New Roman"/>
                <a:cs typeface="Times New Roman"/>
              </a:rPr>
              <a:t> </a:t>
            </a:r>
            <a:r>
              <a:rPr sz="1800">
                <a:latin typeface="Times New Roman"/>
                <a:cs typeface="Times New Roman"/>
              </a:rPr>
              <a:t>10</a:t>
            </a:r>
            <a:r>
              <a:rPr sz="1800" baseline="25462">
                <a:latin typeface="Times New Roman"/>
                <a:cs typeface="Times New Roman"/>
              </a:rPr>
              <a:t>5</a:t>
            </a:r>
            <a:r>
              <a:rPr sz="1800" spc="277" baseline="25462">
                <a:latin typeface="Times New Roman"/>
                <a:cs typeface="Times New Roman"/>
              </a:rPr>
              <a:t> </a:t>
            </a:r>
            <a:r>
              <a:rPr sz="1800">
                <a:latin typeface="Times New Roman"/>
                <a:cs typeface="Times New Roman"/>
              </a:rPr>
              <a:t>Mpa),</a:t>
            </a:r>
            <a:r>
              <a:rPr sz="1800" spc="40">
                <a:latin typeface="Times New Roman"/>
                <a:cs typeface="Times New Roman"/>
              </a:rPr>
              <a:t> </a:t>
            </a:r>
            <a:r>
              <a:rPr sz="1800">
                <a:latin typeface="Times New Roman"/>
                <a:cs typeface="Times New Roman"/>
              </a:rPr>
              <a:t>but</a:t>
            </a:r>
            <a:r>
              <a:rPr sz="1800" spc="40">
                <a:latin typeface="Times New Roman"/>
                <a:cs typeface="Times New Roman"/>
              </a:rPr>
              <a:t> </a:t>
            </a:r>
            <a:r>
              <a:rPr sz="1800">
                <a:latin typeface="Times New Roman"/>
                <a:cs typeface="Times New Roman"/>
              </a:rPr>
              <a:t>is</a:t>
            </a:r>
            <a:r>
              <a:rPr sz="1800" spc="30">
                <a:latin typeface="Times New Roman"/>
                <a:cs typeface="Times New Roman"/>
              </a:rPr>
              <a:t> </a:t>
            </a:r>
            <a:r>
              <a:rPr sz="1800">
                <a:latin typeface="Times New Roman"/>
                <a:cs typeface="Times New Roman"/>
              </a:rPr>
              <a:t>as</a:t>
            </a:r>
            <a:r>
              <a:rPr sz="1800" spc="35">
                <a:latin typeface="Times New Roman"/>
                <a:cs typeface="Times New Roman"/>
              </a:rPr>
              <a:t> </a:t>
            </a:r>
            <a:r>
              <a:rPr sz="1800">
                <a:latin typeface="Times New Roman"/>
                <a:cs typeface="Times New Roman"/>
              </a:rPr>
              <a:t>light</a:t>
            </a:r>
            <a:r>
              <a:rPr sz="1800" spc="45">
                <a:latin typeface="Times New Roman"/>
                <a:cs typeface="Times New Roman"/>
              </a:rPr>
              <a:t> </a:t>
            </a:r>
            <a:r>
              <a:rPr sz="1800">
                <a:latin typeface="Times New Roman"/>
                <a:cs typeface="Times New Roman"/>
              </a:rPr>
              <a:t>as</a:t>
            </a:r>
            <a:r>
              <a:rPr sz="1800" spc="40">
                <a:latin typeface="Times New Roman"/>
                <a:cs typeface="Times New Roman"/>
              </a:rPr>
              <a:t> </a:t>
            </a:r>
            <a:r>
              <a:rPr sz="1800">
                <a:latin typeface="Times New Roman"/>
                <a:cs typeface="Times New Roman"/>
              </a:rPr>
              <a:t>Aluminium</a:t>
            </a:r>
            <a:r>
              <a:rPr sz="1800" spc="40">
                <a:latin typeface="Times New Roman"/>
                <a:cs typeface="Times New Roman"/>
              </a:rPr>
              <a:t> </a:t>
            </a:r>
            <a:r>
              <a:rPr sz="1800">
                <a:latin typeface="Times New Roman"/>
                <a:cs typeface="Times New Roman"/>
              </a:rPr>
              <a:t>(mass</a:t>
            </a:r>
            <a:r>
              <a:rPr sz="1800" spc="45">
                <a:latin typeface="Times New Roman"/>
                <a:cs typeface="Times New Roman"/>
              </a:rPr>
              <a:t> </a:t>
            </a:r>
            <a:r>
              <a:rPr sz="1800" spc="-10">
                <a:latin typeface="Times New Roman"/>
                <a:cs typeface="Times New Roman"/>
              </a:rPr>
              <a:t>density </a:t>
            </a:r>
            <a:r>
              <a:rPr sz="1800">
                <a:latin typeface="Times New Roman"/>
                <a:cs typeface="Times New Roman"/>
              </a:rPr>
              <a:t>–</a:t>
            </a:r>
            <a:r>
              <a:rPr sz="1800" spc="-10">
                <a:latin typeface="Times New Roman"/>
                <a:cs typeface="Times New Roman"/>
              </a:rPr>
              <a:t> </a:t>
            </a:r>
            <a:r>
              <a:rPr sz="1800">
                <a:latin typeface="Times New Roman"/>
                <a:cs typeface="Times New Roman"/>
              </a:rPr>
              <a:t>2.3</a:t>
            </a:r>
            <a:r>
              <a:rPr sz="1800" spc="-5">
                <a:latin typeface="Times New Roman"/>
                <a:cs typeface="Times New Roman"/>
              </a:rPr>
              <a:t> </a:t>
            </a:r>
            <a:r>
              <a:rPr sz="1800" spc="-10">
                <a:latin typeface="Times New Roman"/>
                <a:cs typeface="Times New Roman"/>
              </a:rPr>
              <a:t>gm/cm</a:t>
            </a:r>
            <a:r>
              <a:rPr sz="1800" spc="-15" baseline="25462">
                <a:latin typeface="Times New Roman"/>
                <a:cs typeface="Times New Roman"/>
              </a:rPr>
              <a:t>3</a:t>
            </a:r>
            <a:r>
              <a:rPr sz="1800" spc="-10">
                <a:latin typeface="Times New Roman"/>
                <a:cs typeface="Times New Roman"/>
              </a:rPr>
              <a:t>).</a:t>
            </a:r>
            <a:endParaRPr sz="1800">
              <a:latin typeface="Times New Roman"/>
              <a:cs typeface="Times New Roman"/>
            </a:endParaRPr>
          </a:p>
          <a:p>
            <a:pPr marL="571500" marR="120014" indent="-457834" algn="just">
              <a:lnSpc>
                <a:spcPct val="100000"/>
              </a:lnSpc>
              <a:buAutoNum type="arabicPeriod"/>
              <a:tabLst>
                <a:tab pos="571500" algn="l"/>
              </a:tabLst>
            </a:pPr>
            <a:r>
              <a:rPr sz="1800">
                <a:latin typeface="Times New Roman"/>
                <a:cs typeface="Times New Roman"/>
              </a:rPr>
              <a:t>It</a:t>
            </a:r>
            <a:r>
              <a:rPr sz="1800" spc="15">
                <a:latin typeface="Times New Roman"/>
                <a:cs typeface="Times New Roman"/>
              </a:rPr>
              <a:t> </a:t>
            </a:r>
            <a:r>
              <a:rPr sz="1800">
                <a:latin typeface="Times New Roman"/>
                <a:cs typeface="Times New Roman"/>
              </a:rPr>
              <a:t>has a</a:t>
            </a:r>
            <a:r>
              <a:rPr sz="1800" spc="20">
                <a:latin typeface="Times New Roman"/>
                <a:cs typeface="Times New Roman"/>
              </a:rPr>
              <a:t> </a:t>
            </a:r>
            <a:r>
              <a:rPr sz="1800">
                <a:latin typeface="Times New Roman"/>
                <a:cs typeface="Times New Roman"/>
              </a:rPr>
              <a:t>melting</a:t>
            </a:r>
            <a:r>
              <a:rPr sz="1800" spc="-10">
                <a:latin typeface="Times New Roman"/>
                <a:cs typeface="Times New Roman"/>
              </a:rPr>
              <a:t> </a:t>
            </a:r>
            <a:r>
              <a:rPr sz="1800">
                <a:latin typeface="Times New Roman"/>
                <a:cs typeface="Times New Roman"/>
              </a:rPr>
              <a:t>point</a:t>
            </a:r>
            <a:r>
              <a:rPr sz="1800" spc="25">
                <a:latin typeface="Times New Roman"/>
                <a:cs typeface="Times New Roman"/>
              </a:rPr>
              <a:t> </a:t>
            </a:r>
            <a:r>
              <a:rPr sz="1800">
                <a:latin typeface="Times New Roman"/>
                <a:cs typeface="Times New Roman"/>
              </a:rPr>
              <a:t>of 1400</a:t>
            </a:r>
            <a:r>
              <a:rPr sz="1800" spc="15">
                <a:latin typeface="Times New Roman"/>
                <a:cs typeface="Times New Roman"/>
              </a:rPr>
              <a:t> </a:t>
            </a:r>
            <a:r>
              <a:rPr sz="1800">
                <a:latin typeface="Times New Roman"/>
                <a:cs typeface="Times New Roman"/>
              </a:rPr>
              <a:t>°C,</a:t>
            </a:r>
            <a:r>
              <a:rPr sz="1800" spc="15">
                <a:latin typeface="Times New Roman"/>
                <a:cs typeface="Times New Roman"/>
              </a:rPr>
              <a:t> </a:t>
            </a:r>
            <a:r>
              <a:rPr sz="1800">
                <a:latin typeface="Times New Roman"/>
                <a:cs typeface="Times New Roman"/>
              </a:rPr>
              <a:t>which</a:t>
            </a:r>
            <a:r>
              <a:rPr sz="1800" spc="10">
                <a:latin typeface="Times New Roman"/>
                <a:cs typeface="Times New Roman"/>
              </a:rPr>
              <a:t> </a:t>
            </a:r>
            <a:r>
              <a:rPr sz="1800">
                <a:latin typeface="Times New Roman"/>
                <a:cs typeface="Times New Roman"/>
              </a:rPr>
              <a:t>is</a:t>
            </a:r>
            <a:r>
              <a:rPr sz="1800" spc="-5">
                <a:latin typeface="Times New Roman"/>
                <a:cs typeface="Times New Roman"/>
              </a:rPr>
              <a:t> </a:t>
            </a:r>
            <a:r>
              <a:rPr sz="1800">
                <a:latin typeface="Times New Roman"/>
                <a:cs typeface="Times New Roman"/>
              </a:rPr>
              <a:t>twice as</a:t>
            </a:r>
            <a:r>
              <a:rPr sz="1800" spc="5">
                <a:latin typeface="Times New Roman"/>
                <a:cs typeface="Times New Roman"/>
              </a:rPr>
              <a:t> </a:t>
            </a:r>
            <a:r>
              <a:rPr sz="1800">
                <a:latin typeface="Times New Roman"/>
                <a:cs typeface="Times New Roman"/>
              </a:rPr>
              <a:t>high</a:t>
            </a:r>
            <a:r>
              <a:rPr sz="1800" spc="5">
                <a:latin typeface="Times New Roman"/>
                <a:cs typeface="Times New Roman"/>
              </a:rPr>
              <a:t> </a:t>
            </a:r>
            <a:r>
              <a:rPr sz="1800">
                <a:latin typeface="Times New Roman"/>
                <a:cs typeface="Times New Roman"/>
              </a:rPr>
              <a:t>as</a:t>
            </a:r>
            <a:r>
              <a:rPr sz="1800" spc="5">
                <a:latin typeface="Times New Roman"/>
                <a:cs typeface="Times New Roman"/>
              </a:rPr>
              <a:t> </a:t>
            </a:r>
            <a:r>
              <a:rPr sz="1800">
                <a:latin typeface="Times New Roman"/>
                <a:cs typeface="Times New Roman"/>
              </a:rPr>
              <a:t>Aluminium.</a:t>
            </a:r>
            <a:r>
              <a:rPr sz="1800" spc="20">
                <a:latin typeface="Times New Roman"/>
                <a:cs typeface="Times New Roman"/>
              </a:rPr>
              <a:t> </a:t>
            </a:r>
            <a:r>
              <a:rPr sz="1800" spc="-20">
                <a:latin typeface="Times New Roman"/>
                <a:cs typeface="Times New Roman"/>
              </a:rPr>
              <a:t>This </a:t>
            </a:r>
            <a:r>
              <a:rPr sz="1800">
                <a:latin typeface="Times New Roman"/>
                <a:cs typeface="Times New Roman"/>
              </a:rPr>
              <a:t>high</a:t>
            </a:r>
            <a:r>
              <a:rPr sz="1800" spc="-5">
                <a:latin typeface="Times New Roman"/>
                <a:cs typeface="Times New Roman"/>
              </a:rPr>
              <a:t> </a:t>
            </a:r>
            <a:r>
              <a:rPr sz="1800">
                <a:latin typeface="Times New Roman"/>
                <a:cs typeface="Times New Roman"/>
              </a:rPr>
              <a:t>temperature</a:t>
            </a:r>
            <a:r>
              <a:rPr sz="1800" spc="-10">
                <a:latin typeface="Times New Roman"/>
                <a:cs typeface="Times New Roman"/>
              </a:rPr>
              <a:t> </a:t>
            </a:r>
            <a:r>
              <a:rPr sz="1800">
                <a:latin typeface="Times New Roman"/>
                <a:cs typeface="Times New Roman"/>
              </a:rPr>
              <a:t>makes</a:t>
            </a:r>
            <a:r>
              <a:rPr sz="1800" spc="5">
                <a:latin typeface="Times New Roman"/>
                <a:cs typeface="Times New Roman"/>
              </a:rPr>
              <a:t> </a:t>
            </a:r>
            <a:r>
              <a:rPr sz="1800">
                <a:latin typeface="Times New Roman"/>
                <a:cs typeface="Times New Roman"/>
              </a:rPr>
              <a:t>silicon structurally</a:t>
            </a:r>
            <a:r>
              <a:rPr sz="1800" spc="-10">
                <a:latin typeface="Times New Roman"/>
                <a:cs typeface="Times New Roman"/>
              </a:rPr>
              <a:t> </a:t>
            </a:r>
            <a:r>
              <a:rPr sz="1800" b="1">
                <a:latin typeface="Times New Roman"/>
                <a:cs typeface="Times New Roman"/>
              </a:rPr>
              <a:t>very</a:t>
            </a:r>
            <a:r>
              <a:rPr sz="1800" b="1" spc="-15">
                <a:latin typeface="Times New Roman"/>
                <a:cs typeface="Times New Roman"/>
              </a:rPr>
              <a:t> </a:t>
            </a:r>
            <a:r>
              <a:rPr sz="1800" b="1">
                <a:latin typeface="Times New Roman"/>
                <a:cs typeface="Times New Roman"/>
              </a:rPr>
              <a:t>stable</a:t>
            </a:r>
            <a:r>
              <a:rPr sz="1800" b="1" spc="15">
                <a:latin typeface="Times New Roman"/>
                <a:cs typeface="Times New Roman"/>
              </a:rPr>
              <a:t> </a:t>
            </a:r>
            <a:r>
              <a:rPr sz="1800" b="1">
                <a:latin typeface="Times New Roman"/>
                <a:cs typeface="Times New Roman"/>
              </a:rPr>
              <a:t>even</a:t>
            </a:r>
            <a:r>
              <a:rPr sz="1800" b="1" spc="-10">
                <a:latin typeface="Times New Roman"/>
                <a:cs typeface="Times New Roman"/>
              </a:rPr>
              <a:t> </a:t>
            </a:r>
            <a:r>
              <a:rPr sz="1800" b="1">
                <a:latin typeface="Times New Roman"/>
                <a:cs typeface="Times New Roman"/>
              </a:rPr>
              <a:t>at</a:t>
            </a:r>
            <a:r>
              <a:rPr sz="1800" b="1" spc="5">
                <a:latin typeface="Times New Roman"/>
                <a:cs typeface="Times New Roman"/>
              </a:rPr>
              <a:t> </a:t>
            </a:r>
            <a:r>
              <a:rPr sz="1800" b="1">
                <a:latin typeface="Times New Roman"/>
                <a:cs typeface="Times New Roman"/>
              </a:rPr>
              <a:t>high</a:t>
            </a:r>
            <a:r>
              <a:rPr sz="1800" b="1" spc="-5">
                <a:latin typeface="Times New Roman"/>
                <a:cs typeface="Times New Roman"/>
              </a:rPr>
              <a:t> </a:t>
            </a:r>
            <a:r>
              <a:rPr sz="1800" b="1" spc="-10">
                <a:latin typeface="Times New Roman"/>
                <a:cs typeface="Times New Roman"/>
              </a:rPr>
              <a:t>temp</a:t>
            </a:r>
            <a:r>
              <a:rPr sz="1800" spc="-10">
                <a:latin typeface="Times New Roman"/>
                <a:cs typeface="Times New Roman"/>
              </a:rPr>
              <a:t>.</a:t>
            </a:r>
            <a:endParaRPr sz="1800">
              <a:latin typeface="Times New Roman"/>
              <a:cs typeface="Times New Roman"/>
            </a:endParaRPr>
          </a:p>
          <a:p>
            <a:pPr marL="570865" indent="-456565" algn="just">
              <a:lnSpc>
                <a:spcPct val="100000"/>
              </a:lnSpc>
              <a:buAutoNum type="arabicPeriod"/>
              <a:tabLst>
                <a:tab pos="570865" algn="l"/>
              </a:tabLst>
            </a:pPr>
            <a:r>
              <a:rPr sz="1800">
                <a:latin typeface="Times New Roman"/>
                <a:cs typeface="Times New Roman"/>
              </a:rPr>
              <a:t>Its</a:t>
            </a:r>
            <a:r>
              <a:rPr sz="1800" spc="245">
                <a:latin typeface="Times New Roman"/>
                <a:cs typeface="Times New Roman"/>
              </a:rPr>
              <a:t> </a:t>
            </a:r>
            <a:r>
              <a:rPr sz="1800" b="1">
                <a:latin typeface="Times New Roman"/>
                <a:cs typeface="Times New Roman"/>
              </a:rPr>
              <a:t>thermal</a:t>
            </a:r>
            <a:r>
              <a:rPr sz="1800" b="1" spc="235">
                <a:latin typeface="Times New Roman"/>
                <a:cs typeface="Times New Roman"/>
              </a:rPr>
              <a:t> </a:t>
            </a:r>
            <a:r>
              <a:rPr sz="1800" b="1">
                <a:latin typeface="Times New Roman"/>
                <a:cs typeface="Times New Roman"/>
              </a:rPr>
              <a:t>expansion</a:t>
            </a:r>
            <a:r>
              <a:rPr sz="1800" b="1" spc="240">
                <a:latin typeface="Times New Roman"/>
                <a:cs typeface="Times New Roman"/>
              </a:rPr>
              <a:t> </a:t>
            </a:r>
            <a:r>
              <a:rPr sz="1800" b="1">
                <a:latin typeface="Times New Roman"/>
                <a:cs typeface="Times New Roman"/>
              </a:rPr>
              <a:t>coefficient</a:t>
            </a:r>
            <a:r>
              <a:rPr sz="1800" b="1" spc="254">
                <a:latin typeface="Times New Roman"/>
                <a:cs typeface="Times New Roman"/>
              </a:rPr>
              <a:t> </a:t>
            </a:r>
            <a:r>
              <a:rPr sz="1800">
                <a:latin typeface="Times New Roman"/>
                <a:cs typeface="Times New Roman"/>
              </a:rPr>
              <a:t>is</a:t>
            </a:r>
            <a:r>
              <a:rPr sz="1800" spc="240">
                <a:latin typeface="Times New Roman"/>
                <a:cs typeface="Times New Roman"/>
              </a:rPr>
              <a:t> </a:t>
            </a:r>
            <a:r>
              <a:rPr sz="1800">
                <a:latin typeface="Times New Roman"/>
                <a:cs typeface="Times New Roman"/>
              </a:rPr>
              <a:t>about</a:t>
            </a:r>
            <a:r>
              <a:rPr sz="1800" spc="250">
                <a:latin typeface="Times New Roman"/>
                <a:cs typeface="Times New Roman"/>
              </a:rPr>
              <a:t> </a:t>
            </a:r>
            <a:r>
              <a:rPr sz="1800">
                <a:latin typeface="Times New Roman"/>
                <a:cs typeface="Times New Roman"/>
              </a:rPr>
              <a:t>8</a:t>
            </a:r>
            <a:r>
              <a:rPr sz="1800" spc="229">
                <a:latin typeface="Times New Roman"/>
                <a:cs typeface="Times New Roman"/>
              </a:rPr>
              <a:t> </a:t>
            </a:r>
            <a:r>
              <a:rPr sz="1800">
                <a:latin typeface="Times New Roman"/>
                <a:cs typeface="Times New Roman"/>
              </a:rPr>
              <a:t>times</a:t>
            </a:r>
            <a:r>
              <a:rPr sz="1800" spc="250">
                <a:latin typeface="Times New Roman"/>
                <a:cs typeface="Times New Roman"/>
              </a:rPr>
              <a:t> </a:t>
            </a:r>
            <a:r>
              <a:rPr sz="1800">
                <a:latin typeface="Times New Roman"/>
                <a:cs typeface="Times New Roman"/>
              </a:rPr>
              <a:t>smaller</a:t>
            </a:r>
            <a:r>
              <a:rPr sz="1800" spc="250">
                <a:latin typeface="Times New Roman"/>
                <a:cs typeface="Times New Roman"/>
              </a:rPr>
              <a:t> </a:t>
            </a:r>
            <a:r>
              <a:rPr sz="1800">
                <a:latin typeface="Times New Roman"/>
                <a:cs typeface="Times New Roman"/>
              </a:rPr>
              <a:t>than</a:t>
            </a:r>
            <a:r>
              <a:rPr sz="1800" spc="250">
                <a:latin typeface="Times New Roman"/>
                <a:cs typeface="Times New Roman"/>
              </a:rPr>
              <a:t> </a:t>
            </a:r>
            <a:r>
              <a:rPr sz="1800">
                <a:latin typeface="Times New Roman"/>
                <a:cs typeface="Times New Roman"/>
              </a:rPr>
              <a:t>steel</a:t>
            </a:r>
            <a:r>
              <a:rPr sz="1800" spc="250">
                <a:latin typeface="Times New Roman"/>
                <a:cs typeface="Times New Roman"/>
              </a:rPr>
              <a:t> </a:t>
            </a:r>
            <a:r>
              <a:rPr sz="1800" spc="-25">
                <a:latin typeface="Times New Roman"/>
                <a:cs typeface="Times New Roman"/>
              </a:rPr>
              <a:t>and</a:t>
            </a:r>
            <a:endParaRPr sz="1800">
              <a:latin typeface="Times New Roman"/>
              <a:cs typeface="Times New Roman"/>
            </a:endParaRPr>
          </a:p>
          <a:p>
            <a:pPr marL="571500" algn="just">
              <a:lnSpc>
                <a:spcPct val="100000"/>
              </a:lnSpc>
            </a:pPr>
            <a:r>
              <a:rPr sz="1800">
                <a:latin typeface="Times New Roman"/>
                <a:cs typeface="Times New Roman"/>
              </a:rPr>
              <a:t>&gt;10</a:t>
            </a:r>
            <a:r>
              <a:rPr sz="1800" spc="-15">
                <a:latin typeface="Times New Roman"/>
                <a:cs typeface="Times New Roman"/>
              </a:rPr>
              <a:t> </a:t>
            </a:r>
            <a:r>
              <a:rPr sz="1800">
                <a:latin typeface="Times New Roman"/>
                <a:cs typeface="Times New Roman"/>
              </a:rPr>
              <a:t>times</a:t>
            </a:r>
            <a:r>
              <a:rPr sz="1800" spc="-5">
                <a:latin typeface="Times New Roman"/>
                <a:cs typeface="Times New Roman"/>
              </a:rPr>
              <a:t> </a:t>
            </a:r>
            <a:r>
              <a:rPr sz="1800">
                <a:latin typeface="Times New Roman"/>
                <a:cs typeface="Times New Roman"/>
              </a:rPr>
              <a:t>smaller</a:t>
            </a:r>
            <a:r>
              <a:rPr sz="1800" spc="10">
                <a:latin typeface="Times New Roman"/>
                <a:cs typeface="Times New Roman"/>
              </a:rPr>
              <a:t> </a:t>
            </a:r>
            <a:r>
              <a:rPr sz="1800">
                <a:latin typeface="Times New Roman"/>
                <a:cs typeface="Times New Roman"/>
              </a:rPr>
              <a:t>than</a:t>
            </a:r>
            <a:r>
              <a:rPr sz="1800" spc="-110">
                <a:latin typeface="Times New Roman"/>
                <a:cs typeface="Times New Roman"/>
              </a:rPr>
              <a:t> </a:t>
            </a:r>
            <a:r>
              <a:rPr sz="1800" spc="-10">
                <a:latin typeface="Times New Roman"/>
                <a:cs typeface="Times New Roman"/>
              </a:rPr>
              <a:t>Aluminium.</a:t>
            </a:r>
            <a:endParaRPr sz="1800">
              <a:latin typeface="Times New Roman"/>
              <a:cs typeface="Times New Roman"/>
            </a:endParaRPr>
          </a:p>
          <a:p>
            <a:pPr marL="571500" marR="119380" indent="-457834" algn="just">
              <a:lnSpc>
                <a:spcPct val="100000"/>
              </a:lnSpc>
              <a:buAutoNum type="arabicPeriod" startAt="5"/>
              <a:tabLst>
                <a:tab pos="571500" algn="l"/>
              </a:tabLst>
            </a:pPr>
            <a:r>
              <a:rPr sz="1800">
                <a:latin typeface="Times New Roman"/>
                <a:cs typeface="Times New Roman"/>
              </a:rPr>
              <a:t>Silicon</a:t>
            </a:r>
            <a:r>
              <a:rPr sz="1800" spc="215">
                <a:latin typeface="Times New Roman"/>
                <a:cs typeface="Times New Roman"/>
              </a:rPr>
              <a:t> </a:t>
            </a:r>
            <a:r>
              <a:rPr sz="1800">
                <a:latin typeface="Times New Roman"/>
                <a:cs typeface="Times New Roman"/>
              </a:rPr>
              <a:t>also</a:t>
            </a:r>
            <a:r>
              <a:rPr sz="1800" spc="204">
                <a:latin typeface="Times New Roman"/>
                <a:cs typeface="Times New Roman"/>
              </a:rPr>
              <a:t> </a:t>
            </a:r>
            <a:r>
              <a:rPr sz="1800">
                <a:latin typeface="Times New Roman"/>
                <a:cs typeface="Times New Roman"/>
              </a:rPr>
              <a:t>shows</a:t>
            </a:r>
            <a:r>
              <a:rPr sz="1800" spc="215">
                <a:latin typeface="Times New Roman"/>
                <a:cs typeface="Times New Roman"/>
              </a:rPr>
              <a:t> </a:t>
            </a:r>
            <a:r>
              <a:rPr sz="1800" b="1">
                <a:latin typeface="Times New Roman"/>
                <a:cs typeface="Times New Roman"/>
              </a:rPr>
              <a:t>virtually</a:t>
            </a:r>
            <a:r>
              <a:rPr sz="1800" b="1" spc="225">
                <a:latin typeface="Times New Roman"/>
                <a:cs typeface="Times New Roman"/>
              </a:rPr>
              <a:t> </a:t>
            </a:r>
            <a:r>
              <a:rPr sz="1800" b="1">
                <a:latin typeface="Times New Roman"/>
                <a:cs typeface="Times New Roman"/>
              </a:rPr>
              <a:t>no</a:t>
            </a:r>
            <a:r>
              <a:rPr sz="1800" b="1" spc="220">
                <a:latin typeface="Times New Roman"/>
                <a:cs typeface="Times New Roman"/>
              </a:rPr>
              <a:t> </a:t>
            </a:r>
            <a:r>
              <a:rPr sz="1800" b="1">
                <a:latin typeface="Times New Roman"/>
                <a:cs typeface="Times New Roman"/>
              </a:rPr>
              <a:t>mechanical</a:t>
            </a:r>
            <a:r>
              <a:rPr sz="1800" b="1" spc="229">
                <a:latin typeface="Times New Roman"/>
                <a:cs typeface="Times New Roman"/>
              </a:rPr>
              <a:t> </a:t>
            </a:r>
            <a:r>
              <a:rPr sz="1800" b="1">
                <a:latin typeface="Times New Roman"/>
                <a:cs typeface="Times New Roman"/>
              </a:rPr>
              <a:t>hysteresis</a:t>
            </a:r>
            <a:r>
              <a:rPr sz="1800">
                <a:latin typeface="Times New Roman"/>
                <a:cs typeface="Times New Roman"/>
              </a:rPr>
              <a:t>.</a:t>
            </a:r>
            <a:r>
              <a:rPr sz="1800" spc="229">
                <a:latin typeface="Times New Roman"/>
                <a:cs typeface="Times New Roman"/>
              </a:rPr>
              <a:t> </a:t>
            </a:r>
            <a:r>
              <a:rPr sz="1800">
                <a:latin typeface="Times New Roman"/>
                <a:cs typeface="Times New Roman"/>
              </a:rPr>
              <a:t>It</a:t>
            </a:r>
            <a:r>
              <a:rPr sz="1800" spc="215">
                <a:latin typeface="Times New Roman"/>
                <a:cs typeface="Times New Roman"/>
              </a:rPr>
              <a:t> </a:t>
            </a:r>
            <a:r>
              <a:rPr sz="1800">
                <a:latin typeface="Times New Roman"/>
                <a:cs typeface="Times New Roman"/>
              </a:rPr>
              <a:t>is</a:t>
            </a:r>
            <a:r>
              <a:rPr sz="1800" spc="215">
                <a:latin typeface="Times New Roman"/>
                <a:cs typeface="Times New Roman"/>
              </a:rPr>
              <a:t> </a:t>
            </a:r>
            <a:r>
              <a:rPr sz="1800">
                <a:latin typeface="Times New Roman"/>
                <a:cs typeface="Times New Roman"/>
              </a:rPr>
              <a:t>thus</a:t>
            </a:r>
            <a:r>
              <a:rPr sz="1800" spc="220">
                <a:latin typeface="Times New Roman"/>
                <a:cs typeface="Times New Roman"/>
              </a:rPr>
              <a:t> </a:t>
            </a:r>
            <a:r>
              <a:rPr sz="1800">
                <a:latin typeface="Times New Roman"/>
                <a:cs typeface="Times New Roman"/>
              </a:rPr>
              <a:t>an</a:t>
            </a:r>
            <a:r>
              <a:rPr sz="1800" spc="215">
                <a:latin typeface="Times New Roman"/>
                <a:cs typeface="Times New Roman"/>
              </a:rPr>
              <a:t> </a:t>
            </a:r>
            <a:r>
              <a:rPr sz="1800" spc="-10">
                <a:latin typeface="Times New Roman"/>
                <a:cs typeface="Times New Roman"/>
              </a:rPr>
              <a:t>ideal </a:t>
            </a:r>
            <a:r>
              <a:rPr sz="1800">
                <a:latin typeface="Times New Roman"/>
                <a:cs typeface="Times New Roman"/>
              </a:rPr>
              <a:t>candidate</a:t>
            </a:r>
            <a:r>
              <a:rPr sz="1800" spc="-30">
                <a:latin typeface="Times New Roman"/>
                <a:cs typeface="Times New Roman"/>
              </a:rPr>
              <a:t> </a:t>
            </a:r>
            <a:r>
              <a:rPr sz="1800">
                <a:latin typeface="Times New Roman"/>
                <a:cs typeface="Times New Roman"/>
              </a:rPr>
              <a:t>material</a:t>
            </a:r>
            <a:r>
              <a:rPr sz="1800" spc="5">
                <a:latin typeface="Times New Roman"/>
                <a:cs typeface="Times New Roman"/>
              </a:rPr>
              <a:t> </a:t>
            </a:r>
            <a:r>
              <a:rPr sz="1800">
                <a:latin typeface="Times New Roman"/>
                <a:cs typeface="Times New Roman"/>
              </a:rPr>
              <a:t>for sensors</a:t>
            </a:r>
            <a:r>
              <a:rPr sz="1800" spc="-5">
                <a:latin typeface="Times New Roman"/>
                <a:cs typeface="Times New Roman"/>
              </a:rPr>
              <a:t> </a:t>
            </a:r>
            <a:r>
              <a:rPr sz="1800">
                <a:latin typeface="Times New Roman"/>
                <a:cs typeface="Times New Roman"/>
              </a:rPr>
              <a:t>and</a:t>
            </a:r>
            <a:r>
              <a:rPr sz="1800" spc="15">
                <a:latin typeface="Times New Roman"/>
                <a:cs typeface="Times New Roman"/>
              </a:rPr>
              <a:t> </a:t>
            </a:r>
            <a:r>
              <a:rPr sz="1800" spc="-10">
                <a:latin typeface="Times New Roman"/>
                <a:cs typeface="Times New Roman"/>
              </a:rPr>
              <a:t>actuators.</a:t>
            </a:r>
            <a:endParaRPr sz="1800">
              <a:latin typeface="Times New Roman"/>
              <a:cs typeface="Times New Roman"/>
            </a:endParaRPr>
          </a:p>
          <a:p>
            <a:pPr marL="571500" marR="119380" indent="-457834" algn="just">
              <a:lnSpc>
                <a:spcPct val="100000"/>
              </a:lnSpc>
              <a:buAutoNum type="arabicPeriod" startAt="5"/>
              <a:tabLst>
                <a:tab pos="571500" algn="l"/>
              </a:tabLst>
            </a:pPr>
            <a:r>
              <a:rPr sz="1800">
                <a:latin typeface="Times New Roman"/>
                <a:cs typeface="Times New Roman"/>
              </a:rPr>
              <a:t>They</a:t>
            </a:r>
            <a:r>
              <a:rPr sz="1800" spc="425">
                <a:latin typeface="Times New Roman"/>
                <a:cs typeface="Times New Roman"/>
              </a:rPr>
              <a:t> </a:t>
            </a:r>
            <a:r>
              <a:rPr sz="1800">
                <a:latin typeface="Times New Roman"/>
                <a:cs typeface="Times New Roman"/>
              </a:rPr>
              <a:t>are</a:t>
            </a:r>
            <a:r>
              <a:rPr sz="1800" spc="425">
                <a:latin typeface="Times New Roman"/>
                <a:cs typeface="Times New Roman"/>
              </a:rPr>
              <a:t> </a:t>
            </a:r>
            <a:r>
              <a:rPr sz="1800" b="1">
                <a:latin typeface="Times New Roman"/>
                <a:cs typeface="Times New Roman"/>
              </a:rPr>
              <a:t>extremely</a:t>
            </a:r>
            <a:r>
              <a:rPr sz="1800" b="1" spc="450">
                <a:latin typeface="Times New Roman"/>
                <a:cs typeface="Times New Roman"/>
              </a:rPr>
              <a:t> </a:t>
            </a:r>
            <a:r>
              <a:rPr sz="1800" b="1">
                <a:latin typeface="Times New Roman"/>
                <a:cs typeface="Times New Roman"/>
              </a:rPr>
              <a:t>flat</a:t>
            </a:r>
            <a:r>
              <a:rPr sz="1800" b="1" spc="415">
                <a:latin typeface="Times New Roman"/>
                <a:cs typeface="Times New Roman"/>
              </a:rPr>
              <a:t> </a:t>
            </a:r>
            <a:r>
              <a:rPr sz="1800">
                <a:latin typeface="Times New Roman"/>
                <a:cs typeface="Times New Roman"/>
              </a:rPr>
              <a:t>and</a:t>
            </a:r>
            <a:r>
              <a:rPr sz="1800" spc="425">
                <a:latin typeface="Times New Roman"/>
                <a:cs typeface="Times New Roman"/>
              </a:rPr>
              <a:t> </a:t>
            </a:r>
            <a:r>
              <a:rPr sz="1800">
                <a:latin typeface="Times New Roman"/>
                <a:cs typeface="Times New Roman"/>
              </a:rPr>
              <a:t>accept</a:t>
            </a:r>
            <a:r>
              <a:rPr sz="1800" spc="425">
                <a:latin typeface="Times New Roman"/>
                <a:cs typeface="Times New Roman"/>
              </a:rPr>
              <a:t> </a:t>
            </a:r>
            <a:r>
              <a:rPr sz="1800">
                <a:latin typeface="Times New Roman"/>
                <a:cs typeface="Times New Roman"/>
              </a:rPr>
              <a:t>coatings</a:t>
            </a:r>
            <a:r>
              <a:rPr sz="1800" spc="434">
                <a:latin typeface="Times New Roman"/>
                <a:cs typeface="Times New Roman"/>
              </a:rPr>
              <a:t> </a:t>
            </a:r>
            <a:r>
              <a:rPr sz="1800">
                <a:latin typeface="Times New Roman"/>
                <a:cs typeface="Times New Roman"/>
              </a:rPr>
              <a:t>and</a:t>
            </a:r>
            <a:r>
              <a:rPr sz="1800" spc="420">
                <a:latin typeface="Times New Roman"/>
                <a:cs typeface="Times New Roman"/>
              </a:rPr>
              <a:t> </a:t>
            </a:r>
            <a:r>
              <a:rPr sz="1800">
                <a:latin typeface="Times New Roman"/>
                <a:cs typeface="Times New Roman"/>
              </a:rPr>
              <a:t>thin</a:t>
            </a:r>
            <a:r>
              <a:rPr sz="1800" spc="420">
                <a:latin typeface="Times New Roman"/>
                <a:cs typeface="Times New Roman"/>
              </a:rPr>
              <a:t> </a:t>
            </a:r>
            <a:r>
              <a:rPr sz="1800">
                <a:latin typeface="Times New Roman"/>
                <a:cs typeface="Times New Roman"/>
              </a:rPr>
              <a:t>films</a:t>
            </a:r>
            <a:r>
              <a:rPr sz="1800" spc="415">
                <a:latin typeface="Times New Roman"/>
                <a:cs typeface="Times New Roman"/>
              </a:rPr>
              <a:t> </a:t>
            </a:r>
            <a:r>
              <a:rPr sz="1800">
                <a:latin typeface="Times New Roman"/>
                <a:cs typeface="Times New Roman"/>
              </a:rPr>
              <a:t>for</a:t>
            </a:r>
            <a:r>
              <a:rPr sz="1800" spc="434">
                <a:latin typeface="Times New Roman"/>
                <a:cs typeface="Times New Roman"/>
              </a:rPr>
              <a:t> </a:t>
            </a:r>
            <a:r>
              <a:rPr sz="1800" spc="-10">
                <a:latin typeface="Times New Roman"/>
                <a:cs typeface="Times New Roman"/>
              </a:rPr>
              <a:t>making </a:t>
            </a:r>
            <a:r>
              <a:rPr sz="1800">
                <a:latin typeface="Times New Roman"/>
                <a:cs typeface="Times New Roman"/>
              </a:rPr>
              <a:t>various</a:t>
            </a:r>
            <a:r>
              <a:rPr sz="1800" spc="-15">
                <a:latin typeface="Times New Roman"/>
                <a:cs typeface="Times New Roman"/>
              </a:rPr>
              <a:t> </a:t>
            </a:r>
            <a:r>
              <a:rPr sz="1800">
                <a:latin typeface="Times New Roman"/>
                <a:cs typeface="Times New Roman"/>
              </a:rPr>
              <a:t>geometries or</a:t>
            </a:r>
            <a:r>
              <a:rPr sz="1800" spc="10">
                <a:latin typeface="Times New Roman"/>
                <a:cs typeface="Times New Roman"/>
              </a:rPr>
              <a:t> </a:t>
            </a:r>
            <a:r>
              <a:rPr sz="1800">
                <a:latin typeface="Times New Roman"/>
                <a:cs typeface="Times New Roman"/>
              </a:rPr>
              <a:t>conducting</a:t>
            </a:r>
            <a:r>
              <a:rPr sz="1800" spc="-10">
                <a:latin typeface="Times New Roman"/>
                <a:cs typeface="Times New Roman"/>
              </a:rPr>
              <a:t> electricity.</a:t>
            </a:r>
            <a:endParaRPr sz="1800">
              <a:latin typeface="Times New Roman"/>
              <a:cs typeface="Times New Roman"/>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101600">
              <a:lnSpc>
                <a:spcPts val="1190"/>
              </a:lnSpc>
            </a:pPr>
            <a:fld id="{81D60167-4931-47E6-BA6A-407CBD079E47}" type="slidenum">
              <a:rPr spc="-5" dirty="0"/>
              <a:t>113</a:t>
            </a:fld>
            <a:endParaRPr spc="-5"/>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83705"/>
            <a:ext cx="2893060" cy="689932"/>
          </a:xfrm>
          <a:prstGeom prst="rect">
            <a:avLst/>
          </a:prstGeom>
        </p:spPr>
        <p:txBody>
          <a:bodyPr vert="horz" wrap="square" lIns="0" tIns="12700" rIns="0" bIns="0" rtlCol="0">
            <a:spAutoFit/>
          </a:bodyPr>
          <a:lstStyle/>
          <a:p>
            <a:pPr marL="12700">
              <a:lnSpc>
                <a:spcPct val="100000"/>
              </a:lnSpc>
              <a:spcBef>
                <a:spcPts val="100"/>
              </a:spcBef>
            </a:pPr>
            <a:r>
              <a:rPr b="1" spc="-10">
                <a:latin typeface="Times New Roman"/>
                <a:cs typeface="Times New Roman"/>
              </a:rPr>
              <a:t>Plastics</a:t>
            </a:r>
          </a:p>
        </p:txBody>
      </p:sp>
      <p:pic>
        <p:nvPicPr>
          <p:cNvPr id="3" name="object 3"/>
          <p:cNvPicPr/>
          <p:nvPr/>
        </p:nvPicPr>
        <p:blipFill>
          <a:blip r:embed="rId2" cstate="print"/>
          <a:stretch>
            <a:fillRect/>
          </a:stretch>
        </p:blipFill>
        <p:spPr>
          <a:xfrm>
            <a:off x="4953000" y="3407778"/>
            <a:ext cx="3352800" cy="3041650"/>
          </a:xfrm>
          <a:prstGeom prst="rect">
            <a:avLst/>
          </a:prstGeom>
        </p:spPr>
      </p:pic>
      <p:sp>
        <p:nvSpPr>
          <p:cNvPr id="4" name="object 4"/>
          <p:cNvSpPr txBox="1"/>
          <p:nvPr/>
        </p:nvSpPr>
        <p:spPr>
          <a:xfrm>
            <a:off x="612140" y="938530"/>
            <a:ext cx="7814945" cy="5011420"/>
          </a:xfrm>
          <a:prstGeom prst="rect">
            <a:avLst/>
          </a:prstGeom>
        </p:spPr>
        <p:txBody>
          <a:bodyPr vert="horz" wrap="square" lIns="0" tIns="13335" rIns="0" bIns="0" rtlCol="0">
            <a:spAutoFit/>
          </a:bodyPr>
          <a:lstStyle/>
          <a:p>
            <a:pPr marL="12700" marR="76200" indent="151765">
              <a:lnSpc>
                <a:spcPct val="100000"/>
              </a:lnSpc>
              <a:spcBef>
                <a:spcPts val="105"/>
              </a:spcBef>
              <a:buFont typeface="Arial"/>
              <a:buChar char="•"/>
              <a:tabLst>
                <a:tab pos="164465" algn="l"/>
              </a:tabLst>
            </a:pPr>
            <a:r>
              <a:rPr sz="2000">
                <a:latin typeface="Times New Roman"/>
                <a:cs typeface="Times New Roman"/>
              </a:rPr>
              <a:t>Plastics</a:t>
            </a:r>
            <a:r>
              <a:rPr sz="2000" spc="-50">
                <a:latin typeface="Times New Roman"/>
                <a:cs typeface="Times New Roman"/>
              </a:rPr>
              <a:t> </a:t>
            </a:r>
            <a:r>
              <a:rPr sz="2000">
                <a:latin typeface="Times New Roman"/>
                <a:cs typeface="Times New Roman"/>
              </a:rPr>
              <a:t>are</a:t>
            </a:r>
            <a:r>
              <a:rPr sz="2000" spc="-40">
                <a:latin typeface="Times New Roman"/>
                <a:cs typeface="Times New Roman"/>
              </a:rPr>
              <a:t> </a:t>
            </a:r>
            <a:r>
              <a:rPr sz="2000">
                <a:latin typeface="Times New Roman"/>
                <a:cs typeface="Times New Roman"/>
              </a:rPr>
              <a:t>synthetic</a:t>
            </a:r>
            <a:r>
              <a:rPr sz="2000" spc="-40">
                <a:latin typeface="Times New Roman"/>
                <a:cs typeface="Times New Roman"/>
              </a:rPr>
              <a:t> </a:t>
            </a:r>
            <a:r>
              <a:rPr sz="2000">
                <a:latin typeface="Times New Roman"/>
                <a:cs typeface="Times New Roman"/>
              </a:rPr>
              <a:t>materials</a:t>
            </a:r>
            <a:r>
              <a:rPr sz="2000" spc="-30">
                <a:latin typeface="Times New Roman"/>
                <a:cs typeface="Times New Roman"/>
              </a:rPr>
              <a:t> </a:t>
            </a:r>
            <a:r>
              <a:rPr sz="2000">
                <a:latin typeface="Times New Roman"/>
                <a:cs typeface="Times New Roman"/>
              </a:rPr>
              <a:t>made</a:t>
            </a:r>
            <a:r>
              <a:rPr sz="2000" spc="-20">
                <a:latin typeface="Times New Roman"/>
                <a:cs typeface="Times New Roman"/>
              </a:rPr>
              <a:t> </a:t>
            </a:r>
            <a:r>
              <a:rPr sz="2000">
                <a:latin typeface="Times New Roman"/>
                <a:cs typeface="Times New Roman"/>
              </a:rPr>
              <a:t>from</a:t>
            </a:r>
            <a:r>
              <a:rPr sz="2000" spc="-50">
                <a:latin typeface="Times New Roman"/>
                <a:cs typeface="Times New Roman"/>
              </a:rPr>
              <a:t> </a:t>
            </a:r>
            <a:r>
              <a:rPr sz="2000">
                <a:latin typeface="Times New Roman"/>
                <a:cs typeface="Times New Roman"/>
              </a:rPr>
              <a:t>chemical</a:t>
            </a:r>
            <a:r>
              <a:rPr sz="2000" spc="-35">
                <a:latin typeface="Times New Roman"/>
                <a:cs typeface="Times New Roman"/>
              </a:rPr>
              <a:t> </a:t>
            </a:r>
            <a:r>
              <a:rPr sz="2000">
                <a:latin typeface="Times New Roman"/>
                <a:cs typeface="Times New Roman"/>
              </a:rPr>
              <a:t>raw</a:t>
            </a:r>
            <a:r>
              <a:rPr sz="2000" spc="-25">
                <a:latin typeface="Times New Roman"/>
                <a:cs typeface="Times New Roman"/>
              </a:rPr>
              <a:t> </a:t>
            </a:r>
            <a:r>
              <a:rPr sz="2000">
                <a:latin typeface="Times New Roman"/>
                <a:cs typeface="Times New Roman"/>
              </a:rPr>
              <a:t>materials</a:t>
            </a:r>
            <a:r>
              <a:rPr sz="2000" spc="-25">
                <a:latin typeface="Times New Roman"/>
                <a:cs typeface="Times New Roman"/>
              </a:rPr>
              <a:t> </a:t>
            </a:r>
            <a:r>
              <a:rPr sz="2000" spc="-10">
                <a:latin typeface="Times New Roman"/>
                <a:cs typeface="Times New Roman"/>
              </a:rPr>
              <a:t>called </a:t>
            </a:r>
            <a:r>
              <a:rPr sz="2000">
                <a:latin typeface="Times New Roman"/>
                <a:cs typeface="Times New Roman"/>
              </a:rPr>
              <a:t>monomers.</a:t>
            </a:r>
            <a:r>
              <a:rPr sz="2000" spc="-35">
                <a:latin typeface="Times New Roman"/>
                <a:cs typeface="Times New Roman"/>
              </a:rPr>
              <a:t> </a:t>
            </a:r>
            <a:r>
              <a:rPr sz="2000" i="1">
                <a:latin typeface="Times New Roman"/>
                <a:cs typeface="Times New Roman"/>
              </a:rPr>
              <a:t>A</a:t>
            </a:r>
            <a:r>
              <a:rPr sz="2000" i="1" spc="-45">
                <a:latin typeface="Times New Roman"/>
                <a:cs typeface="Times New Roman"/>
              </a:rPr>
              <a:t> </a:t>
            </a:r>
            <a:r>
              <a:rPr sz="2000" b="1" i="1">
                <a:latin typeface="Times New Roman"/>
                <a:cs typeface="Times New Roman"/>
              </a:rPr>
              <a:t>monomer</a:t>
            </a:r>
            <a:r>
              <a:rPr sz="2000" b="1" i="1" spc="-50">
                <a:latin typeface="Times New Roman"/>
                <a:cs typeface="Times New Roman"/>
              </a:rPr>
              <a:t> </a:t>
            </a:r>
            <a:r>
              <a:rPr sz="2000" i="1">
                <a:latin typeface="Times New Roman"/>
                <a:cs typeface="Times New Roman"/>
              </a:rPr>
              <a:t>(one</a:t>
            </a:r>
            <a:r>
              <a:rPr sz="2000" i="1" spc="-20">
                <a:latin typeface="Times New Roman"/>
                <a:cs typeface="Times New Roman"/>
              </a:rPr>
              <a:t> </a:t>
            </a:r>
            <a:r>
              <a:rPr sz="2000" i="1">
                <a:latin typeface="Times New Roman"/>
                <a:cs typeface="Times New Roman"/>
              </a:rPr>
              <a:t>chemical</a:t>
            </a:r>
            <a:r>
              <a:rPr sz="2000" i="1" spc="-45">
                <a:latin typeface="Times New Roman"/>
                <a:cs typeface="Times New Roman"/>
              </a:rPr>
              <a:t> </a:t>
            </a:r>
            <a:r>
              <a:rPr sz="2000" i="1">
                <a:latin typeface="Times New Roman"/>
                <a:cs typeface="Times New Roman"/>
              </a:rPr>
              <a:t>unit)</a:t>
            </a:r>
            <a:r>
              <a:rPr sz="2000" i="1" spc="-30">
                <a:latin typeface="Times New Roman"/>
                <a:cs typeface="Times New Roman"/>
              </a:rPr>
              <a:t> </a:t>
            </a:r>
            <a:r>
              <a:rPr sz="2000" i="1">
                <a:latin typeface="Times New Roman"/>
                <a:cs typeface="Times New Roman"/>
              </a:rPr>
              <a:t>such</a:t>
            </a:r>
            <a:r>
              <a:rPr sz="2000" i="1" spc="-40">
                <a:latin typeface="Times New Roman"/>
                <a:cs typeface="Times New Roman"/>
              </a:rPr>
              <a:t> </a:t>
            </a:r>
            <a:r>
              <a:rPr sz="2000" i="1">
                <a:latin typeface="Times New Roman"/>
                <a:cs typeface="Times New Roman"/>
              </a:rPr>
              <a:t>as</a:t>
            </a:r>
            <a:r>
              <a:rPr sz="2000" i="1" spc="-15">
                <a:latin typeface="Times New Roman"/>
                <a:cs typeface="Times New Roman"/>
              </a:rPr>
              <a:t> </a:t>
            </a:r>
            <a:r>
              <a:rPr sz="2000" i="1">
                <a:latin typeface="Times New Roman"/>
                <a:cs typeface="Times New Roman"/>
              </a:rPr>
              <a:t>ethylene</a:t>
            </a:r>
            <a:r>
              <a:rPr sz="2000" i="1" spc="-30">
                <a:latin typeface="Times New Roman"/>
                <a:cs typeface="Times New Roman"/>
              </a:rPr>
              <a:t> </a:t>
            </a:r>
            <a:r>
              <a:rPr sz="2000" i="1">
                <a:latin typeface="Times New Roman"/>
                <a:cs typeface="Times New Roman"/>
              </a:rPr>
              <a:t>is</a:t>
            </a:r>
            <a:r>
              <a:rPr sz="2000" i="1" spc="-25">
                <a:latin typeface="Times New Roman"/>
                <a:cs typeface="Times New Roman"/>
              </a:rPr>
              <a:t> </a:t>
            </a:r>
            <a:r>
              <a:rPr sz="2000" i="1">
                <a:latin typeface="Times New Roman"/>
                <a:cs typeface="Times New Roman"/>
              </a:rPr>
              <a:t>reacted</a:t>
            </a:r>
            <a:r>
              <a:rPr sz="2000" i="1" spc="-45">
                <a:latin typeface="Times New Roman"/>
                <a:cs typeface="Times New Roman"/>
              </a:rPr>
              <a:t> </a:t>
            </a:r>
            <a:r>
              <a:rPr sz="2000" i="1" spc="-20">
                <a:latin typeface="Times New Roman"/>
                <a:cs typeface="Times New Roman"/>
              </a:rPr>
              <a:t>with </a:t>
            </a:r>
            <a:r>
              <a:rPr sz="2000" i="1">
                <a:latin typeface="Times New Roman"/>
                <a:cs typeface="Times New Roman"/>
              </a:rPr>
              <a:t>other</a:t>
            </a:r>
            <a:r>
              <a:rPr sz="2000" i="1" spc="-45">
                <a:latin typeface="Times New Roman"/>
                <a:cs typeface="Times New Roman"/>
              </a:rPr>
              <a:t> </a:t>
            </a:r>
            <a:r>
              <a:rPr sz="2000" i="1">
                <a:latin typeface="Times New Roman"/>
                <a:cs typeface="Times New Roman"/>
              </a:rPr>
              <a:t>monomer</a:t>
            </a:r>
            <a:r>
              <a:rPr sz="2000" i="1" spc="-35">
                <a:latin typeface="Times New Roman"/>
                <a:cs typeface="Times New Roman"/>
              </a:rPr>
              <a:t> </a:t>
            </a:r>
            <a:r>
              <a:rPr sz="2000" i="1">
                <a:latin typeface="Times New Roman"/>
                <a:cs typeface="Times New Roman"/>
              </a:rPr>
              <a:t>molecules</a:t>
            </a:r>
            <a:r>
              <a:rPr sz="2000" i="1" spc="-45">
                <a:latin typeface="Times New Roman"/>
                <a:cs typeface="Times New Roman"/>
              </a:rPr>
              <a:t> </a:t>
            </a:r>
            <a:r>
              <a:rPr sz="2000" i="1">
                <a:latin typeface="Times New Roman"/>
                <a:cs typeface="Times New Roman"/>
              </a:rPr>
              <a:t>to</a:t>
            </a:r>
            <a:r>
              <a:rPr sz="2000" i="1" spc="-20">
                <a:latin typeface="Times New Roman"/>
                <a:cs typeface="Times New Roman"/>
              </a:rPr>
              <a:t> </a:t>
            </a:r>
            <a:r>
              <a:rPr sz="2000" i="1">
                <a:latin typeface="Times New Roman"/>
                <a:cs typeface="Times New Roman"/>
              </a:rPr>
              <a:t>form</a:t>
            </a:r>
            <a:r>
              <a:rPr sz="2000" i="1" spc="-20">
                <a:latin typeface="Times New Roman"/>
                <a:cs typeface="Times New Roman"/>
              </a:rPr>
              <a:t> </a:t>
            </a:r>
            <a:r>
              <a:rPr sz="2000" i="1">
                <a:latin typeface="Times New Roman"/>
                <a:cs typeface="Times New Roman"/>
              </a:rPr>
              <a:t>long</a:t>
            </a:r>
            <a:r>
              <a:rPr sz="2000" i="1" spc="-35">
                <a:latin typeface="Times New Roman"/>
                <a:cs typeface="Times New Roman"/>
              </a:rPr>
              <a:t> </a:t>
            </a:r>
            <a:r>
              <a:rPr sz="2000" i="1">
                <a:latin typeface="Times New Roman"/>
                <a:cs typeface="Times New Roman"/>
              </a:rPr>
              <a:t>chains</a:t>
            </a:r>
            <a:r>
              <a:rPr sz="2000" i="1" spc="-30">
                <a:latin typeface="Times New Roman"/>
                <a:cs typeface="Times New Roman"/>
              </a:rPr>
              <a:t> </a:t>
            </a:r>
            <a:r>
              <a:rPr sz="2000" i="1">
                <a:latin typeface="Times New Roman"/>
                <a:cs typeface="Times New Roman"/>
              </a:rPr>
              <a:t>of</a:t>
            </a:r>
            <a:r>
              <a:rPr sz="2000" i="1" spc="-25">
                <a:latin typeface="Times New Roman"/>
                <a:cs typeface="Times New Roman"/>
              </a:rPr>
              <a:t> </a:t>
            </a:r>
            <a:r>
              <a:rPr sz="2000" i="1">
                <a:latin typeface="Times New Roman"/>
                <a:cs typeface="Times New Roman"/>
              </a:rPr>
              <a:t>repeating</a:t>
            </a:r>
            <a:r>
              <a:rPr sz="2000" i="1" spc="-40">
                <a:latin typeface="Times New Roman"/>
                <a:cs typeface="Times New Roman"/>
              </a:rPr>
              <a:t> </a:t>
            </a:r>
            <a:r>
              <a:rPr sz="2000" i="1">
                <a:latin typeface="Times New Roman"/>
                <a:cs typeface="Times New Roman"/>
              </a:rPr>
              <a:t>ethylene</a:t>
            </a:r>
            <a:r>
              <a:rPr sz="2000" i="1" spc="-25">
                <a:latin typeface="Times New Roman"/>
                <a:cs typeface="Times New Roman"/>
              </a:rPr>
              <a:t> </a:t>
            </a:r>
            <a:r>
              <a:rPr sz="2000" i="1" spc="-10">
                <a:latin typeface="Times New Roman"/>
                <a:cs typeface="Times New Roman"/>
              </a:rPr>
              <a:t>units, </a:t>
            </a:r>
            <a:r>
              <a:rPr sz="2000" i="1">
                <a:latin typeface="Times New Roman"/>
                <a:cs typeface="Times New Roman"/>
              </a:rPr>
              <a:t>forming</a:t>
            </a:r>
            <a:r>
              <a:rPr sz="2000" i="1" spc="-40">
                <a:latin typeface="Times New Roman"/>
                <a:cs typeface="Times New Roman"/>
              </a:rPr>
              <a:t> </a:t>
            </a:r>
            <a:r>
              <a:rPr sz="2000" i="1">
                <a:latin typeface="Times New Roman"/>
                <a:cs typeface="Times New Roman"/>
              </a:rPr>
              <a:t>the</a:t>
            </a:r>
            <a:r>
              <a:rPr sz="2000" i="1" spc="-5">
                <a:latin typeface="Times New Roman"/>
                <a:cs typeface="Times New Roman"/>
              </a:rPr>
              <a:t> </a:t>
            </a:r>
            <a:r>
              <a:rPr sz="2000" b="1" i="1">
                <a:latin typeface="Times New Roman"/>
                <a:cs typeface="Times New Roman"/>
              </a:rPr>
              <a:t>polymer</a:t>
            </a:r>
            <a:r>
              <a:rPr sz="2000" b="1" i="1" spc="-45">
                <a:latin typeface="Times New Roman"/>
                <a:cs typeface="Times New Roman"/>
              </a:rPr>
              <a:t> </a:t>
            </a:r>
            <a:r>
              <a:rPr sz="2000" i="1" spc="-10">
                <a:latin typeface="Times New Roman"/>
                <a:cs typeface="Times New Roman"/>
              </a:rPr>
              <a:t>polyethylene</a:t>
            </a:r>
            <a:r>
              <a:rPr sz="2000" spc="-10">
                <a:latin typeface="Times New Roman"/>
                <a:cs typeface="Times New Roman"/>
              </a:rPr>
              <a:t>.</a:t>
            </a:r>
            <a:endParaRPr sz="2000">
              <a:latin typeface="Times New Roman"/>
              <a:cs typeface="Times New Roman"/>
            </a:endParaRPr>
          </a:p>
          <a:p>
            <a:pPr marL="12700" marR="5080" indent="135255">
              <a:lnSpc>
                <a:spcPct val="100000"/>
              </a:lnSpc>
              <a:spcBef>
                <a:spcPts val="610"/>
              </a:spcBef>
              <a:buFont typeface="Arial"/>
              <a:buChar char="•"/>
              <a:tabLst>
                <a:tab pos="147955" algn="l"/>
              </a:tabLst>
            </a:pPr>
            <a:r>
              <a:rPr sz="1800">
                <a:latin typeface="Times New Roman"/>
                <a:cs typeface="Times New Roman"/>
              </a:rPr>
              <a:t>Polymer</a:t>
            </a:r>
            <a:r>
              <a:rPr sz="1800" spc="-25">
                <a:latin typeface="Times New Roman"/>
                <a:cs typeface="Times New Roman"/>
              </a:rPr>
              <a:t> </a:t>
            </a:r>
            <a:r>
              <a:rPr sz="1800">
                <a:latin typeface="Times New Roman"/>
                <a:cs typeface="Times New Roman"/>
              </a:rPr>
              <a:t>chemists</a:t>
            </a:r>
            <a:r>
              <a:rPr sz="1800" spc="-5">
                <a:latin typeface="Times New Roman"/>
                <a:cs typeface="Times New Roman"/>
              </a:rPr>
              <a:t> </a:t>
            </a:r>
            <a:r>
              <a:rPr sz="1800">
                <a:latin typeface="Times New Roman"/>
                <a:cs typeface="Times New Roman"/>
              </a:rPr>
              <a:t>use</a:t>
            </a:r>
            <a:r>
              <a:rPr sz="1800" spc="-15">
                <a:latin typeface="Times New Roman"/>
                <a:cs typeface="Times New Roman"/>
              </a:rPr>
              <a:t> </a:t>
            </a:r>
            <a:r>
              <a:rPr sz="1800">
                <a:latin typeface="Times New Roman"/>
                <a:cs typeface="Times New Roman"/>
              </a:rPr>
              <a:t>only</a:t>
            </a:r>
            <a:r>
              <a:rPr sz="1800" spc="10">
                <a:latin typeface="Times New Roman"/>
                <a:cs typeface="Times New Roman"/>
              </a:rPr>
              <a:t> </a:t>
            </a:r>
            <a:r>
              <a:rPr sz="1800" b="1" i="1">
                <a:latin typeface="Times New Roman"/>
                <a:cs typeface="Times New Roman"/>
              </a:rPr>
              <a:t>eight</a:t>
            </a:r>
            <a:r>
              <a:rPr sz="1800" b="1" i="1" spc="-25">
                <a:latin typeface="Times New Roman"/>
                <a:cs typeface="Times New Roman"/>
              </a:rPr>
              <a:t> </a:t>
            </a:r>
            <a:r>
              <a:rPr sz="1800" b="1" i="1">
                <a:latin typeface="Times New Roman"/>
                <a:cs typeface="Times New Roman"/>
              </a:rPr>
              <a:t>elements</a:t>
            </a:r>
            <a:r>
              <a:rPr sz="1800" b="1" i="1" spc="-15">
                <a:latin typeface="Times New Roman"/>
                <a:cs typeface="Times New Roman"/>
              </a:rPr>
              <a:t> </a:t>
            </a:r>
            <a:r>
              <a:rPr sz="1800">
                <a:latin typeface="Times New Roman"/>
                <a:cs typeface="Times New Roman"/>
              </a:rPr>
              <a:t>to</a:t>
            </a:r>
            <a:r>
              <a:rPr sz="1800" spc="-5">
                <a:latin typeface="Times New Roman"/>
                <a:cs typeface="Times New Roman"/>
              </a:rPr>
              <a:t> </a:t>
            </a:r>
            <a:r>
              <a:rPr sz="1800">
                <a:latin typeface="Times New Roman"/>
                <a:cs typeface="Times New Roman"/>
              </a:rPr>
              <a:t>create</a:t>
            </a:r>
            <a:r>
              <a:rPr sz="1800" spc="-20">
                <a:latin typeface="Times New Roman"/>
                <a:cs typeface="Times New Roman"/>
              </a:rPr>
              <a:t> </a:t>
            </a:r>
            <a:r>
              <a:rPr sz="1800">
                <a:latin typeface="Times New Roman"/>
                <a:cs typeface="Times New Roman"/>
              </a:rPr>
              <a:t>thousands</a:t>
            </a:r>
            <a:r>
              <a:rPr sz="1800" spc="-20">
                <a:latin typeface="Times New Roman"/>
                <a:cs typeface="Times New Roman"/>
              </a:rPr>
              <a:t> </a:t>
            </a:r>
            <a:r>
              <a:rPr sz="1800">
                <a:latin typeface="Times New Roman"/>
                <a:cs typeface="Times New Roman"/>
              </a:rPr>
              <a:t>of</a:t>
            </a:r>
            <a:r>
              <a:rPr sz="1800" spc="-5">
                <a:latin typeface="Times New Roman"/>
                <a:cs typeface="Times New Roman"/>
              </a:rPr>
              <a:t> </a:t>
            </a:r>
            <a:r>
              <a:rPr sz="1800">
                <a:latin typeface="Times New Roman"/>
                <a:cs typeface="Times New Roman"/>
              </a:rPr>
              <a:t>different</a:t>
            </a:r>
            <a:r>
              <a:rPr sz="1800" spc="-25">
                <a:latin typeface="Times New Roman"/>
                <a:cs typeface="Times New Roman"/>
              </a:rPr>
              <a:t> </a:t>
            </a:r>
            <a:r>
              <a:rPr sz="1800" spc="-10">
                <a:latin typeface="Times New Roman"/>
                <a:cs typeface="Times New Roman"/>
              </a:rPr>
              <a:t>plastics. </a:t>
            </a:r>
            <a:r>
              <a:rPr sz="1800">
                <a:latin typeface="Times New Roman"/>
                <a:cs typeface="Times New Roman"/>
              </a:rPr>
              <a:t>These</a:t>
            </a:r>
            <a:r>
              <a:rPr sz="1800" spc="-10">
                <a:latin typeface="Times New Roman"/>
                <a:cs typeface="Times New Roman"/>
              </a:rPr>
              <a:t> </a:t>
            </a:r>
            <a:r>
              <a:rPr sz="1800">
                <a:latin typeface="Times New Roman"/>
                <a:cs typeface="Times New Roman"/>
              </a:rPr>
              <a:t>elements</a:t>
            </a:r>
            <a:r>
              <a:rPr sz="1800" spc="5">
                <a:latin typeface="Times New Roman"/>
                <a:cs typeface="Times New Roman"/>
              </a:rPr>
              <a:t> </a:t>
            </a:r>
            <a:r>
              <a:rPr sz="1800">
                <a:latin typeface="Times New Roman"/>
                <a:cs typeface="Times New Roman"/>
              </a:rPr>
              <a:t>are</a:t>
            </a:r>
            <a:r>
              <a:rPr sz="1800" spc="5">
                <a:latin typeface="Times New Roman"/>
                <a:cs typeface="Times New Roman"/>
              </a:rPr>
              <a:t> </a:t>
            </a:r>
            <a:r>
              <a:rPr sz="1800">
                <a:latin typeface="Times New Roman"/>
                <a:cs typeface="Times New Roman"/>
              </a:rPr>
              <a:t>carbon</a:t>
            </a:r>
            <a:r>
              <a:rPr sz="1800" spc="-15">
                <a:latin typeface="Times New Roman"/>
                <a:cs typeface="Times New Roman"/>
              </a:rPr>
              <a:t> </a:t>
            </a:r>
            <a:r>
              <a:rPr sz="1800">
                <a:latin typeface="Times New Roman"/>
                <a:cs typeface="Times New Roman"/>
              </a:rPr>
              <a:t>(C),</a:t>
            </a:r>
            <a:r>
              <a:rPr sz="1800" spc="5">
                <a:latin typeface="Times New Roman"/>
                <a:cs typeface="Times New Roman"/>
              </a:rPr>
              <a:t> </a:t>
            </a:r>
            <a:r>
              <a:rPr sz="1800">
                <a:latin typeface="Times New Roman"/>
                <a:cs typeface="Times New Roman"/>
              </a:rPr>
              <a:t>hydrogen</a:t>
            </a:r>
            <a:r>
              <a:rPr sz="1800" spc="-15">
                <a:latin typeface="Times New Roman"/>
                <a:cs typeface="Times New Roman"/>
              </a:rPr>
              <a:t> </a:t>
            </a:r>
            <a:r>
              <a:rPr sz="1800">
                <a:latin typeface="Times New Roman"/>
                <a:cs typeface="Times New Roman"/>
              </a:rPr>
              <a:t>(H),</a:t>
            </a:r>
            <a:r>
              <a:rPr sz="1800" spc="5">
                <a:latin typeface="Times New Roman"/>
                <a:cs typeface="Times New Roman"/>
              </a:rPr>
              <a:t> </a:t>
            </a:r>
            <a:r>
              <a:rPr sz="1800">
                <a:latin typeface="Times New Roman"/>
                <a:cs typeface="Times New Roman"/>
              </a:rPr>
              <a:t>nitrogen</a:t>
            </a:r>
            <a:r>
              <a:rPr sz="1800" spc="-10">
                <a:latin typeface="Times New Roman"/>
                <a:cs typeface="Times New Roman"/>
              </a:rPr>
              <a:t> </a:t>
            </a:r>
            <a:r>
              <a:rPr sz="1800">
                <a:latin typeface="Times New Roman"/>
                <a:cs typeface="Times New Roman"/>
              </a:rPr>
              <a:t>(N),</a:t>
            </a:r>
            <a:r>
              <a:rPr sz="1800" spc="10">
                <a:latin typeface="Times New Roman"/>
                <a:cs typeface="Times New Roman"/>
              </a:rPr>
              <a:t> </a:t>
            </a:r>
            <a:r>
              <a:rPr sz="1800">
                <a:latin typeface="Times New Roman"/>
                <a:cs typeface="Times New Roman"/>
              </a:rPr>
              <a:t>oxygen</a:t>
            </a:r>
            <a:r>
              <a:rPr sz="1800" spc="-25">
                <a:latin typeface="Times New Roman"/>
                <a:cs typeface="Times New Roman"/>
              </a:rPr>
              <a:t> </a:t>
            </a:r>
            <a:r>
              <a:rPr sz="1800">
                <a:latin typeface="Times New Roman"/>
                <a:cs typeface="Times New Roman"/>
              </a:rPr>
              <a:t>(O),</a:t>
            </a:r>
            <a:r>
              <a:rPr sz="1800" spc="5">
                <a:latin typeface="Times New Roman"/>
                <a:cs typeface="Times New Roman"/>
              </a:rPr>
              <a:t> </a:t>
            </a:r>
            <a:r>
              <a:rPr sz="1800">
                <a:latin typeface="Times New Roman"/>
                <a:cs typeface="Times New Roman"/>
              </a:rPr>
              <a:t>fluorine</a:t>
            </a:r>
            <a:r>
              <a:rPr sz="1800" spc="5">
                <a:latin typeface="Times New Roman"/>
                <a:cs typeface="Times New Roman"/>
              </a:rPr>
              <a:t> </a:t>
            </a:r>
            <a:r>
              <a:rPr sz="1800" spc="-20">
                <a:latin typeface="Times New Roman"/>
                <a:cs typeface="Times New Roman"/>
              </a:rPr>
              <a:t>(F), </a:t>
            </a:r>
            <a:r>
              <a:rPr sz="1800">
                <a:latin typeface="Times New Roman"/>
                <a:cs typeface="Times New Roman"/>
              </a:rPr>
              <a:t>silicon</a:t>
            </a:r>
            <a:r>
              <a:rPr sz="1800" spc="-15">
                <a:latin typeface="Times New Roman"/>
                <a:cs typeface="Times New Roman"/>
              </a:rPr>
              <a:t> </a:t>
            </a:r>
            <a:r>
              <a:rPr sz="1800">
                <a:latin typeface="Times New Roman"/>
                <a:cs typeface="Times New Roman"/>
              </a:rPr>
              <a:t>(Si), sulfur</a:t>
            </a:r>
            <a:r>
              <a:rPr sz="1800" spc="10">
                <a:latin typeface="Times New Roman"/>
                <a:cs typeface="Times New Roman"/>
              </a:rPr>
              <a:t> </a:t>
            </a:r>
            <a:r>
              <a:rPr sz="1800">
                <a:latin typeface="Times New Roman"/>
                <a:cs typeface="Times New Roman"/>
              </a:rPr>
              <a:t>(S), and</a:t>
            </a:r>
            <a:r>
              <a:rPr sz="1800" spc="5">
                <a:latin typeface="Times New Roman"/>
                <a:cs typeface="Times New Roman"/>
              </a:rPr>
              <a:t> </a:t>
            </a:r>
            <a:r>
              <a:rPr sz="1800">
                <a:latin typeface="Times New Roman"/>
                <a:cs typeface="Times New Roman"/>
              </a:rPr>
              <a:t>chlorine</a:t>
            </a:r>
            <a:r>
              <a:rPr sz="1800" spc="-10">
                <a:latin typeface="Times New Roman"/>
                <a:cs typeface="Times New Roman"/>
              </a:rPr>
              <a:t> (Cl).</a:t>
            </a:r>
            <a:endParaRPr sz="1800">
              <a:latin typeface="Times New Roman"/>
              <a:cs typeface="Times New Roman"/>
            </a:endParaRPr>
          </a:p>
          <a:p>
            <a:pPr marL="12700" marR="3637915" indent="-12065">
              <a:lnSpc>
                <a:spcPct val="98700"/>
              </a:lnSpc>
              <a:spcBef>
                <a:spcPts val="1345"/>
              </a:spcBef>
              <a:buSzPct val="91666"/>
              <a:buFont typeface="Arial"/>
              <a:buChar char="•"/>
              <a:tabLst>
                <a:tab pos="91440" algn="l"/>
              </a:tabLst>
            </a:pPr>
            <a:r>
              <a:rPr sz="1800">
                <a:latin typeface="Times New Roman"/>
                <a:cs typeface="Times New Roman"/>
              </a:rPr>
              <a:t>	By</a:t>
            </a:r>
            <a:r>
              <a:rPr sz="1800" spc="-20">
                <a:latin typeface="Times New Roman"/>
                <a:cs typeface="Times New Roman"/>
              </a:rPr>
              <a:t> </a:t>
            </a:r>
            <a:r>
              <a:rPr sz="1800">
                <a:latin typeface="Times New Roman"/>
                <a:cs typeface="Times New Roman"/>
              </a:rPr>
              <a:t>applying</a:t>
            </a:r>
            <a:r>
              <a:rPr sz="1800" spc="-25">
                <a:latin typeface="Times New Roman"/>
                <a:cs typeface="Times New Roman"/>
              </a:rPr>
              <a:t> </a:t>
            </a:r>
            <a:r>
              <a:rPr sz="1800">
                <a:latin typeface="Times New Roman"/>
                <a:cs typeface="Times New Roman"/>
              </a:rPr>
              <a:t>heat,</a:t>
            </a:r>
            <a:r>
              <a:rPr sz="1800" spc="-10">
                <a:latin typeface="Times New Roman"/>
                <a:cs typeface="Times New Roman"/>
              </a:rPr>
              <a:t> </a:t>
            </a:r>
            <a:r>
              <a:rPr sz="1800">
                <a:latin typeface="Times New Roman"/>
                <a:cs typeface="Times New Roman"/>
              </a:rPr>
              <a:t>pressure, and</a:t>
            </a:r>
            <a:r>
              <a:rPr sz="1800" spc="5">
                <a:latin typeface="Times New Roman"/>
                <a:cs typeface="Times New Roman"/>
              </a:rPr>
              <a:t> </a:t>
            </a:r>
            <a:r>
              <a:rPr sz="1800" spc="-10">
                <a:latin typeface="Times New Roman"/>
                <a:cs typeface="Times New Roman"/>
              </a:rPr>
              <a:t>catalysts, </a:t>
            </a:r>
            <a:r>
              <a:rPr sz="1800">
                <a:latin typeface="Times New Roman"/>
                <a:cs typeface="Times New Roman"/>
              </a:rPr>
              <a:t>monomers</a:t>
            </a:r>
            <a:r>
              <a:rPr sz="1800" spc="10">
                <a:latin typeface="Times New Roman"/>
                <a:cs typeface="Times New Roman"/>
              </a:rPr>
              <a:t> </a:t>
            </a:r>
            <a:r>
              <a:rPr sz="1800">
                <a:latin typeface="Times New Roman"/>
                <a:cs typeface="Times New Roman"/>
              </a:rPr>
              <a:t>are grown</a:t>
            </a:r>
            <a:r>
              <a:rPr sz="1800" spc="-5">
                <a:latin typeface="Times New Roman"/>
                <a:cs typeface="Times New Roman"/>
              </a:rPr>
              <a:t> </a:t>
            </a:r>
            <a:r>
              <a:rPr sz="1800">
                <a:latin typeface="Times New Roman"/>
                <a:cs typeface="Times New Roman"/>
              </a:rPr>
              <a:t>into</a:t>
            </a:r>
            <a:r>
              <a:rPr sz="1800" spc="-15">
                <a:latin typeface="Times New Roman"/>
                <a:cs typeface="Times New Roman"/>
              </a:rPr>
              <a:t> </a:t>
            </a:r>
            <a:r>
              <a:rPr sz="1800">
                <a:latin typeface="Times New Roman"/>
                <a:cs typeface="Times New Roman"/>
              </a:rPr>
              <a:t>long</a:t>
            </a:r>
            <a:r>
              <a:rPr sz="1800" spc="5">
                <a:latin typeface="Times New Roman"/>
                <a:cs typeface="Times New Roman"/>
              </a:rPr>
              <a:t> </a:t>
            </a:r>
            <a:r>
              <a:rPr sz="1800">
                <a:latin typeface="Times New Roman"/>
                <a:cs typeface="Times New Roman"/>
              </a:rPr>
              <a:t>chains.</a:t>
            </a:r>
            <a:r>
              <a:rPr sz="1800" spc="-50">
                <a:latin typeface="Times New Roman"/>
                <a:cs typeface="Times New Roman"/>
              </a:rPr>
              <a:t> </a:t>
            </a:r>
            <a:r>
              <a:rPr sz="1800" spc="-25">
                <a:latin typeface="Times New Roman"/>
                <a:cs typeface="Times New Roman"/>
              </a:rPr>
              <a:t>The </a:t>
            </a:r>
            <a:r>
              <a:rPr sz="1800">
                <a:latin typeface="Times New Roman"/>
                <a:cs typeface="Times New Roman"/>
              </a:rPr>
              <a:t>process</a:t>
            </a:r>
            <a:r>
              <a:rPr sz="1800" spc="-15">
                <a:latin typeface="Times New Roman"/>
                <a:cs typeface="Times New Roman"/>
              </a:rPr>
              <a:t> </a:t>
            </a:r>
            <a:r>
              <a:rPr sz="1800">
                <a:latin typeface="Times New Roman"/>
                <a:cs typeface="Times New Roman"/>
              </a:rPr>
              <a:t>is</a:t>
            </a:r>
            <a:r>
              <a:rPr sz="1800" spc="5">
                <a:latin typeface="Times New Roman"/>
                <a:cs typeface="Times New Roman"/>
              </a:rPr>
              <a:t> </a:t>
            </a:r>
            <a:r>
              <a:rPr sz="1800">
                <a:latin typeface="Times New Roman"/>
                <a:cs typeface="Times New Roman"/>
              </a:rPr>
              <a:t>called</a:t>
            </a:r>
            <a:r>
              <a:rPr sz="1800" spc="-10">
                <a:latin typeface="Times New Roman"/>
                <a:cs typeface="Times New Roman"/>
              </a:rPr>
              <a:t> </a:t>
            </a:r>
            <a:r>
              <a:rPr sz="1800" b="1" i="1">
                <a:latin typeface="Times New Roman"/>
                <a:cs typeface="Times New Roman"/>
              </a:rPr>
              <a:t>polymerization</a:t>
            </a:r>
            <a:r>
              <a:rPr sz="1800" b="1" i="1" spc="-15">
                <a:latin typeface="Times New Roman"/>
                <a:cs typeface="Times New Roman"/>
              </a:rPr>
              <a:t> </a:t>
            </a:r>
            <a:r>
              <a:rPr sz="1900" b="1" i="1" spc="-120">
                <a:latin typeface="Wingdings"/>
                <a:cs typeface="Wingdings"/>
              </a:rPr>
              <a:t></a:t>
            </a:r>
            <a:r>
              <a:rPr sz="1900" spc="-30">
                <a:latin typeface="Times New Roman"/>
                <a:cs typeface="Times New Roman"/>
              </a:rPr>
              <a:t> </a:t>
            </a:r>
            <a:r>
              <a:rPr sz="1800" spc="-10">
                <a:latin typeface="Times New Roman"/>
                <a:cs typeface="Times New Roman"/>
              </a:rPr>
              <a:t>increased </a:t>
            </a:r>
            <a:r>
              <a:rPr sz="1800">
                <a:latin typeface="Times New Roman"/>
                <a:cs typeface="Times New Roman"/>
              </a:rPr>
              <a:t>toughness,</a:t>
            </a:r>
            <a:r>
              <a:rPr sz="1800" spc="-5">
                <a:latin typeface="Times New Roman"/>
                <a:cs typeface="Times New Roman"/>
              </a:rPr>
              <a:t> </a:t>
            </a:r>
            <a:r>
              <a:rPr sz="1800">
                <a:latin typeface="Times New Roman"/>
                <a:cs typeface="Times New Roman"/>
              </a:rPr>
              <a:t>stress-crack</a:t>
            </a:r>
            <a:r>
              <a:rPr sz="1800" spc="5">
                <a:latin typeface="Times New Roman"/>
                <a:cs typeface="Times New Roman"/>
              </a:rPr>
              <a:t> </a:t>
            </a:r>
            <a:r>
              <a:rPr sz="1800">
                <a:latin typeface="Times New Roman"/>
                <a:cs typeface="Times New Roman"/>
              </a:rPr>
              <a:t>resistance,</a:t>
            </a:r>
            <a:r>
              <a:rPr sz="1800" spc="-10">
                <a:latin typeface="Times New Roman"/>
                <a:cs typeface="Times New Roman"/>
              </a:rPr>
              <a:t> </a:t>
            </a:r>
            <a:r>
              <a:rPr sz="1800" spc="-20">
                <a:latin typeface="Times New Roman"/>
                <a:cs typeface="Times New Roman"/>
              </a:rPr>
              <a:t>high </a:t>
            </a:r>
            <a:r>
              <a:rPr sz="1800" spc="-10">
                <a:latin typeface="Times New Roman"/>
                <a:cs typeface="Times New Roman"/>
              </a:rPr>
              <a:t>viscosity,</a:t>
            </a:r>
            <a:r>
              <a:rPr sz="1800" spc="-35">
                <a:latin typeface="Times New Roman"/>
                <a:cs typeface="Times New Roman"/>
              </a:rPr>
              <a:t> </a:t>
            </a:r>
            <a:r>
              <a:rPr sz="1800">
                <a:latin typeface="Times New Roman"/>
                <a:cs typeface="Times New Roman"/>
              </a:rPr>
              <a:t>and</a:t>
            </a:r>
            <a:r>
              <a:rPr sz="1800" spc="-5">
                <a:latin typeface="Times New Roman"/>
                <a:cs typeface="Times New Roman"/>
              </a:rPr>
              <a:t> </a:t>
            </a:r>
            <a:r>
              <a:rPr sz="1800">
                <a:latin typeface="Times New Roman"/>
                <a:cs typeface="Times New Roman"/>
              </a:rPr>
              <a:t>difficulty</a:t>
            </a:r>
            <a:r>
              <a:rPr sz="1800" spc="-25">
                <a:latin typeface="Times New Roman"/>
                <a:cs typeface="Times New Roman"/>
              </a:rPr>
              <a:t> </a:t>
            </a:r>
            <a:r>
              <a:rPr sz="1800">
                <a:latin typeface="Times New Roman"/>
                <a:cs typeface="Times New Roman"/>
              </a:rPr>
              <a:t>of</a:t>
            </a:r>
            <a:r>
              <a:rPr sz="1800" spc="-15">
                <a:latin typeface="Times New Roman"/>
                <a:cs typeface="Times New Roman"/>
              </a:rPr>
              <a:t> </a:t>
            </a:r>
            <a:r>
              <a:rPr sz="1800" spc="-10">
                <a:latin typeface="Times New Roman"/>
                <a:cs typeface="Times New Roman"/>
              </a:rPr>
              <a:t>processing</a:t>
            </a:r>
            <a:r>
              <a:rPr sz="1800" b="1" i="1" spc="-10">
                <a:latin typeface="Times New Roman"/>
                <a:cs typeface="Times New Roman"/>
              </a:rPr>
              <a:t>.</a:t>
            </a:r>
            <a:endParaRPr sz="1800">
              <a:latin typeface="Times New Roman"/>
              <a:cs typeface="Times New Roman"/>
            </a:endParaRPr>
          </a:p>
          <a:p>
            <a:pPr>
              <a:lnSpc>
                <a:spcPct val="100000"/>
              </a:lnSpc>
              <a:spcBef>
                <a:spcPts val="20"/>
              </a:spcBef>
            </a:pPr>
            <a:endParaRPr sz="1550">
              <a:latin typeface="Times New Roman"/>
              <a:cs typeface="Times New Roman"/>
            </a:endParaRPr>
          </a:p>
          <a:p>
            <a:pPr marL="88900" marR="3695700">
              <a:lnSpc>
                <a:spcPct val="100000"/>
              </a:lnSpc>
            </a:pPr>
            <a:r>
              <a:rPr sz="1800" b="1" i="1">
                <a:latin typeface="Times New Roman"/>
                <a:cs typeface="Times New Roman"/>
              </a:rPr>
              <a:t>Conductive</a:t>
            </a:r>
            <a:r>
              <a:rPr sz="1800" b="1" i="1" spc="-15">
                <a:latin typeface="Times New Roman"/>
                <a:cs typeface="Times New Roman"/>
              </a:rPr>
              <a:t> </a:t>
            </a:r>
            <a:r>
              <a:rPr sz="1800" b="1" i="1">
                <a:latin typeface="Times New Roman"/>
                <a:cs typeface="Times New Roman"/>
              </a:rPr>
              <a:t>plastic:</a:t>
            </a:r>
            <a:r>
              <a:rPr sz="1800" b="1" i="1" spc="5">
                <a:latin typeface="Times New Roman"/>
                <a:cs typeface="Times New Roman"/>
              </a:rPr>
              <a:t> </a:t>
            </a:r>
            <a:r>
              <a:rPr sz="1800">
                <a:latin typeface="Times New Roman"/>
                <a:cs typeface="Times New Roman"/>
              </a:rPr>
              <a:t>mixing plastics</a:t>
            </a:r>
            <a:r>
              <a:rPr sz="1800" spc="-20">
                <a:latin typeface="Times New Roman"/>
                <a:cs typeface="Times New Roman"/>
              </a:rPr>
              <a:t> with </a:t>
            </a:r>
            <a:r>
              <a:rPr sz="1800">
                <a:latin typeface="Times New Roman"/>
                <a:cs typeface="Times New Roman"/>
              </a:rPr>
              <a:t>conductive</a:t>
            </a:r>
            <a:r>
              <a:rPr sz="1800" spc="-20">
                <a:latin typeface="Times New Roman"/>
                <a:cs typeface="Times New Roman"/>
              </a:rPr>
              <a:t> </a:t>
            </a:r>
            <a:r>
              <a:rPr sz="1800">
                <a:latin typeface="Times New Roman"/>
                <a:cs typeface="Times New Roman"/>
              </a:rPr>
              <a:t>additives</a:t>
            </a:r>
            <a:r>
              <a:rPr sz="1800" spc="-20">
                <a:latin typeface="Times New Roman"/>
                <a:cs typeface="Times New Roman"/>
              </a:rPr>
              <a:t> </a:t>
            </a:r>
            <a:r>
              <a:rPr sz="1800">
                <a:latin typeface="Times New Roman"/>
                <a:cs typeface="Times New Roman"/>
              </a:rPr>
              <a:t>(e.g.,</a:t>
            </a:r>
            <a:r>
              <a:rPr sz="1800" spc="-10">
                <a:latin typeface="Times New Roman"/>
                <a:cs typeface="Times New Roman"/>
              </a:rPr>
              <a:t> </a:t>
            </a:r>
            <a:r>
              <a:rPr sz="1800">
                <a:latin typeface="Times New Roman"/>
                <a:cs typeface="Times New Roman"/>
              </a:rPr>
              <a:t>graphite</a:t>
            </a:r>
            <a:r>
              <a:rPr sz="1800" spc="-10">
                <a:latin typeface="Times New Roman"/>
                <a:cs typeface="Times New Roman"/>
              </a:rPr>
              <a:t> </a:t>
            </a:r>
            <a:r>
              <a:rPr sz="1800">
                <a:latin typeface="Times New Roman"/>
                <a:cs typeface="Times New Roman"/>
              </a:rPr>
              <a:t>or </a:t>
            </a:r>
            <a:r>
              <a:rPr sz="1800" spc="-10">
                <a:latin typeface="Times New Roman"/>
                <a:cs typeface="Times New Roman"/>
              </a:rPr>
              <a:t>metal </a:t>
            </a:r>
            <a:r>
              <a:rPr sz="1800">
                <a:latin typeface="Times New Roman"/>
                <a:cs typeface="Times New Roman"/>
              </a:rPr>
              <a:t>fibers) or building</a:t>
            </a:r>
            <a:r>
              <a:rPr sz="1800" spc="-10">
                <a:latin typeface="Times New Roman"/>
                <a:cs typeface="Times New Roman"/>
              </a:rPr>
              <a:t> </a:t>
            </a:r>
            <a:r>
              <a:rPr sz="1800">
                <a:latin typeface="Times New Roman"/>
                <a:cs typeface="Times New Roman"/>
              </a:rPr>
              <a:t>composite plastic</a:t>
            </a:r>
            <a:r>
              <a:rPr sz="1800" spc="5">
                <a:latin typeface="Times New Roman"/>
                <a:cs typeface="Times New Roman"/>
              </a:rPr>
              <a:t> </a:t>
            </a:r>
            <a:r>
              <a:rPr sz="1800" spc="-10">
                <a:latin typeface="Times New Roman"/>
                <a:cs typeface="Times New Roman"/>
              </a:rPr>
              <a:t>parts </a:t>
            </a:r>
            <a:r>
              <a:rPr sz="1800">
                <a:latin typeface="Times New Roman"/>
                <a:cs typeface="Times New Roman"/>
              </a:rPr>
              <a:t>incorporating</a:t>
            </a:r>
            <a:r>
              <a:rPr sz="1800" spc="-30">
                <a:latin typeface="Times New Roman"/>
                <a:cs typeface="Times New Roman"/>
              </a:rPr>
              <a:t> </a:t>
            </a:r>
            <a:r>
              <a:rPr sz="1800">
                <a:latin typeface="Times New Roman"/>
                <a:cs typeface="Times New Roman"/>
              </a:rPr>
              <a:t>metal</a:t>
            </a:r>
            <a:r>
              <a:rPr sz="1800" spc="5">
                <a:latin typeface="Times New Roman"/>
                <a:cs typeface="Times New Roman"/>
              </a:rPr>
              <a:t> </a:t>
            </a:r>
            <a:r>
              <a:rPr sz="1800" spc="-10">
                <a:latin typeface="Times New Roman"/>
                <a:cs typeface="Times New Roman"/>
              </a:rPr>
              <a:t>mesh.</a:t>
            </a:r>
            <a:endParaRPr sz="18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190"/>
              </a:lnSpc>
            </a:pPr>
            <a:fld id="{81D60167-4931-47E6-BA6A-407CBD079E47}" type="slidenum">
              <a:rPr spc="-5" dirty="0"/>
              <a:t>114</a:t>
            </a:fld>
            <a:endParaRPr spc="-5"/>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9600" y="457225"/>
            <a:ext cx="7620000" cy="5970397"/>
          </a:xfrm>
          <a:prstGeom prst="rect">
            <a:avLst/>
          </a:prstGeom>
        </p:spPr>
      </p:pic>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101600">
              <a:lnSpc>
                <a:spcPts val="1190"/>
              </a:lnSpc>
            </a:pPr>
            <a:fld id="{81D60167-4931-47E6-BA6A-407CBD079E47}" type="slidenum">
              <a:rPr spc="-5" dirty="0"/>
              <a:t>115</a:t>
            </a:fld>
            <a:endParaRPr spc="-5"/>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7269" y="6262827"/>
            <a:ext cx="88900" cy="177800"/>
          </a:xfrm>
          <a:prstGeom prst="rect">
            <a:avLst/>
          </a:prstGeom>
        </p:spPr>
        <p:txBody>
          <a:bodyPr vert="horz" wrap="square" lIns="0" tIns="12065" rIns="0" bIns="0" rtlCol="0">
            <a:spAutoFit/>
          </a:bodyPr>
          <a:lstStyle/>
          <a:p>
            <a:pPr marL="12700">
              <a:lnSpc>
                <a:spcPct val="100000"/>
              </a:lnSpc>
              <a:spcBef>
                <a:spcPts val="95"/>
              </a:spcBef>
            </a:pPr>
            <a:r>
              <a:rPr sz="1000" spc="-5">
                <a:solidFill>
                  <a:srgbClr val="A7A299"/>
                </a:solidFill>
                <a:latin typeface="Times New Roman"/>
                <a:cs typeface="Times New Roman"/>
              </a:rPr>
              <a:t>7</a:t>
            </a:r>
            <a:endParaRPr sz="1000">
              <a:latin typeface="Times New Roman"/>
              <a:cs typeface="Times New Roman"/>
            </a:endParaRPr>
          </a:p>
        </p:txBody>
      </p:sp>
      <p:sp>
        <p:nvSpPr>
          <p:cNvPr id="3" name="object 3"/>
          <p:cNvSpPr txBox="1">
            <a:spLocks noGrp="1"/>
          </p:cNvSpPr>
          <p:nvPr>
            <p:ph type="title"/>
          </p:nvPr>
        </p:nvSpPr>
        <p:spPr>
          <a:xfrm>
            <a:off x="535940" y="362931"/>
            <a:ext cx="3197860" cy="689932"/>
          </a:xfrm>
          <a:prstGeom prst="rect">
            <a:avLst/>
          </a:prstGeom>
        </p:spPr>
        <p:txBody>
          <a:bodyPr vert="horz" wrap="square" lIns="0" tIns="12700" rIns="0" bIns="0" rtlCol="0">
            <a:spAutoFit/>
          </a:bodyPr>
          <a:lstStyle/>
          <a:p>
            <a:pPr marL="12700">
              <a:lnSpc>
                <a:spcPct val="100000"/>
              </a:lnSpc>
              <a:spcBef>
                <a:spcPts val="100"/>
              </a:spcBef>
            </a:pPr>
            <a:r>
              <a:rPr b="1" spc="-30">
                <a:latin typeface="Times New Roman"/>
                <a:cs typeface="Times New Roman"/>
              </a:rPr>
              <a:t>METALS</a:t>
            </a:r>
          </a:p>
        </p:txBody>
      </p:sp>
      <p:sp>
        <p:nvSpPr>
          <p:cNvPr id="4" name="object 4"/>
          <p:cNvSpPr txBox="1"/>
          <p:nvPr/>
        </p:nvSpPr>
        <p:spPr>
          <a:xfrm>
            <a:off x="840739" y="940053"/>
            <a:ext cx="7472680" cy="1566545"/>
          </a:xfrm>
          <a:prstGeom prst="rect">
            <a:avLst/>
          </a:prstGeom>
        </p:spPr>
        <p:txBody>
          <a:bodyPr vert="horz" wrap="square" lIns="0" tIns="12700" rIns="0" bIns="0" rtlCol="0">
            <a:spAutoFit/>
          </a:bodyPr>
          <a:lstStyle/>
          <a:p>
            <a:pPr marL="12700" marR="91440">
              <a:lnSpc>
                <a:spcPct val="100000"/>
              </a:lnSpc>
              <a:spcBef>
                <a:spcPts val="100"/>
              </a:spcBef>
            </a:pPr>
            <a:r>
              <a:rPr sz="1800">
                <a:latin typeface="Times New Roman"/>
                <a:cs typeface="Times New Roman"/>
              </a:rPr>
              <a:t>From</a:t>
            </a:r>
            <a:r>
              <a:rPr sz="1800" spc="-10">
                <a:latin typeface="Times New Roman"/>
                <a:cs typeface="Times New Roman"/>
              </a:rPr>
              <a:t> </a:t>
            </a:r>
            <a:r>
              <a:rPr sz="1800">
                <a:latin typeface="Times New Roman"/>
                <a:cs typeface="Times New Roman"/>
              </a:rPr>
              <a:t>the sensor designer stand</a:t>
            </a:r>
            <a:r>
              <a:rPr sz="1800" spc="-10">
                <a:latin typeface="Times New Roman"/>
                <a:cs typeface="Times New Roman"/>
              </a:rPr>
              <a:t> </a:t>
            </a:r>
            <a:r>
              <a:rPr sz="1800">
                <a:latin typeface="Times New Roman"/>
                <a:cs typeface="Times New Roman"/>
              </a:rPr>
              <a:t>point,</a:t>
            </a:r>
            <a:r>
              <a:rPr sz="1800" spc="-5">
                <a:latin typeface="Times New Roman"/>
                <a:cs typeface="Times New Roman"/>
              </a:rPr>
              <a:t> </a:t>
            </a:r>
            <a:r>
              <a:rPr sz="1800">
                <a:latin typeface="Times New Roman"/>
                <a:cs typeface="Times New Roman"/>
              </a:rPr>
              <a:t>there</a:t>
            </a:r>
            <a:r>
              <a:rPr sz="1800" spc="-15">
                <a:latin typeface="Times New Roman"/>
                <a:cs typeface="Times New Roman"/>
              </a:rPr>
              <a:t> </a:t>
            </a:r>
            <a:r>
              <a:rPr sz="1800">
                <a:latin typeface="Times New Roman"/>
                <a:cs typeface="Times New Roman"/>
              </a:rPr>
              <a:t>are two classes</a:t>
            </a:r>
            <a:r>
              <a:rPr sz="1800" spc="5">
                <a:latin typeface="Times New Roman"/>
                <a:cs typeface="Times New Roman"/>
              </a:rPr>
              <a:t> </a:t>
            </a:r>
            <a:r>
              <a:rPr sz="1800">
                <a:latin typeface="Times New Roman"/>
                <a:cs typeface="Times New Roman"/>
              </a:rPr>
              <a:t>of</a:t>
            </a:r>
            <a:r>
              <a:rPr sz="1800" spc="-10">
                <a:latin typeface="Times New Roman"/>
                <a:cs typeface="Times New Roman"/>
              </a:rPr>
              <a:t> </a:t>
            </a:r>
            <a:r>
              <a:rPr sz="1800">
                <a:latin typeface="Times New Roman"/>
                <a:cs typeface="Times New Roman"/>
              </a:rPr>
              <a:t>metal:</a:t>
            </a:r>
            <a:r>
              <a:rPr sz="1800" spc="30">
                <a:latin typeface="Times New Roman"/>
                <a:cs typeface="Times New Roman"/>
              </a:rPr>
              <a:t> </a:t>
            </a:r>
            <a:r>
              <a:rPr sz="1800" b="1" i="1" spc="-10">
                <a:latin typeface="Times New Roman"/>
                <a:cs typeface="Times New Roman"/>
              </a:rPr>
              <a:t>nonferrous </a:t>
            </a:r>
            <a:r>
              <a:rPr sz="1800" b="1" i="1">
                <a:latin typeface="Times New Roman"/>
                <a:cs typeface="Times New Roman"/>
              </a:rPr>
              <a:t>and </a:t>
            </a:r>
            <a:r>
              <a:rPr sz="1800" b="1" i="1" spc="-10">
                <a:latin typeface="Times New Roman"/>
                <a:cs typeface="Times New Roman"/>
              </a:rPr>
              <a:t>ferrous.</a:t>
            </a:r>
            <a:endParaRPr sz="1800">
              <a:latin typeface="Times New Roman"/>
              <a:cs typeface="Times New Roman"/>
            </a:endParaRPr>
          </a:p>
          <a:p>
            <a:pPr marL="698500" marR="101600">
              <a:lnSpc>
                <a:spcPct val="100000"/>
              </a:lnSpc>
              <a:spcBef>
                <a:spcPts val="1085"/>
              </a:spcBef>
            </a:pPr>
            <a:r>
              <a:rPr sz="1600" b="1">
                <a:latin typeface="Times New Roman"/>
                <a:cs typeface="Times New Roman"/>
              </a:rPr>
              <a:t>Ferrous</a:t>
            </a:r>
            <a:r>
              <a:rPr sz="1600" b="1" spc="-40">
                <a:latin typeface="Times New Roman"/>
                <a:cs typeface="Times New Roman"/>
              </a:rPr>
              <a:t> </a:t>
            </a:r>
            <a:r>
              <a:rPr sz="1600" b="1">
                <a:latin typeface="Times New Roman"/>
                <a:cs typeface="Times New Roman"/>
              </a:rPr>
              <a:t>metals</a:t>
            </a:r>
            <a:r>
              <a:rPr sz="1600" b="1" spc="-5">
                <a:latin typeface="Times New Roman"/>
                <a:cs typeface="Times New Roman"/>
              </a:rPr>
              <a:t> </a:t>
            </a:r>
            <a:r>
              <a:rPr sz="1600">
                <a:latin typeface="Wingdings"/>
                <a:cs typeface="Wingdings"/>
              </a:rPr>
              <a:t></a:t>
            </a:r>
            <a:r>
              <a:rPr sz="1600">
                <a:latin typeface="Times New Roman"/>
                <a:cs typeface="Times New Roman"/>
              </a:rPr>
              <a:t>like</a:t>
            </a:r>
            <a:r>
              <a:rPr sz="1600" spc="-35">
                <a:latin typeface="Times New Roman"/>
                <a:cs typeface="Times New Roman"/>
              </a:rPr>
              <a:t> </a:t>
            </a:r>
            <a:r>
              <a:rPr sz="1600">
                <a:latin typeface="Times New Roman"/>
                <a:cs typeface="Times New Roman"/>
              </a:rPr>
              <a:t>steel,</a:t>
            </a:r>
            <a:r>
              <a:rPr sz="1600" spc="-35">
                <a:latin typeface="Times New Roman"/>
                <a:cs typeface="Times New Roman"/>
              </a:rPr>
              <a:t> </a:t>
            </a:r>
            <a:r>
              <a:rPr sz="1600">
                <a:latin typeface="Times New Roman"/>
                <a:cs typeface="Times New Roman"/>
              </a:rPr>
              <a:t>are</a:t>
            </a:r>
            <a:r>
              <a:rPr sz="1600" spc="-40">
                <a:latin typeface="Times New Roman"/>
                <a:cs typeface="Times New Roman"/>
              </a:rPr>
              <a:t> </a:t>
            </a:r>
            <a:r>
              <a:rPr sz="1600">
                <a:latin typeface="Times New Roman"/>
                <a:cs typeface="Times New Roman"/>
              </a:rPr>
              <a:t>often</a:t>
            </a:r>
            <a:r>
              <a:rPr sz="1600" spc="-40">
                <a:latin typeface="Times New Roman"/>
                <a:cs typeface="Times New Roman"/>
              </a:rPr>
              <a:t> </a:t>
            </a:r>
            <a:r>
              <a:rPr sz="1600">
                <a:latin typeface="Times New Roman"/>
                <a:cs typeface="Times New Roman"/>
              </a:rPr>
              <a:t>used</a:t>
            </a:r>
            <a:r>
              <a:rPr sz="1600" spc="-45">
                <a:latin typeface="Times New Roman"/>
                <a:cs typeface="Times New Roman"/>
              </a:rPr>
              <a:t> </a:t>
            </a:r>
            <a:r>
              <a:rPr sz="1600">
                <a:latin typeface="Times New Roman"/>
                <a:cs typeface="Times New Roman"/>
              </a:rPr>
              <a:t>in</a:t>
            </a:r>
            <a:r>
              <a:rPr sz="1600" spc="-55">
                <a:latin typeface="Times New Roman"/>
                <a:cs typeface="Times New Roman"/>
              </a:rPr>
              <a:t> </a:t>
            </a:r>
            <a:r>
              <a:rPr sz="1600">
                <a:latin typeface="Times New Roman"/>
                <a:cs typeface="Times New Roman"/>
              </a:rPr>
              <a:t>combination</a:t>
            </a:r>
            <a:r>
              <a:rPr sz="1600" spc="-5">
                <a:latin typeface="Times New Roman"/>
                <a:cs typeface="Times New Roman"/>
              </a:rPr>
              <a:t> </a:t>
            </a:r>
            <a:r>
              <a:rPr sz="1600">
                <a:latin typeface="Times New Roman"/>
                <a:cs typeface="Times New Roman"/>
              </a:rPr>
              <a:t>with</a:t>
            </a:r>
            <a:r>
              <a:rPr sz="1600" spc="-40">
                <a:latin typeface="Times New Roman"/>
                <a:cs typeface="Times New Roman"/>
              </a:rPr>
              <a:t> </a:t>
            </a:r>
            <a:r>
              <a:rPr sz="1600">
                <a:latin typeface="Times New Roman"/>
                <a:cs typeface="Times New Roman"/>
              </a:rPr>
              <a:t>magnetic</a:t>
            </a:r>
            <a:r>
              <a:rPr sz="1600" spc="-5">
                <a:latin typeface="Times New Roman"/>
                <a:cs typeface="Times New Roman"/>
              </a:rPr>
              <a:t> </a:t>
            </a:r>
            <a:r>
              <a:rPr sz="1600" spc="-10">
                <a:latin typeface="Times New Roman"/>
                <a:cs typeface="Times New Roman"/>
              </a:rPr>
              <a:t>sensors </a:t>
            </a:r>
            <a:r>
              <a:rPr sz="1600">
                <a:latin typeface="Times New Roman"/>
                <a:cs typeface="Times New Roman"/>
              </a:rPr>
              <a:t>to</a:t>
            </a:r>
            <a:r>
              <a:rPr sz="1600" spc="-55">
                <a:latin typeface="Times New Roman"/>
                <a:cs typeface="Times New Roman"/>
              </a:rPr>
              <a:t> </a:t>
            </a:r>
            <a:r>
              <a:rPr sz="1600">
                <a:latin typeface="Times New Roman"/>
                <a:cs typeface="Times New Roman"/>
              </a:rPr>
              <a:t>measure</a:t>
            </a:r>
            <a:r>
              <a:rPr sz="1600" spc="-5">
                <a:latin typeface="Times New Roman"/>
                <a:cs typeface="Times New Roman"/>
              </a:rPr>
              <a:t> </a:t>
            </a:r>
            <a:r>
              <a:rPr sz="1600">
                <a:latin typeface="Times New Roman"/>
                <a:cs typeface="Times New Roman"/>
              </a:rPr>
              <a:t>motion,</a:t>
            </a:r>
            <a:r>
              <a:rPr sz="1600" spc="-25">
                <a:latin typeface="Times New Roman"/>
                <a:cs typeface="Times New Roman"/>
              </a:rPr>
              <a:t> </a:t>
            </a:r>
            <a:r>
              <a:rPr sz="1600">
                <a:latin typeface="Times New Roman"/>
                <a:cs typeface="Times New Roman"/>
              </a:rPr>
              <a:t>distance,</a:t>
            </a:r>
            <a:r>
              <a:rPr sz="1600" spc="-45">
                <a:latin typeface="Times New Roman"/>
                <a:cs typeface="Times New Roman"/>
              </a:rPr>
              <a:t> </a:t>
            </a:r>
            <a:r>
              <a:rPr sz="1600">
                <a:latin typeface="Times New Roman"/>
                <a:cs typeface="Times New Roman"/>
              </a:rPr>
              <a:t>magnetic</a:t>
            </a:r>
            <a:r>
              <a:rPr sz="1600" spc="-10">
                <a:latin typeface="Times New Roman"/>
                <a:cs typeface="Times New Roman"/>
              </a:rPr>
              <a:t> </a:t>
            </a:r>
            <a:r>
              <a:rPr sz="1600">
                <a:latin typeface="Times New Roman"/>
                <a:cs typeface="Times New Roman"/>
              </a:rPr>
              <a:t>field</a:t>
            </a:r>
            <a:r>
              <a:rPr sz="1600" spc="-45">
                <a:latin typeface="Times New Roman"/>
                <a:cs typeface="Times New Roman"/>
              </a:rPr>
              <a:t> </a:t>
            </a:r>
            <a:r>
              <a:rPr sz="1600" spc="-10">
                <a:latin typeface="Times New Roman"/>
                <a:cs typeface="Times New Roman"/>
              </a:rPr>
              <a:t>strength,</a:t>
            </a:r>
            <a:endParaRPr sz="1600">
              <a:latin typeface="Times New Roman"/>
              <a:cs typeface="Times New Roman"/>
            </a:endParaRPr>
          </a:p>
          <a:p>
            <a:pPr marL="698500">
              <a:lnSpc>
                <a:spcPct val="100000"/>
              </a:lnSpc>
              <a:spcBef>
                <a:spcPts val="965"/>
              </a:spcBef>
            </a:pPr>
            <a:r>
              <a:rPr sz="1600" b="1" spc="-10">
                <a:latin typeface="Times New Roman"/>
                <a:cs typeface="Times New Roman"/>
              </a:rPr>
              <a:t>Nonferrous</a:t>
            </a:r>
            <a:r>
              <a:rPr sz="1600" b="1" spc="-40">
                <a:latin typeface="Times New Roman"/>
                <a:cs typeface="Times New Roman"/>
              </a:rPr>
              <a:t> </a:t>
            </a:r>
            <a:r>
              <a:rPr sz="1600" b="1">
                <a:latin typeface="Times New Roman"/>
                <a:cs typeface="Times New Roman"/>
              </a:rPr>
              <a:t>metals</a:t>
            </a:r>
            <a:r>
              <a:rPr sz="1600" b="1" spc="10">
                <a:latin typeface="Times New Roman"/>
                <a:cs typeface="Times New Roman"/>
              </a:rPr>
              <a:t> </a:t>
            </a:r>
            <a:r>
              <a:rPr sz="1600" b="1">
                <a:latin typeface="Wingdings"/>
                <a:cs typeface="Wingdings"/>
              </a:rPr>
              <a:t></a:t>
            </a:r>
            <a:r>
              <a:rPr sz="1600" spc="-45">
                <a:latin typeface="Times New Roman"/>
                <a:cs typeface="Times New Roman"/>
              </a:rPr>
              <a:t> </a:t>
            </a:r>
            <a:r>
              <a:rPr sz="1600">
                <a:latin typeface="Times New Roman"/>
                <a:cs typeface="Times New Roman"/>
              </a:rPr>
              <a:t>offer</a:t>
            </a:r>
            <a:r>
              <a:rPr sz="1600" spc="-50">
                <a:latin typeface="Times New Roman"/>
                <a:cs typeface="Times New Roman"/>
              </a:rPr>
              <a:t> </a:t>
            </a:r>
            <a:r>
              <a:rPr sz="1600">
                <a:latin typeface="Times New Roman"/>
                <a:cs typeface="Times New Roman"/>
              </a:rPr>
              <a:t>a</a:t>
            </a:r>
            <a:r>
              <a:rPr sz="1600" spc="-40">
                <a:latin typeface="Times New Roman"/>
                <a:cs typeface="Times New Roman"/>
              </a:rPr>
              <a:t> </a:t>
            </a:r>
            <a:r>
              <a:rPr sz="1600">
                <a:latin typeface="Times New Roman"/>
                <a:cs typeface="Times New Roman"/>
              </a:rPr>
              <a:t>wide</a:t>
            </a:r>
            <a:r>
              <a:rPr sz="1600" spc="-35">
                <a:latin typeface="Times New Roman"/>
                <a:cs typeface="Times New Roman"/>
              </a:rPr>
              <a:t> </a:t>
            </a:r>
            <a:r>
              <a:rPr sz="1600">
                <a:latin typeface="Times New Roman"/>
                <a:cs typeface="Times New Roman"/>
              </a:rPr>
              <a:t>variety</a:t>
            </a:r>
            <a:r>
              <a:rPr sz="1600" spc="-25">
                <a:latin typeface="Times New Roman"/>
                <a:cs typeface="Times New Roman"/>
              </a:rPr>
              <a:t> </a:t>
            </a:r>
            <a:r>
              <a:rPr sz="1600">
                <a:latin typeface="Times New Roman"/>
                <a:cs typeface="Times New Roman"/>
              </a:rPr>
              <a:t>of</a:t>
            </a:r>
            <a:r>
              <a:rPr sz="1600" spc="-35">
                <a:latin typeface="Times New Roman"/>
                <a:cs typeface="Times New Roman"/>
              </a:rPr>
              <a:t> </a:t>
            </a:r>
            <a:r>
              <a:rPr sz="1600">
                <a:latin typeface="Times New Roman"/>
                <a:cs typeface="Times New Roman"/>
              </a:rPr>
              <a:t>mechanical</a:t>
            </a:r>
            <a:r>
              <a:rPr sz="1600" spc="5">
                <a:latin typeface="Times New Roman"/>
                <a:cs typeface="Times New Roman"/>
              </a:rPr>
              <a:t> </a:t>
            </a:r>
            <a:r>
              <a:rPr sz="1600">
                <a:latin typeface="Times New Roman"/>
                <a:cs typeface="Times New Roman"/>
              </a:rPr>
              <a:t>and</a:t>
            </a:r>
            <a:r>
              <a:rPr sz="1600" spc="-35">
                <a:latin typeface="Times New Roman"/>
                <a:cs typeface="Times New Roman"/>
              </a:rPr>
              <a:t> </a:t>
            </a:r>
            <a:r>
              <a:rPr sz="1600">
                <a:latin typeface="Times New Roman"/>
                <a:cs typeface="Times New Roman"/>
              </a:rPr>
              <a:t>electrical</a:t>
            </a:r>
            <a:r>
              <a:rPr sz="1600" spc="5">
                <a:latin typeface="Times New Roman"/>
                <a:cs typeface="Times New Roman"/>
              </a:rPr>
              <a:t> </a:t>
            </a:r>
            <a:r>
              <a:rPr sz="1600" spc="-10">
                <a:latin typeface="Times New Roman"/>
                <a:cs typeface="Times New Roman"/>
              </a:rPr>
              <a:t>properties.</a:t>
            </a:r>
            <a:endParaRPr sz="1600">
              <a:latin typeface="Times New Roman"/>
              <a:cs typeface="Times New Roman"/>
            </a:endParaRPr>
          </a:p>
        </p:txBody>
      </p:sp>
      <p:sp>
        <p:nvSpPr>
          <p:cNvPr id="5" name="object 5"/>
          <p:cNvSpPr txBox="1"/>
          <p:nvPr/>
        </p:nvSpPr>
        <p:spPr>
          <a:xfrm>
            <a:off x="535940" y="2738754"/>
            <a:ext cx="7970520" cy="3729354"/>
          </a:xfrm>
          <a:prstGeom prst="rect">
            <a:avLst/>
          </a:prstGeom>
        </p:spPr>
        <p:txBody>
          <a:bodyPr vert="horz" wrap="square" lIns="0" tIns="119380" rIns="0" bIns="0" rtlCol="0">
            <a:spAutoFit/>
          </a:bodyPr>
          <a:lstStyle/>
          <a:p>
            <a:pPr marL="147955" indent="-135255">
              <a:lnSpc>
                <a:spcPct val="100000"/>
              </a:lnSpc>
              <a:spcBef>
                <a:spcPts val="940"/>
              </a:spcBef>
              <a:buClr>
                <a:srgbClr val="000000"/>
              </a:buClr>
              <a:buFont typeface="Arial"/>
              <a:buChar char="•"/>
              <a:tabLst>
                <a:tab pos="147955" algn="l"/>
              </a:tabLst>
            </a:pPr>
            <a:r>
              <a:rPr sz="1800" b="1">
                <a:solidFill>
                  <a:srgbClr val="FF0000"/>
                </a:solidFill>
                <a:latin typeface="Times New Roman"/>
                <a:cs typeface="Times New Roman"/>
              </a:rPr>
              <a:t>Copper</a:t>
            </a:r>
            <a:r>
              <a:rPr sz="1800" b="1" spc="10">
                <a:solidFill>
                  <a:srgbClr val="FF0000"/>
                </a:solidFill>
                <a:latin typeface="Times New Roman"/>
                <a:cs typeface="Times New Roman"/>
              </a:rPr>
              <a:t> </a:t>
            </a:r>
            <a:r>
              <a:rPr sz="1800">
                <a:latin typeface="Times New Roman"/>
                <a:cs typeface="Times New Roman"/>
              </a:rPr>
              <a:t>has</a:t>
            </a:r>
            <a:r>
              <a:rPr sz="1800" spc="5">
                <a:latin typeface="Times New Roman"/>
                <a:cs typeface="Times New Roman"/>
              </a:rPr>
              <a:t> </a:t>
            </a:r>
            <a:r>
              <a:rPr sz="1800">
                <a:latin typeface="Times New Roman"/>
                <a:cs typeface="Times New Roman"/>
              </a:rPr>
              <a:t>excellent</a:t>
            </a:r>
            <a:r>
              <a:rPr sz="1800" spc="-30">
                <a:latin typeface="Times New Roman"/>
                <a:cs typeface="Times New Roman"/>
              </a:rPr>
              <a:t> </a:t>
            </a:r>
            <a:r>
              <a:rPr sz="1800">
                <a:latin typeface="Times New Roman"/>
                <a:cs typeface="Times New Roman"/>
              </a:rPr>
              <a:t>thermal</a:t>
            </a:r>
            <a:r>
              <a:rPr sz="1800" spc="5">
                <a:latin typeface="Times New Roman"/>
                <a:cs typeface="Times New Roman"/>
              </a:rPr>
              <a:t> </a:t>
            </a:r>
            <a:r>
              <a:rPr sz="1800">
                <a:latin typeface="Times New Roman"/>
                <a:cs typeface="Times New Roman"/>
              </a:rPr>
              <a:t>and electrical</a:t>
            </a:r>
            <a:r>
              <a:rPr sz="1800" spc="-30">
                <a:latin typeface="Times New Roman"/>
                <a:cs typeface="Times New Roman"/>
              </a:rPr>
              <a:t> </a:t>
            </a:r>
            <a:r>
              <a:rPr sz="1800">
                <a:latin typeface="Times New Roman"/>
                <a:cs typeface="Times New Roman"/>
              </a:rPr>
              <a:t>properties,</a:t>
            </a:r>
            <a:r>
              <a:rPr sz="1800" spc="-15">
                <a:latin typeface="Times New Roman"/>
                <a:cs typeface="Times New Roman"/>
              </a:rPr>
              <a:t> </a:t>
            </a:r>
            <a:r>
              <a:rPr sz="1800">
                <a:latin typeface="Times New Roman"/>
                <a:cs typeface="Times New Roman"/>
              </a:rPr>
              <a:t>yet</a:t>
            </a:r>
            <a:r>
              <a:rPr sz="1800" spc="-35">
                <a:latin typeface="Times New Roman"/>
                <a:cs typeface="Times New Roman"/>
              </a:rPr>
              <a:t> </a:t>
            </a:r>
            <a:r>
              <a:rPr sz="1800">
                <a:latin typeface="Times New Roman"/>
                <a:cs typeface="Times New Roman"/>
              </a:rPr>
              <a:t>it</a:t>
            </a:r>
            <a:r>
              <a:rPr sz="1800" spc="5">
                <a:latin typeface="Times New Roman"/>
                <a:cs typeface="Times New Roman"/>
              </a:rPr>
              <a:t> </a:t>
            </a:r>
            <a:r>
              <a:rPr sz="1800">
                <a:latin typeface="Times New Roman"/>
                <a:cs typeface="Times New Roman"/>
              </a:rPr>
              <a:t>is difficult</a:t>
            </a:r>
            <a:r>
              <a:rPr sz="1800" spc="-15">
                <a:latin typeface="Times New Roman"/>
                <a:cs typeface="Times New Roman"/>
              </a:rPr>
              <a:t> </a:t>
            </a:r>
            <a:r>
              <a:rPr sz="1800">
                <a:latin typeface="Times New Roman"/>
                <a:cs typeface="Times New Roman"/>
              </a:rPr>
              <a:t>to</a:t>
            </a:r>
            <a:r>
              <a:rPr sz="1800" spc="5">
                <a:latin typeface="Times New Roman"/>
                <a:cs typeface="Times New Roman"/>
              </a:rPr>
              <a:t> </a:t>
            </a:r>
            <a:r>
              <a:rPr sz="1800" spc="-10">
                <a:latin typeface="Times New Roman"/>
                <a:cs typeface="Times New Roman"/>
              </a:rPr>
              <a:t>machine;</a:t>
            </a:r>
            <a:endParaRPr sz="1800">
              <a:latin typeface="Times New Roman"/>
              <a:cs typeface="Times New Roman"/>
            </a:endParaRPr>
          </a:p>
          <a:p>
            <a:pPr marL="12700" marR="274320" indent="123189">
              <a:lnSpc>
                <a:spcPct val="100000"/>
              </a:lnSpc>
              <a:spcBef>
                <a:spcPts val="840"/>
              </a:spcBef>
              <a:buFont typeface="Arial"/>
              <a:buChar char="•"/>
              <a:tabLst>
                <a:tab pos="135890" algn="l"/>
              </a:tabLst>
            </a:pPr>
            <a:r>
              <a:rPr sz="1800" b="1">
                <a:solidFill>
                  <a:srgbClr val="FF0000"/>
                </a:solidFill>
                <a:latin typeface="Times New Roman"/>
                <a:cs typeface="Times New Roman"/>
              </a:rPr>
              <a:t>Aluminium</a:t>
            </a:r>
            <a:r>
              <a:rPr sz="1800" b="1" spc="-10">
                <a:solidFill>
                  <a:srgbClr val="FF0000"/>
                </a:solidFill>
                <a:latin typeface="Times New Roman"/>
                <a:cs typeface="Times New Roman"/>
              </a:rPr>
              <a:t> </a:t>
            </a:r>
            <a:r>
              <a:rPr sz="1800">
                <a:latin typeface="Times New Roman"/>
                <a:cs typeface="Times New Roman"/>
              </a:rPr>
              <a:t>has</a:t>
            </a:r>
            <a:r>
              <a:rPr sz="1800" spc="5">
                <a:latin typeface="Times New Roman"/>
                <a:cs typeface="Times New Roman"/>
              </a:rPr>
              <a:t> </a:t>
            </a:r>
            <a:r>
              <a:rPr sz="1800">
                <a:latin typeface="Times New Roman"/>
                <a:cs typeface="Times New Roman"/>
              </a:rPr>
              <a:t>a high strength-to</a:t>
            </a:r>
            <a:r>
              <a:rPr sz="1800" spc="-15">
                <a:latin typeface="Times New Roman"/>
                <a:cs typeface="Times New Roman"/>
              </a:rPr>
              <a:t> </a:t>
            </a:r>
            <a:r>
              <a:rPr sz="1800">
                <a:latin typeface="Times New Roman"/>
                <a:cs typeface="Times New Roman"/>
              </a:rPr>
              <a:t>weigh</a:t>
            </a:r>
            <a:r>
              <a:rPr sz="1800" spc="5">
                <a:latin typeface="Times New Roman"/>
                <a:cs typeface="Times New Roman"/>
              </a:rPr>
              <a:t> </a:t>
            </a:r>
            <a:r>
              <a:rPr sz="1800">
                <a:latin typeface="Times New Roman"/>
                <a:cs typeface="Times New Roman"/>
              </a:rPr>
              <a:t>ratio</a:t>
            </a:r>
            <a:r>
              <a:rPr sz="1800" spc="-20">
                <a:latin typeface="Times New Roman"/>
                <a:cs typeface="Times New Roman"/>
              </a:rPr>
              <a:t> </a:t>
            </a:r>
            <a:r>
              <a:rPr sz="1800">
                <a:latin typeface="Times New Roman"/>
                <a:cs typeface="Times New Roman"/>
              </a:rPr>
              <a:t>and possesses</a:t>
            </a:r>
            <a:r>
              <a:rPr sz="1800" spc="10">
                <a:latin typeface="Times New Roman"/>
                <a:cs typeface="Times New Roman"/>
              </a:rPr>
              <a:t> </a:t>
            </a:r>
            <a:r>
              <a:rPr sz="1800">
                <a:latin typeface="Times New Roman"/>
                <a:cs typeface="Times New Roman"/>
              </a:rPr>
              <a:t>its</a:t>
            </a:r>
            <a:r>
              <a:rPr sz="1800" spc="-15">
                <a:latin typeface="Times New Roman"/>
                <a:cs typeface="Times New Roman"/>
              </a:rPr>
              <a:t> </a:t>
            </a:r>
            <a:r>
              <a:rPr sz="1800">
                <a:latin typeface="Times New Roman"/>
                <a:cs typeface="Times New Roman"/>
              </a:rPr>
              <a:t>own </a:t>
            </a:r>
            <a:r>
              <a:rPr sz="1800" spc="-10">
                <a:latin typeface="Times New Roman"/>
                <a:cs typeface="Times New Roman"/>
              </a:rPr>
              <a:t>anticorrosion mechanism</a:t>
            </a:r>
            <a:endParaRPr sz="1800">
              <a:latin typeface="Times New Roman"/>
              <a:cs typeface="Times New Roman"/>
            </a:endParaRPr>
          </a:p>
          <a:p>
            <a:pPr marL="147955" indent="-135255">
              <a:lnSpc>
                <a:spcPts val="2039"/>
              </a:lnSpc>
              <a:buClr>
                <a:srgbClr val="000000"/>
              </a:buClr>
              <a:buFont typeface="Arial"/>
              <a:buChar char="•"/>
              <a:tabLst>
                <a:tab pos="147955" algn="l"/>
              </a:tabLst>
            </a:pPr>
            <a:r>
              <a:rPr sz="1800" b="1">
                <a:solidFill>
                  <a:srgbClr val="FF0000"/>
                </a:solidFill>
                <a:latin typeface="Times New Roman"/>
                <a:cs typeface="Times New Roman"/>
              </a:rPr>
              <a:t>Lead</a:t>
            </a:r>
            <a:r>
              <a:rPr sz="1800" b="1" spc="-5">
                <a:solidFill>
                  <a:srgbClr val="FF0000"/>
                </a:solidFill>
                <a:latin typeface="Times New Roman"/>
                <a:cs typeface="Times New Roman"/>
              </a:rPr>
              <a:t> </a:t>
            </a:r>
            <a:r>
              <a:rPr sz="1800">
                <a:latin typeface="Times New Roman"/>
                <a:cs typeface="Times New Roman"/>
              </a:rPr>
              <a:t>is</a:t>
            </a:r>
            <a:r>
              <a:rPr sz="1800" spc="-10">
                <a:latin typeface="Times New Roman"/>
                <a:cs typeface="Times New Roman"/>
              </a:rPr>
              <a:t> </a:t>
            </a:r>
            <a:r>
              <a:rPr sz="1800">
                <a:latin typeface="Times New Roman"/>
                <a:cs typeface="Times New Roman"/>
              </a:rPr>
              <a:t>the</a:t>
            </a:r>
            <a:r>
              <a:rPr sz="1800" spc="-5">
                <a:latin typeface="Times New Roman"/>
                <a:cs typeface="Times New Roman"/>
              </a:rPr>
              <a:t> </a:t>
            </a:r>
            <a:r>
              <a:rPr sz="1800">
                <a:latin typeface="Times New Roman"/>
                <a:cs typeface="Times New Roman"/>
              </a:rPr>
              <a:t>most</a:t>
            </a:r>
            <a:r>
              <a:rPr sz="1800" spc="10">
                <a:latin typeface="Times New Roman"/>
                <a:cs typeface="Times New Roman"/>
              </a:rPr>
              <a:t> </a:t>
            </a:r>
            <a:r>
              <a:rPr sz="1800">
                <a:latin typeface="Times New Roman"/>
                <a:cs typeface="Times New Roman"/>
              </a:rPr>
              <a:t>impervious</a:t>
            </a:r>
            <a:r>
              <a:rPr sz="1800" spc="-15">
                <a:latin typeface="Times New Roman"/>
                <a:cs typeface="Times New Roman"/>
              </a:rPr>
              <a:t> </a:t>
            </a:r>
            <a:r>
              <a:rPr sz="1800">
                <a:latin typeface="Times New Roman"/>
                <a:cs typeface="Times New Roman"/>
              </a:rPr>
              <a:t>of all</a:t>
            </a:r>
            <a:r>
              <a:rPr sz="1800" spc="-15">
                <a:latin typeface="Times New Roman"/>
                <a:cs typeface="Times New Roman"/>
              </a:rPr>
              <a:t> </a:t>
            </a:r>
            <a:r>
              <a:rPr sz="1800">
                <a:latin typeface="Times New Roman"/>
                <a:cs typeface="Times New Roman"/>
              </a:rPr>
              <a:t>common</a:t>
            </a:r>
            <a:r>
              <a:rPr sz="1800" spc="5">
                <a:latin typeface="Times New Roman"/>
                <a:cs typeface="Times New Roman"/>
              </a:rPr>
              <a:t> </a:t>
            </a:r>
            <a:r>
              <a:rPr sz="1800">
                <a:latin typeface="Times New Roman"/>
                <a:cs typeface="Times New Roman"/>
              </a:rPr>
              <a:t>metals</a:t>
            </a:r>
            <a:r>
              <a:rPr sz="1800" spc="-15">
                <a:latin typeface="Times New Roman"/>
                <a:cs typeface="Times New Roman"/>
              </a:rPr>
              <a:t> </a:t>
            </a:r>
            <a:r>
              <a:rPr sz="1800">
                <a:latin typeface="Times New Roman"/>
                <a:cs typeface="Times New Roman"/>
              </a:rPr>
              <a:t>to X-rays</a:t>
            </a:r>
            <a:r>
              <a:rPr sz="1800" spc="-25">
                <a:latin typeface="Times New Roman"/>
                <a:cs typeface="Times New Roman"/>
              </a:rPr>
              <a:t> </a:t>
            </a:r>
            <a:r>
              <a:rPr sz="1800">
                <a:latin typeface="Times New Roman"/>
                <a:cs typeface="Times New Roman"/>
              </a:rPr>
              <a:t>and</a:t>
            </a:r>
            <a:r>
              <a:rPr sz="1800" spc="-5">
                <a:latin typeface="Times New Roman"/>
                <a:cs typeface="Times New Roman"/>
              </a:rPr>
              <a:t> </a:t>
            </a:r>
            <a:r>
              <a:rPr sz="1800">
                <a:latin typeface="Times New Roman"/>
                <a:cs typeface="Times New Roman"/>
              </a:rPr>
              <a:t>γ</a:t>
            </a:r>
            <a:r>
              <a:rPr sz="1800" spc="-5">
                <a:latin typeface="Times New Roman"/>
                <a:cs typeface="Times New Roman"/>
              </a:rPr>
              <a:t> </a:t>
            </a:r>
            <a:r>
              <a:rPr sz="1800">
                <a:latin typeface="Times New Roman"/>
                <a:cs typeface="Times New Roman"/>
              </a:rPr>
              <a:t>-</a:t>
            </a:r>
            <a:r>
              <a:rPr sz="1800" spc="5">
                <a:latin typeface="Times New Roman"/>
                <a:cs typeface="Times New Roman"/>
              </a:rPr>
              <a:t> </a:t>
            </a:r>
            <a:r>
              <a:rPr sz="1800">
                <a:latin typeface="Times New Roman"/>
                <a:cs typeface="Times New Roman"/>
              </a:rPr>
              <a:t>radiation.</a:t>
            </a:r>
            <a:r>
              <a:rPr sz="1800" spc="-30">
                <a:latin typeface="Times New Roman"/>
                <a:cs typeface="Times New Roman"/>
              </a:rPr>
              <a:t> </a:t>
            </a:r>
            <a:r>
              <a:rPr sz="1800" spc="-25">
                <a:latin typeface="Times New Roman"/>
                <a:cs typeface="Times New Roman"/>
              </a:rPr>
              <a:t>It</a:t>
            </a:r>
            <a:endParaRPr sz="1800">
              <a:latin typeface="Times New Roman"/>
              <a:cs typeface="Times New Roman"/>
            </a:endParaRPr>
          </a:p>
          <a:p>
            <a:pPr marL="12700">
              <a:lnSpc>
                <a:spcPct val="100000"/>
              </a:lnSpc>
            </a:pPr>
            <a:r>
              <a:rPr sz="1800">
                <a:latin typeface="Times New Roman"/>
                <a:cs typeface="Times New Roman"/>
              </a:rPr>
              <a:t>resists</a:t>
            </a:r>
            <a:r>
              <a:rPr sz="1800" spc="-25">
                <a:latin typeface="Times New Roman"/>
                <a:cs typeface="Times New Roman"/>
              </a:rPr>
              <a:t> </a:t>
            </a:r>
            <a:r>
              <a:rPr sz="1800">
                <a:latin typeface="Times New Roman"/>
                <a:cs typeface="Times New Roman"/>
              </a:rPr>
              <a:t>attack</a:t>
            </a:r>
            <a:r>
              <a:rPr sz="1800" spc="-15">
                <a:latin typeface="Times New Roman"/>
                <a:cs typeface="Times New Roman"/>
              </a:rPr>
              <a:t> </a:t>
            </a:r>
            <a:r>
              <a:rPr sz="1800">
                <a:latin typeface="Times New Roman"/>
                <a:cs typeface="Times New Roman"/>
              </a:rPr>
              <a:t>by many</a:t>
            </a:r>
            <a:r>
              <a:rPr sz="1800" spc="5">
                <a:latin typeface="Times New Roman"/>
                <a:cs typeface="Times New Roman"/>
              </a:rPr>
              <a:t> </a:t>
            </a:r>
            <a:r>
              <a:rPr sz="1800">
                <a:latin typeface="Times New Roman"/>
                <a:cs typeface="Times New Roman"/>
              </a:rPr>
              <a:t>corrosive </a:t>
            </a:r>
            <a:r>
              <a:rPr sz="1800" spc="-10">
                <a:latin typeface="Times New Roman"/>
                <a:cs typeface="Times New Roman"/>
              </a:rPr>
              <a:t>chemicals.</a:t>
            </a:r>
            <a:endParaRPr sz="1800">
              <a:latin typeface="Times New Roman"/>
              <a:cs typeface="Times New Roman"/>
            </a:endParaRPr>
          </a:p>
          <a:p>
            <a:pPr marL="88900" marR="5080" lvl="1" indent="135255" algn="just">
              <a:lnSpc>
                <a:spcPct val="100000"/>
              </a:lnSpc>
              <a:spcBef>
                <a:spcPts val="480"/>
              </a:spcBef>
              <a:buClr>
                <a:srgbClr val="000000"/>
              </a:buClr>
              <a:buFont typeface="Arial"/>
              <a:buChar char="•"/>
              <a:tabLst>
                <a:tab pos="224154" algn="l"/>
              </a:tabLst>
            </a:pPr>
            <a:r>
              <a:rPr sz="1800" b="1">
                <a:solidFill>
                  <a:srgbClr val="FF0000"/>
                </a:solidFill>
                <a:latin typeface="Times New Roman"/>
                <a:cs typeface="Times New Roman"/>
              </a:rPr>
              <a:t>Platinum</a:t>
            </a:r>
            <a:r>
              <a:rPr sz="1800" b="1" spc="5">
                <a:solidFill>
                  <a:srgbClr val="FF0000"/>
                </a:solidFill>
                <a:latin typeface="Times New Roman"/>
                <a:cs typeface="Times New Roman"/>
              </a:rPr>
              <a:t> </a:t>
            </a:r>
            <a:r>
              <a:rPr sz="1800">
                <a:latin typeface="Times New Roman"/>
                <a:cs typeface="Times New Roman"/>
              </a:rPr>
              <a:t>is</a:t>
            </a:r>
            <a:r>
              <a:rPr sz="1800" spc="-5">
                <a:latin typeface="Times New Roman"/>
                <a:cs typeface="Times New Roman"/>
              </a:rPr>
              <a:t> </a:t>
            </a:r>
            <a:r>
              <a:rPr sz="1800">
                <a:latin typeface="Times New Roman"/>
                <a:cs typeface="Times New Roman"/>
              </a:rPr>
              <a:t>a</a:t>
            </a:r>
            <a:r>
              <a:rPr sz="1800" spc="5">
                <a:latin typeface="Times New Roman"/>
                <a:cs typeface="Times New Roman"/>
              </a:rPr>
              <a:t> </a:t>
            </a:r>
            <a:r>
              <a:rPr sz="1800" spc="-10">
                <a:latin typeface="Times New Roman"/>
                <a:cs typeface="Times New Roman"/>
              </a:rPr>
              <a:t>silver-</a:t>
            </a:r>
            <a:r>
              <a:rPr sz="1800">
                <a:latin typeface="Times New Roman"/>
                <a:cs typeface="Times New Roman"/>
              </a:rPr>
              <a:t>white</a:t>
            </a:r>
            <a:r>
              <a:rPr sz="1800" spc="5">
                <a:latin typeface="Times New Roman"/>
                <a:cs typeface="Times New Roman"/>
              </a:rPr>
              <a:t> </a:t>
            </a:r>
            <a:r>
              <a:rPr sz="1800">
                <a:latin typeface="Times New Roman"/>
                <a:cs typeface="Times New Roman"/>
              </a:rPr>
              <a:t>precious</a:t>
            </a:r>
            <a:r>
              <a:rPr sz="1800" spc="-20">
                <a:latin typeface="Times New Roman"/>
                <a:cs typeface="Times New Roman"/>
              </a:rPr>
              <a:t> </a:t>
            </a:r>
            <a:r>
              <a:rPr sz="1800">
                <a:latin typeface="Times New Roman"/>
                <a:cs typeface="Times New Roman"/>
              </a:rPr>
              <a:t>metal</a:t>
            </a:r>
            <a:r>
              <a:rPr sz="1800" spc="5">
                <a:latin typeface="Times New Roman"/>
                <a:cs typeface="Times New Roman"/>
              </a:rPr>
              <a:t> </a:t>
            </a:r>
            <a:r>
              <a:rPr sz="1800">
                <a:latin typeface="Times New Roman"/>
                <a:cs typeface="Times New Roman"/>
              </a:rPr>
              <a:t>which</a:t>
            </a:r>
            <a:r>
              <a:rPr sz="1800" spc="5">
                <a:latin typeface="Times New Roman"/>
                <a:cs typeface="Times New Roman"/>
              </a:rPr>
              <a:t> </a:t>
            </a:r>
            <a:r>
              <a:rPr sz="1800">
                <a:latin typeface="Times New Roman"/>
                <a:cs typeface="Times New Roman"/>
              </a:rPr>
              <a:t>is</a:t>
            </a:r>
            <a:r>
              <a:rPr sz="1800" spc="5">
                <a:latin typeface="Times New Roman"/>
                <a:cs typeface="Times New Roman"/>
              </a:rPr>
              <a:t> </a:t>
            </a:r>
            <a:r>
              <a:rPr sz="1800">
                <a:latin typeface="Times New Roman"/>
                <a:cs typeface="Times New Roman"/>
              </a:rPr>
              <a:t>extremely</a:t>
            </a:r>
            <a:r>
              <a:rPr sz="1800" spc="-15">
                <a:latin typeface="Times New Roman"/>
                <a:cs typeface="Times New Roman"/>
              </a:rPr>
              <a:t> </a:t>
            </a:r>
            <a:r>
              <a:rPr sz="1800">
                <a:latin typeface="Times New Roman"/>
                <a:cs typeface="Times New Roman"/>
              </a:rPr>
              <a:t>malleable,</a:t>
            </a:r>
            <a:r>
              <a:rPr sz="1800" spc="-5">
                <a:latin typeface="Times New Roman"/>
                <a:cs typeface="Times New Roman"/>
              </a:rPr>
              <a:t> </a:t>
            </a:r>
            <a:r>
              <a:rPr sz="1800">
                <a:latin typeface="Times New Roman"/>
                <a:cs typeface="Times New Roman"/>
              </a:rPr>
              <a:t>ductile,</a:t>
            </a:r>
            <a:r>
              <a:rPr sz="1800" spc="-20">
                <a:latin typeface="Times New Roman"/>
                <a:cs typeface="Times New Roman"/>
              </a:rPr>
              <a:t> </a:t>
            </a:r>
            <a:r>
              <a:rPr sz="1800" spc="-25">
                <a:latin typeface="Times New Roman"/>
                <a:cs typeface="Times New Roman"/>
              </a:rPr>
              <a:t>and </a:t>
            </a:r>
            <a:r>
              <a:rPr sz="1800">
                <a:latin typeface="Times New Roman"/>
                <a:cs typeface="Times New Roman"/>
              </a:rPr>
              <a:t>corrosion</a:t>
            </a:r>
            <a:r>
              <a:rPr sz="1800" spc="-15">
                <a:latin typeface="Times New Roman"/>
                <a:cs typeface="Times New Roman"/>
              </a:rPr>
              <a:t> </a:t>
            </a:r>
            <a:r>
              <a:rPr sz="1800">
                <a:latin typeface="Times New Roman"/>
                <a:cs typeface="Times New Roman"/>
              </a:rPr>
              <a:t>resistant.</a:t>
            </a:r>
            <a:r>
              <a:rPr sz="1800" spc="-15">
                <a:latin typeface="Times New Roman"/>
                <a:cs typeface="Times New Roman"/>
              </a:rPr>
              <a:t> </a:t>
            </a:r>
            <a:r>
              <a:rPr sz="1800">
                <a:latin typeface="Times New Roman"/>
                <a:cs typeface="Times New Roman"/>
              </a:rPr>
              <a:t>Its positive</a:t>
            </a:r>
            <a:r>
              <a:rPr sz="1800" spc="-15">
                <a:latin typeface="Times New Roman"/>
                <a:cs typeface="Times New Roman"/>
              </a:rPr>
              <a:t> </a:t>
            </a:r>
            <a:r>
              <a:rPr sz="1800">
                <a:latin typeface="Times New Roman"/>
                <a:cs typeface="Times New Roman"/>
              </a:rPr>
              <a:t>temperature</a:t>
            </a:r>
            <a:r>
              <a:rPr sz="1800" spc="-15">
                <a:latin typeface="Times New Roman"/>
                <a:cs typeface="Times New Roman"/>
              </a:rPr>
              <a:t> </a:t>
            </a:r>
            <a:r>
              <a:rPr sz="1800">
                <a:latin typeface="Times New Roman"/>
                <a:cs typeface="Times New Roman"/>
              </a:rPr>
              <a:t>coefficient</a:t>
            </a:r>
            <a:r>
              <a:rPr sz="1800" spc="-15">
                <a:latin typeface="Times New Roman"/>
                <a:cs typeface="Times New Roman"/>
              </a:rPr>
              <a:t> </a:t>
            </a:r>
            <a:r>
              <a:rPr sz="1800">
                <a:latin typeface="Times New Roman"/>
                <a:cs typeface="Times New Roman"/>
              </a:rPr>
              <a:t>of</a:t>
            </a:r>
            <a:r>
              <a:rPr sz="1800" spc="-10">
                <a:latin typeface="Times New Roman"/>
                <a:cs typeface="Times New Roman"/>
              </a:rPr>
              <a:t> </a:t>
            </a:r>
            <a:r>
              <a:rPr sz="1800">
                <a:latin typeface="Times New Roman"/>
                <a:cs typeface="Times New Roman"/>
              </a:rPr>
              <a:t>resistance</a:t>
            </a:r>
            <a:r>
              <a:rPr sz="1800" spc="-15">
                <a:latin typeface="Times New Roman"/>
                <a:cs typeface="Times New Roman"/>
              </a:rPr>
              <a:t> </a:t>
            </a:r>
            <a:r>
              <a:rPr sz="1800">
                <a:latin typeface="Times New Roman"/>
                <a:cs typeface="Times New Roman"/>
              </a:rPr>
              <a:t>is very</a:t>
            </a:r>
            <a:r>
              <a:rPr sz="1800" spc="-10">
                <a:latin typeface="Times New Roman"/>
                <a:cs typeface="Times New Roman"/>
              </a:rPr>
              <a:t> </a:t>
            </a:r>
            <a:r>
              <a:rPr sz="1800">
                <a:latin typeface="Times New Roman"/>
                <a:cs typeface="Times New Roman"/>
              </a:rPr>
              <a:t>stable </a:t>
            </a:r>
            <a:r>
              <a:rPr sz="1800" spc="-25">
                <a:latin typeface="Times New Roman"/>
                <a:cs typeface="Times New Roman"/>
              </a:rPr>
              <a:t>and </a:t>
            </a:r>
            <a:r>
              <a:rPr sz="1800">
                <a:latin typeface="Times New Roman"/>
                <a:cs typeface="Times New Roman"/>
              </a:rPr>
              <a:t>reproducible,</a:t>
            </a:r>
            <a:r>
              <a:rPr sz="1800" spc="-25">
                <a:latin typeface="Times New Roman"/>
                <a:cs typeface="Times New Roman"/>
              </a:rPr>
              <a:t> </a:t>
            </a:r>
            <a:r>
              <a:rPr sz="1800">
                <a:latin typeface="Times New Roman"/>
                <a:cs typeface="Times New Roman"/>
              </a:rPr>
              <a:t>which</a:t>
            </a:r>
            <a:r>
              <a:rPr sz="1800" spc="10">
                <a:latin typeface="Times New Roman"/>
                <a:cs typeface="Times New Roman"/>
              </a:rPr>
              <a:t> </a:t>
            </a:r>
            <a:r>
              <a:rPr sz="1800">
                <a:latin typeface="Times New Roman"/>
                <a:cs typeface="Times New Roman"/>
              </a:rPr>
              <a:t>allows</a:t>
            </a:r>
            <a:r>
              <a:rPr sz="1800" spc="-10">
                <a:latin typeface="Times New Roman"/>
                <a:cs typeface="Times New Roman"/>
              </a:rPr>
              <a:t> </a:t>
            </a:r>
            <a:r>
              <a:rPr sz="1800">
                <a:latin typeface="Times New Roman"/>
                <a:cs typeface="Times New Roman"/>
              </a:rPr>
              <a:t>its</a:t>
            </a:r>
            <a:r>
              <a:rPr sz="1800" spc="-15">
                <a:latin typeface="Times New Roman"/>
                <a:cs typeface="Times New Roman"/>
              </a:rPr>
              <a:t> </a:t>
            </a:r>
            <a:r>
              <a:rPr sz="1800">
                <a:latin typeface="Times New Roman"/>
                <a:cs typeface="Times New Roman"/>
              </a:rPr>
              <a:t>use</a:t>
            </a:r>
            <a:r>
              <a:rPr sz="1800" spc="5">
                <a:latin typeface="Times New Roman"/>
                <a:cs typeface="Times New Roman"/>
              </a:rPr>
              <a:t> </a:t>
            </a:r>
            <a:r>
              <a:rPr sz="1800">
                <a:latin typeface="Times New Roman"/>
                <a:cs typeface="Times New Roman"/>
              </a:rPr>
              <a:t>in</a:t>
            </a:r>
            <a:r>
              <a:rPr sz="1800" spc="5">
                <a:latin typeface="Times New Roman"/>
                <a:cs typeface="Times New Roman"/>
              </a:rPr>
              <a:t> </a:t>
            </a:r>
            <a:r>
              <a:rPr sz="1800">
                <a:latin typeface="Times New Roman"/>
                <a:cs typeface="Times New Roman"/>
              </a:rPr>
              <a:t>temperature</a:t>
            </a:r>
            <a:r>
              <a:rPr sz="1800" spc="-10">
                <a:latin typeface="Times New Roman"/>
                <a:cs typeface="Times New Roman"/>
              </a:rPr>
              <a:t> sensing.</a:t>
            </a:r>
            <a:endParaRPr sz="1800">
              <a:latin typeface="Times New Roman"/>
              <a:cs typeface="Times New Roman"/>
            </a:endParaRPr>
          </a:p>
          <a:p>
            <a:pPr marL="281940" lvl="1" indent="-193040" algn="just">
              <a:lnSpc>
                <a:spcPct val="100000"/>
              </a:lnSpc>
              <a:spcBef>
                <a:spcPts val="720"/>
              </a:spcBef>
              <a:buClr>
                <a:srgbClr val="000000"/>
              </a:buClr>
              <a:buFont typeface="Arial"/>
              <a:buChar char="•"/>
              <a:tabLst>
                <a:tab pos="281940" algn="l"/>
              </a:tabLst>
            </a:pPr>
            <a:r>
              <a:rPr sz="1800" b="1">
                <a:solidFill>
                  <a:srgbClr val="FF0000"/>
                </a:solidFill>
                <a:latin typeface="Times New Roman"/>
                <a:cs typeface="Times New Roman"/>
              </a:rPr>
              <a:t>Gold</a:t>
            </a:r>
            <a:r>
              <a:rPr sz="1800" b="1" spc="-15">
                <a:solidFill>
                  <a:srgbClr val="FF0000"/>
                </a:solidFill>
                <a:latin typeface="Times New Roman"/>
                <a:cs typeface="Times New Roman"/>
              </a:rPr>
              <a:t> </a:t>
            </a:r>
            <a:r>
              <a:rPr sz="1800">
                <a:latin typeface="Times New Roman"/>
                <a:cs typeface="Times New Roman"/>
              </a:rPr>
              <a:t>is extremely</a:t>
            </a:r>
            <a:r>
              <a:rPr sz="1800" spc="-20">
                <a:latin typeface="Times New Roman"/>
                <a:cs typeface="Times New Roman"/>
              </a:rPr>
              <a:t> </a:t>
            </a:r>
            <a:r>
              <a:rPr sz="1800">
                <a:latin typeface="Times New Roman"/>
                <a:cs typeface="Times New Roman"/>
              </a:rPr>
              <a:t>soft</a:t>
            </a:r>
            <a:r>
              <a:rPr sz="1800" spc="5">
                <a:latin typeface="Times New Roman"/>
                <a:cs typeface="Times New Roman"/>
              </a:rPr>
              <a:t> </a:t>
            </a:r>
            <a:r>
              <a:rPr sz="1800">
                <a:latin typeface="Times New Roman"/>
                <a:cs typeface="Times New Roman"/>
              </a:rPr>
              <a:t>and chemically</a:t>
            </a:r>
            <a:r>
              <a:rPr sz="1800" spc="-20">
                <a:latin typeface="Times New Roman"/>
                <a:cs typeface="Times New Roman"/>
              </a:rPr>
              <a:t> </a:t>
            </a:r>
            <a:r>
              <a:rPr sz="1800">
                <a:latin typeface="Times New Roman"/>
                <a:cs typeface="Times New Roman"/>
              </a:rPr>
              <a:t>inert</a:t>
            </a:r>
            <a:r>
              <a:rPr sz="1800" spc="-20">
                <a:latin typeface="Times New Roman"/>
                <a:cs typeface="Times New Roman"/>
              </a:rPr>
              <a:t> </a:t>
            </a:r>
            <a:r>
              <a:rPr sz="1800">
                <a:latin typeface="Times New Roman"/>
                <a:cs typeface="Times New Roman"/>
              </a:rPr>
              <a:t>metal. In</a:t>
            </a:r>
            <a:r>
              <a:rPr sz="1800" spc="-10">
                <a:latin typeface="Times New Roman"/>
                <a:cs typeface="Times New Roman"/>
              </a:rPr>
              <a:t> </a:t>
            </a:r>
            <a:r>
              <a:rPr sz="1800">
                <a:latin typeface="Times New Roman"/>
                <a:cs typeface="Times New Roman"/>
              </a:rPr>
              <a:t>sensor applications,</a:t>
            </a:r>
            <a:r>
              <a:rPr sz="1800" spc="-30">
                <a:latin typeface="Times New Roman"/>
                <a:cs typeface="Times New Roman"/>
              </a:rPr>
              <a:t> </a:t>
            </a:r>
            <a:r>
              <a:rPr sz="1800">
                <a:latin typeface="Times New Roman"/>
                <a:cs typeface="Times New Roman"/>
              </a:rPr>
              <a:t>gold</a:t>
            </a:r>
            <a:r>
              <a:rPr sz="1800" spc="-10">
                <a:latin typeface="Times New Roman"/>
                <a:cs typeface="Times New Roman"/>
              </a:rPr>
              <a:t> </a:t>
            </a:r>
            <a:r>
              <a:rPr sz="1800" spc="-25">
                <a:latin typeface="Times New Roman"/>
                <a:cs typeface="Times New Roman"/>
              </a:rPr>
              <a:t>is</a:t>
            </a:r>
            <a:endParaRPr sz="1800">
              <a:latin typeface="Times New Roman"/>
              <a:cs typeface="Times New Roman"/>
            </a:endParaRPr>
          </a:p>
          <a:p>
            <a:pPr marL="88900" algn="just">
              <a:lnSpc>
                <a:spcPct val="100000"/>
              </a:lnSpc>
            </a:pPr>
            <a:r>
              <a:rPr sz="1800">
                <a:latin typeface="Times New Roman"/>
                <a:cs typeface="Times New Roman"/>
              </a:rPr>
              <a:t>used</a:t>
            </a:r>
            <a:r>
              <a:rPr sz="1800" spc="-5">
                <a:latin typeface="Times New Roman"/>
                <a:cs typeface="Times New Roman"/>
              </a:rPr>
              <a:t> </a:t>
            </a:r>
            <a:r>
              <a:rPr sz="1800">
                <a:latin typeface="Times New Roman"/>
                <a:cs typeface="Times New Roman"/>
              </a:rPr>
              <a:t>for</a:t>
            </a:r>
            <a:r>
              <a:rPr sz="1800" spc="15">
                <a:latin typeface="Times New Roman"/>
                <a:cs typeface="Times New Roman"/>
              </a:rPr>
              <a:t> </a:t>
            </a:r>
            <a:r>
              <a:rPr sz="1800">
                <a:latin typeface="Times New Roman"/>
                <a:cs typeface="Times New Roman"/>
              </a:rPr>
              <a:t>fabricating</a:t>
            </a:r>
            <a:r>
              <a:rPr sz="1800" spc="-10">
                <a:latin typeface="Times New Roman"/>
                <a:cs typeface="Times New Roman"/>
              </a:rPr>
              <a:t> </a:t>
            </a:r>
            <a:r>
              <a:rPr sz="1800">
                <a:latin typeface="Times New Roman"/>
                <a:cs typeface="Times New Roman"/>
              </a:rPr>
              <a:t>electrical</a:t>
            </a:r>
            <a:r>
              <a:rPr sz="1800" spc="-30">
                <a:latin typeface="Times New Roman"/>
                <a:cs typeface="Times New Roman"/>
              </a:rPr>
              <a:t> </a:t>
            </a:r>
            <a:r>
              <a:rPr sz="1800">
                <a:latin typeface="Times New Roman"/>
                <a:cs typeface="Times New Roman"/>
              </a:rPr>
              <a:t>contacts</a:t>
            </a:r>
            <a:r>
              <a:rPr sz="1800" spc="-10">
                <a:latin typeface="Times New Roman"/>
                <a:cs typeface="Times New Roman"/>
              </a:rPr>
              <a:t> (electrodes).</a:t>
            </a:r>
            <a:endParaRPr sz="1800">
              <a:latin typeface="Times New Roman"/>
              <a:cs typeface="Times New Roman"/>
            </a:endParaRPr>
          </a:p>
          <a:p>
            <a:pPr marL="88900" marR="342900" lvl="1" indent="135255" algn="just">
              <a:lnSpc>
                <a:spcPct val="100000"/>
              </a:lnSpc>
              <a:spcBef>
                <a:spcPts val="480"/>
              </a:spcBef>
              <a:buClr>
                <a:srgbClr val="000000"/>
              </a:buClr>
              <a:buFont typeface="Arial"/>
              <a:buChar char="•"/>
              <a:tabLst>
                <a:tab pos="224154" algn="l"/>
              </a:tabLst>
            </a:pPr>
            <a:r>
              <a:rPr sz="1800" b="1">
                <a:solidFill>
                  <a:srgbClr val="FF0000"/>
                </a:solidFill>
                <a:latin typeface="Times New Roman"/>
                <a:cs typeface="Times New Roman"/>
              </a:rPr>
              <a:t>Silver </a:t>
            </a:r>
            <a:r>
              <a:rPr sz="1800">
                <a:latin typeface="Times New Roman"/>
                <a:cs typeface="Times New Roman"/>
              </a:rPr>
              <a:t>is</a:t>
            </a:r>
            <a:r>
              <a:rPr sz="1800" spc="-10">
                <a:latin typeface="Times New Roman"/>
                <a:cs typeface="Times New Roman"/>
              </a:rPr>
              <a:t> </a:t>
            </a:r>
            <a:r>
              <a:rPr sz="1800">
                <a:latin typeface="Times New Roman"/>
                <a:cs typeface="Times New Roman"/>
              </a:rPr>
              <a:t>the</a:t>
            </a:r>
            <a:r>
              <a:rPr sz="1800" spc="5">
                <a:latin typeface="Times New Roman"/>
                <a:cs typeface="Times New Roman"/>
              </a:rPr>
              <a:t> </a:t>
            </a:r>
            <a:r>
              <a:rPr sz="1800">
                <a:latin typeface="Times New Roman"/>
                <a:cs typeface="Times New Roman"/>
              </a:rPr>
              <a:t>least costly</a:t>
            </a:r>
            <a:r>
              <a:rPr sz="1800" spc="-5">
                <a:latin typeface="Times New Roman"/>
                <a:cs typeface="Times New Roman"/>
              </a:rPr>
              <a:t> </a:t>
            </a:r>
            <a:r>
              <a:rPr sz="1800">
                <a:latin typeface="Times New Roman"/>
                <a:cs typeface="Times New Roman"/>
              </a:rPr>
              <a:t>of</a:t>
            </a:r>
            <a:r>
              <a:rPr sz="1800" spc="-10">
                <a:latin typeface="Times New Roman"/>
                <a:cs typeface="Times New Roman"/>
              </a:rPr>
              <a:t> </a:t>
            </a:r>
            <a:r>
              <a:rPr sz="1800">
                <a:latin typeface="Times New Roman"/>
                <a:cs typeface="Times New Roman"/>
              </a:rPr>
              <a:t>all</a:t>
            </a:r>
            <a:r>
              <a:rPr sz="1800" spc="5">
                <a:latin typeface="Times New Roman"/>
                <a:cs typeface="Times New Roman"/>
              </a:rPr>
              <a:t> </a:t>
            </a:r>
            <a:r>
              <a:rPr sz="1800">
                <a:latin typeface="Times New Roman"/>
                <a:cs typeface="Times New Roman"/>
              </a:rPr>
              <a:t>precious</a:t>
            </a:r>
            <a:r>
              <a:rPr sz="1800" spc="-10">
                <a:latin typeface="Times New Roman"/>
                <a:cs typeface="Times New Roman"/>
              </a:rPr>
              <a:t> </a:t>
            </a:r>
            <a:r>
              <a:rPr sz="1800">
                <a:latin typeface="Times New Roman"/>
                <a:cs typeface="Times New Roman"/>
              </a:rPr>
              <a:t>metals.</a:t>
            </a:r>
            <a:r>
              <a:rPr sz="1800" spc="-20">
                <a:latin typeface="Times New Roman"/>
                <a:cs typeface="Times New Roman"/>
              </a:rPr>
              <a:t> </a:t>
            </a:r>
            <a:r>
              <a:rPr sz="1800">
                <a:latin typeface="Times New Roman"/>
                <a:cs typeface="Times New Roman"/>
              </a:rPr>
              <a:t>It</a:t>
            </a:r>
            <a:r>
              <a:rPr sz="1800" spc="5">
                <a:latin typeface="Times New Roman"/>
                <a:cs typeface="Times New Roman"/>
              </a:rPr>
              <a:t> </a:t>
            </a:r>
            <a:r>
              <a:rPr sz="1800">
                <a:latin typeface="Times New Roman"/>
                <a:cs typeface="Times New Roman"/>
              </a:rPr>
              <a:t>is very</a:t>
            </a:r>
            <a:r>
              <a:rPr sz="1800" spc="-5">
                <a:latin typeface="Times New Roman"/>
                <a:cs typeface="Times New Roman"/>
              </a:rPr>
              <a:t> </a:t>
            </a:r>
            <a:r>
              <a:rPr sz="1800">
                <a:latin typeface="Times New Roman"/>
                <a:cs typeface="Times New Roman"/>
              </a:rPr>
              <a:t>malleable</a:t>
            </a:r>
            <a:r>
              <a:rPr sz="1800" spc="-15">
                <a:latin typeface="Times New Roman"/>
                <a:cs typeface="Times New Roman"/>
              </a:rPr>
              <a:t> </a:t>
            </a:r>
            <a:r>
              <a:rPr sz="1800">
                <a:latin typeface="Times New Roman"/>
                <a:cs typeface="Times New Roman"/>
              </a:rPr>
              <a:t>and</a:t>
            </a:r>
            <a:r>
              <a:rPr sz="1800" spc="5">
                <a:latin typeface="Times New Roman"/>
                <a:cs typeface="Times New Roman"/>
              </a:rPr>
              <a:t> </a:t>
            </a:r>
            <a:r>
              <a:rPr sz="1800" spc="-10">
                <a:latin typeface="Times New Roman"/>
                <a:cs typeface="Times New Roman"/>
              </a:rPr>
              <a:t>corrosion </a:t>
            </a:r>
            <a:r>
              <a:rPr sz="1800">
                <a:latin typeface="Times New Roman"/>
                <a:cs typeface="Times New Roman"/>
              </a:rPr>
              <a:t>resistant.</a:t>
            </a:r>
            <a:r>
              <a:rPr sz="1800" spc="-15">
                <a:latin typeface="Times New Roman"/>
                <a:cs typeface="Times New Roman"/>
              </a:rPr>
              <a:t> </a:t>
            </a:r>
            <a:r>
              <a:rPr sz="1800">
                <a:latin typeface="Times New Roman"/>
                <a:cs typeface="Times New Roman"/>
              </a:rPr>
              <a:t>It</a:t>
            </a:r>
            <a:r>
              <a:rPr sz="1800" spc="5">
                <a:latin typeface="Times New Roman"/>
                <a:cs typeface="Times New Roman"/>
              </a:rPr>
              <a:t> </a:t>
            </a:r>
            <a:r>
              <a:rPr sz="1800">
                <a:latin typeface="Times New Roman"/>
                <a:cs typeface="Times New Roman"/>
              </a:rPr>
              <a:t>has</a:t>
            </a:r>
            <a:r>
              <a:rPr sz="1800" spc="5">
                <a:latin typeface="Times New Roman"/>
                <a:cs typeface="Times New Roman"/>
              </a:rPr>
              <a:t> </a:t>
            </a:r>
            <a:r>
              <a:rPr sz="1800">
                <a:latin typeface="Times New Roman"/>
                <a:cs typeface="Times New Roman"/>
              </a:rPr>
              <a:t>the</a:t>
            </a:r>
            <a:r>
              <a:rPr sz="1800" spc="5">
                <a:latin typeface="Times New Roman"/>
                <a:cs typeface="Times New Roman"/>
              </a:rPr>
              <a:t> </a:t>
            </a:r>
            <a:r>
              <a:rPr sz="1800">
                <a:latin typeface="Times New Roman"/>
                <a:cs typeface="Times New Roman"/>
              </a:rPr>
              <a:t>highest</a:t>
            </a:r>
            <a:r>
              <a:rPr sz="1800" spc="-15">
                <a:latin typeface="Times New Roman"/>
                <a:cs typeface="Times New Roman"/>
              </a:rPr>
              <a:t> </a:t>
            </a:r>
            <a:r>
              <a:rPr sz="1800">
                <a:latin typeface="Times New Roman"/>
                <a:cs typeface="Times New Roman"/>
              </a:rPr>
              <a:t>electrical</a:t>
            </a:r>
            <a:r>
              <a:rPr sz="1800" spc="-25">
                <a:latin typeface="Times New Roman"/>
                <a:cs typeface="Times New Roman"/>
              </a:rPr>
              <a:t> </a:t>
            </a:r>
            <a:r>
              <a:rPr sz="1800">
                <a:latin typeface="Times New Roman"/>
                <a:cs typeface="Times New Roman"/>
              </a:rPr>
              <a:t>and</a:t>
            </a:r>
            <a:r>
              <a:rPr sz="1800" spc="5">
                <a:latin typeface="Times New Roman"/>
                <a:cs typeface="Times New Roman"/>
              </a:rPr>
              <a:t> </a:t>
            </a:r>
            <a:r>
              <a:rPr sz="1800">
                <a:latin typeface="Times New Roman"/>
                <a:cs typeface="Times New Roman"/>
              </a:rPr>
              <a:t>thermal</a:t>
            </a:r>
            <a:r>
              <a:rPr sz="1800" spc="5">
                <a:latin typeface="Times New Roman"/>
                <a:cs typeface="Times New Roman"/>
              </a:rPr>
              <a:t> </a:t>
            </a:r>
            <a:r>
              <a:rPr sz="1800">
                <a:latin typeface="Times New Roman"/>
                <a:cs typeface="Times New Roman"/>
              </a:rPr>
              <a:t>conductivity</a:t>
            </a:r>
            <a:r>
              <a:rPr sz="1800" spc="-30">
                <a:latin typeface="Times New Roman"/>
                <a:cs typeface="Times New Roman"/>
              </a:rPr>
              <a:t> </a:t>
            </a:r>
            <a:r>
              <a:rPr sz="1800">
                <a:latin typeface="Times New Roman"/>
                <a:cs typeface="Times New Roman"/>
              </a:rPr>
              <a:t>of</a:t>
            </a:r>
            <a:r>
              <a:rPr sz="1800" spc="10">
                <a:latin typeface="Times New Roman"/>
                <a:cs typeface="Times New Roman"/>
              </a:rPr>
              <a:t> </a:t>
            </a:r>
            <a:r>
              <a:rPr sz="1800">
                <a:latin typeface="Times New Roman"/>
                <a:cs typeface="Times New Roman"/>
              </a:rPr>
              <a:t>all</a:t>
            </a:r>
            <a:r>
              <a:rPr sz="1800" spc="-10">
                <a:latin typeface="Times New Roman"/>
                <a:cs typeface="Times New Roman"/>
              </a:rPr>
              <a:t> metals.</a:t>
            </a:r>
            <a:endParaRPr sz="1800">
              <a:latin typeface="Times New Roman"/>
              <a:cs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04876"/>
            <a:ext cx="1142365" cy="330835"/>
          </a:xfrm>
          <a:prstGeom prst="rect">
            <a:avLst/>
          </a:prstGeom>
        </p:spPr>
        <p:txBody>
          <a:bodyPr vert="horz" wrap="square" lIns="0" tIns="13335" rIns="0" bIns="0" rtlCol="0">
            <a:spAutoFit/>
          </a:bodyPr>
          <a:lstStyle/>
          <a:p>
            <a:pPr marL="12700">
              <a:lnSpc>
                <a:spcPct val="100000"/>
              </a:lnSpc>
              <a:spcBef>
                <a:spcPts val="105"/>
              </a:spcBef>
            </a:pPr>
            <a:r>
              <a:rPr sz="2000" b="1" spc="-10">
                <a:latin typeface="Times New Roman"/>
                <a:cs typeface="Times New Roman"/>
              </a:rPr>
              <a:t>Ceramics:</a:t>
            </a:r>
            <a:endParaRPr sz="2000">
              <a:latin typeface="Times New Roman"/>
              <a:cs typeface="Times New Roman"/>
            </a:endParaRPr>
          </a:p>
        </p:txBody>
      </p:sp>
      <p:sp>
        <p:nvSpPr>
          <p:cNvPr id="3" name="object 3"/>
          <p:cNvSpPr txBox="1"/>
          <p:nvPr/>
        </p:nvSpPr>
        <p:spPr>
          <a:xfrm>
            <a:off x="523240" y="702309"/>
            <a:ext cx="8402320" cy="5720080"/>
          </a:xfrm>
          <a:prstGeom prst="rect">
            <a:avLst/>
          </a:prstGeom>
        </p:spPr>
        <p:txBody>
          <a:bodyPr vert="horz" wrap="square" lIns="0" tIns="12700" rIns="0" bIns="0" rtlCol="0">
            <a:spAutoFit/>
          </a:bodyPr>
          <a:lstStyle/>
          <a:p>
            <a:pPr marL="101600" marR="362585" indent="135255">
              <a:lnSpc>
                <a:spcPct val="100000"/>
              </a:lnSpc>
              <a:spcBef>
                <a:spcPts val="100"/>
              </a:spcBef>
              <a:buFont typeface="Arial"/>
              <a:buChar char="•"/>
              <a:tabLst>
                <a:tab pos="236854" algn="l"/>
              </a:tabLst>
            </a:pPr>
            <a:r>
              <a:rPr sz="1800">
                <a:latin typeface="Times New Roman"/>
                <a:cs typeface="Times New Roman"/>
              </a:rPr>
              <a:t>In</a:t>
            </a:r>
            <a:r>
              <a:rPr sz="1800" spc="10">
                <a:latin typeface="Times New Roman"/>
                <a:cs typeface="Times New Roman"/>
              </a:rPr>
              <a:t> </a:t>
            </a:r>
            <a:r>
              <a:rPr sz="1800">
                <a:latin typeface="Times New Roman"/>
                <a:cs typeface="Times New Roman"/>
              </a:rPr>
              <a:t>sensor</a:t>
            </a:r>
            <a:r>
              <a:rPr sz="1800" spc="5">
                <a:latin typeface="Times New Roman"/>
                <a:cs typeface="Times New Roman"/>
              </a:rPr>
              <a:t> </a:t>
            </a:r>
            <a:r>
              <a:rPr sz="1800">
                <a:latin typeface="Times New Roman"/>
                <a:cs typeface="Times New Roman"/>
              </a:rPr>
              <a:t>technologies,</a:t>
            </a:r>
            <a:r>
              <a:rPr sz="1800" spc="-25">
                <a:latin typeface="Times New Roman"/>
                <a:cs typeface="Times New Roman"/>
              </a:rPr>
              <a:t> </a:t>
            </a:r>
            <a:r>
              <a:rPr sz="1800">
                <a:latin typeface="Times New Roman"/>
                <a:cs typeface="Times New Roman"/>
              </a:rPr>
              <a:t>ceramics</a:t>
            </a:r>
            <a:r>
              <a:rPr sz="1800" spc="-10">
                <a:latin typeface="Times New Roman"/>
                <a:cs typeface="Times New Roman"/>
              </a:rPr>
              <a:t> </a:t>
            </a:r>
            <a:r>
              <a:rPr sz="1800">
                <a:latin typeface="Times New Roman"/>
                <a:cs typeface="Times New Roman"/>
              </a:rPr>
              <a:t>are</a:t>
            </a:r>
            <a:r>
              <a:rPr sz="1800" spc="5">
                <a:latin typeface="Times New Roman"/>
                <a:cs typeface="Times New Roman"/>
              </a:rPr>
              <a:t> </a:t>
            </a:r>
            <a:r>
              <a:rPr sz="1800">
                <a:latin typeface="Times New Roman"/>
                <a:cs typeface="Times New Roman"/>
              </a:rPr>
              <a:t>very</a:t>
            </a:r>
            <a:r>
              <a:rPr sz="1800" spc="-5">
                <a:latin typeface="Times New Roman"/>
                <a:cs typeface="Times New Roman"/>
              </a:rPr>
              <a:t> </a:t>
            </a:r>
            <a:r>
              <a:rPr sz="1800">
                <a:latin typeface="Times New Roman"/>
                <a:cs typeface="Times New Roman"/>
              </a:rPr>
              <a:t>useful</a:t>
            </a:r>
            <a:r>
              <a:rPr sz="1800" spc="5">
                <a:latin typeface="Times New Roman"/>
                <a:cs typeface="Times New Roman"/>
              </a:rPr>
              <a:t> </a:t>
            </a:r>
            <a:r>
              <a:rPr sz="1800">
                <a:latin typeface="Times New Roman"/>
                <a:cs typeface="Times New Roman"/>
              </a:rPr>
              <a:t>crystalline</a:t>
            </a:r>
            <a:r>
              <a:rPr sz="1800" spc="-35">
                <a:latin typeface="Times New Roman"/>
                <a:cs typeface="Times New Roman"/>
              </a:rPr>
              <a:t> </a:t>
            </a:r>
            <a:r>
              <a:rPr sz="1800">
                <a:latin typeface="Times New Roman"/>
                <a:cs typeface="Times New Roman"/>
              </a:rPr>
              <a:t>materials</a:t>
            </a:r>
            <a:r>
              <a:rPr sz="1800" spc="-20">
                <a:latin typeface="Times New Roman"/>
                <a:cs typeface="Times New Roman"/>
              </a:rPr>
              <a:t> </a:t>
            </a:r>
            <a:r>
              <a:rPr sz="1800">
                <a:latin typeface="Times New Roman"/>
                <a:cs typeface="Times New Roman"/>
              </a:rPr>
              <a:t>because of </a:t>
            </a:r>
            <a:r>
              <a:rPr sz="1800" spc="-10">
                <a:latin typeface="Times New Roman"/>
                <a:cs typeface="Times New Roman"/>
              </a:rPr>
              <a:t>their </a:t>
            </a:r>
            <a:r>
              <a:rPr sz="1800" i="1">
                <a:latin typeface="Times New Roman"/>
                <a:cs typeface="Times New Roman"/>
              </a:rPr>
              <a:t>structural</a:t>
            </a:r>
            <a:r>
              <a:rPr sz="1800" i="1" spc="-20">
                <a:latin typeface="Times New Roman"/>
                <a:cs typeface="Times New Roman"/>
              </a:rPr>
              <a:t> </a:t>
            </a:r>
            <a:r>
              <a:rPr sz="1800" i="1">
                <a:latin typeface="Times New Roman"/>
                <a:cs typeface="Times New Roman"/>
              </a:rPr>
              <a:t>strength,</a:t>
            </a:r>
            <a:r>
              <a:rPr sz="1800" i="1" spc="-20">
                <a:latin typeface="Times New Roman"/>
                <a:cs typeface="Times New Roman"/>
              </a:rPr>
              <a:t> </a:t>
            </a:r>
            <a:r>
              <a:rPr sz="1800" i="1">
                <a:latin typeface="Times New Roman"/>
                <a:cs typeface="Times New Roman"/>
              </a:rPr>
              <a:t>thermal</a:t>
            </a:r>
            <a:r>
              <a:rPr sz="1800" i="1" spc="-20">
                <a:latin typeface="Times New Roman"/>
                <a:cs typeface="Times New Roman"/>
              </a:rPr>
              <a:t> </a:t>
            </a:r>
            <a:r>
              <a:rPr sz="1800" i="1" spc="-10">
                <a:latin typeface="Times New Roman"/>
                <a:cs typeface="Times New Roman"/>
              </a:rPr>
              <a:t>stability,</a:t>
            </a:r>
            <a:r>
              <a:rPr sz="1800" i="1" spc="-45">
                <a:latin typeface="Times New Roman"/>
                <a:cs typeface="Times New Roman"/>
              </a:rPr>
              <a:t> </a:t>
            </a:r>
            <a:r>
              <a:rPr sz="1800" i="1">
                <a:latin typeface="Times New Roman"/>
                <a:cs typeface="Times New Roman"/>
              </a:rPr>
              <a:t>light</a:t>
            </a:r>
            <a:r>
              <a:rPr sz="1800" i="1" spc="-20">
                <a:latin typeface="Times New Roman"/>
                <a:cs typeface="Times New Roman"/>
              </a:rPr>
              <a:t> </a:t>
            </a:r>
            <a:r>
              <a:rPr sz="1800" i="1">
                <a:latin typeface="Times New Roman"/>
                <a:cs typeface="Times New Roman"/>
              </a:rPr>
              <a:t>weight,</a:t>
            </a:r>
            <a:r>
              <a:rPr sz="1800" i="1" spc="-30">
                <a:latin typeface="Times New Roman"/>
                <a:cs typeface="Times New Roman"/>
              </a:rPr>
              <a:t> </a:t>
            </a:r>
            <a:r>
              <a:rPr sz="1800" i="1">
                <a:latin typeface="Times New Roman"/>
                <a:cs typeface="Times New Roman"/>
              </a:rPr>
              <a:t>resistance</a:t>
            </a:r>
            <a:r>
              <a:rPr sz="1800" i="1" spc="-15">
                <a:latin typeface="Times New Roman"/>
                <a:cs typeface="Times New Roman"/>
              </a:rPr>
              <a:t> </a:t>
            </a:r>
            <a:r>
              <a:rPr sz="1800" i="1">
                <a:latin typeface="Times New Roman"/>
                <a:cs typeface="Times New Roman"/>
              </a:rPr>
              <a:t>to</a:t>
            </a:r>
            <a:r>
              <a:rPr sz="1800" i="1" spc="-20">
                <a:latin typeface="Times New Roman"/>
                <a:cs typeface="Times New Roman"/>
              </a:rPr>
              <a:t> </a:t>
            </a:r>
            <a:r>
              <a:rPr sz="1800" i="1">
                <a:latin typeface="Times New Roman"/>
                <a:cs typeface="Times New Roman"/>
              </a:rPr>
              <a:t>many</a:t>
            </a:r>
            <a:r>
              <a:rPr sz="1800" i="1" spc="-10">
                <a:latin typeface="Times New Roman"/>
                <a:cs typeface="Times New Roman"/>
              </a:rPr>
              <a:t> chemicals, </a:t>
            </a:r>
            <a:r>
              <a:rPr sz="1800">
                <a:latin typeface="Times New Roman"/>
                <a:cs typeface="Times New Roman"/>
              </a:rPr>
              <a:t>ability</a:t>
            </a:r>
            <a:r>
              <a:rPr sz="1800" spc="-20">
                <a:latin typeface="Times New Roman"/>
                <a:cs typeface="Times New Roman"/>
              </a:rPr>
              <a:t> </a:t>
            </a:r>
            <a:r>
              <a:rPr sz="1800">
                <a:latin typeface="Times New Roman"/>
                <a:cs typeface="Times New Roman"/>
              </a:rPr>
              <a:t>to</a:t>
            </a:r>
            <a:r>
              <a:rPr sz="1800" spc="5">
                <a:latin typeface="Times New Roman"/>
                <a:cs typeface="Times New Roman"/>
              </a:rPr>
              <a:t> </a:t>
            </a:r>
            <a:r>
              <a:rPr sz="1800">
                <a:latin typeface="Times New Roman"/>
                <a:cs typeface="Times New Roman"/>
              </a:rPr>
              <a:t>bond</a:t>
            </a:r>
            <a:r>
              <a:rPr sz="1800" spc="-5">
                <a:latin typeface="Times New Roman"/>
                <a:cs typeface="Times New Roman"/>
              </a:rPr>
              <a:t> </a:t>
            </a:r>
            <a:r>
              <a:rPr sz="1800">
                <a:latin typeface="Times New Roman"/>
                <a:cs typeface="Times New Roman"/>
              </a:rPr>
              <a:t>with</a:t>
            </a:r>
            <a:r>
              <a:rPr sz="1800" spc="15">
                <a:latin typeface="Times New Roman"/>
                <a:cs typeface="Times New Roman"/>
              </a:rPr>
              <a:t> </a:t>
            </a:r>
            <a:r>
              <a:rPr sz="1800">
                <a:latin typeface="Times New Roman"/>
                <a:cs typeface="Times New Roman"/>
              </a:rPr>
              <a:t>other</a:t>
            </a:r>
            <a:r>
              <a:rPr sz="1800" spc="5">
                <a:latin typeface="Times New Roman"/>
                <a:cs typeface="Times New Roman"/>
              </a:rPr>
              <a:t> </a:t>
            </a:r>
            <a:r>
              <a:rPr sz="1800">
                <a:latin typeface="Times New Roman"/>
                <a:cs typeface="Times New Roman"/>
              </a:rPr>
              <a:t>materials,</a:t>
            </a:r>
            <a:r>
              <a:rPr sz="1800" spc="-15">
                <a:latin typeface="Times New Roman"/>
                <a:cs typeface="Times New Roman"/>
              </a:rPr>
              <a:t> </a:t>
            </a:r>
            <a:r>
              <a:rPr sz="1800">
                <a:latin typeface="Times New Roman"/>
                <a:cs typeface="Times New Roman"/>
              </a:rPr>
              <a:t>and</a:t>
            </a:r>
            <a:r>
              <a:rPr sz="1800" spc="5">
                <a:latin typeface="Times New Roman"/>
                <a:cs typeface="Times New Roman"/>
              </a:rPr>
              <a:t> </a:t>
            </a:r>
            <a:r>
              <a:rPr sz="1800">
                <a:latin typeface="Times New Roman"/>
                <a:cs typeface="Times New Roman"/>
              </a:rPr>
              <a:t>excellent</a:t>
            </a:r>
            <a:r>
              <a:rPr sz="1800" spc="-30">
                <a:latin typeface="Times New Roman"/>
                <a:cs typeface="Times New Roman"/>
              </a:rPr>
              <a:t> </a:t>
            </a:r>
            <a:r>
              <a:rPr sz="1800">
                <a:latin typeface="Times New Roman"/>
                <a:cs typeface="Times New Roman"/>
              </a:rPr>
              <a:t>electrical</a:t>
            </a:r>
            <a:r>
              <a:rPr sz="1800" spc="-35">
                <a:latin typeface="Times New Roman"/>
                <a:cs typeface="Times New Roman"/>
              </a:rPr>
              <a:t> </a:t>
            </a:r>
            <a:r>
              <a:rPr sz="1800">
                <a:latin typeface="Times New Roman"/>
                <a:cs typeface="Times New Roman"/>
              </a:rPr>
              <a:t>properties.</a:t>
            </a:r>
            <a:r>
              <a:rPr sz="1800" spc="40">
                <a:latin typeface="Times New Roman"/>
                <a:cs typeface="Times New Roman"/>
              </a:rPr>
              <a:t> </a:t>
            </a:r>
            <a:r>
              <a:rPr sz="1800">
                <a:latin typeface="Times New Roman"/>
                <a:cs typeface="Times New Roman"/>
              </a:rPr>
              <a:t>Eg-</a:t>
            </a:r>
            <a:r>
              <a:rPr sz="1800" spc="15">
                <a:latin typeface="Times New Roman"/>
                <a:cs typeface="Times New Roman"/>
              </a:rPr>
              <a:t> </a:t>
            </a:r>
            <a:r>
              <a:rPr sz="1800" spc="-10">
                <a:latin typeface="Times New Roman"/>
                <a:cs typeface="Times New Roman"/>
              </a:rPr>
              <a:t>alumina</a:t>
            </a:r>
            <a:endParaRPr sz="1800">
              <a:latin typeface="Times New Roman"/>
              <a:cs typeface="Times New Roman"/>
            </a:endParaRPr>
          </a:p>
          <a:p>
            <a:pPr marL="101600" marR="323215" indent="135255">
              <a:lnSpc>
                <a:spcPct val="100000"/>
              </a:lnSpc>
              <a:spcBef>
                <a:spcPts val="190"/>
              </a:spcBef>
              <a:buFont typeface="Arial"/>
              <a:buChar char="•"/>
              <a:tabLst>
                <a:tab pos="236854" algn="l"/>
              </a:tabLst>
            </a:pPr>
            <a:r>
              <a:rPr sz="1800">
                <a:latin typeface="Times New Roman"/>
                <a:cs typeface="Times New Roman"/>
              </a:rPr>
              <a:t>Several</a:t>
            </a:r>
            <a:r>
              <a:rPr sz="1800" spc="-5">
                <a:latin typeface="Times New Roman"/>
                <a:cs typeface="Times New Roman"/>
              </a:rPr>
              <a:t> </a:t>
            </a:r>
            <a:r>
              <a:rPr sz="1800">
                <a:latin typeface="Times New Roman"/>
                <a:cs typeface="Times New Roman"/>
              </a:rPr>
              <a:t>metal carbides</a:t>
            </a:r>
            <a:r>
              <a:rPr sz="1800" spc="-25">
                <a:latin typeface="Times New Roman"/>
                <a:cs typeface="Times New Roman"/>
              </a:rPr>
              <a:t> </a:t>
            </a:r>
            <a:r>
              <a:rPr sz="1800">
                <a:latin typeface="Times New Roman"/>
                <a:cs typeface="Times New Roman"/>
              </a:rPr>
              <a:t>and</a:t>
            </a:r>
            <a:r>
              <a:rPr sz="1800" spc="5">
                <a:latin typeface="Times New Roman"/>
                <a:cs typeface="Times New Roman"/>
              </a:rPr>
              <a:t> </a:t>
            </a:r>
            <a:r>
              <a:rPr sz="1800">
                <a:latin typeface="Times New Roman"/>
                <a:cs typeface="Times New Roman"/>
              </a:rPr>
              <a:t>nitrides</a:t>
            </a:r>
            <a:r>
              <a:rPr sz="1800" spc="-25">
                <a:latin typeface="Times New Roman"/>
                <a:cs typeface="Times New Roman"/>
              </a:rPr>
              <a:t> </a:t>
            </a:r>
            <a:r>
              <a:rPr sz="1800">
                <a:latin typeface="Times New Roman"/>
                <a:cs typeface="Times New Roman"/>
              </a:rPr>
              <a:t>qualify</a:t>
            </a:r>
            <a:r>
              <a:rPr sz="1800" spc="-5">
                <a:latin typeface="Times New Roman"/>
                <a:cs typeface="Times New Roman"/>
              </a:rPr>
              <a:t> </a:t>
            </a:r>
            <a:r>
              <a:rPr sz="1800">
                <a:latin typeface="Times New Roman"/>
                <a:cs typeface="Times New Roman"/>
              </a:rPr>
              <a:t>as</a:t>
            </a:r>
            <a:r>
              <a:rPr sz="1800" spc="-10">
                <a:latin typeface="Times New Roman"/>
                <a:cs typeface="Times New Roman"/>
              </a:rPr>
              <a:t> </a:t>
            </a:r>
            <a:r>
              <a:rPr sz="1800">
                <a:latin typeface="Times New Roman"/>
                <a:cs typeface="Times New Roman"/>
              </a:rPr>
              <a:t>ceramics.</a:t>
            </a:r>
            <a:r>
              <a:rPr sz="1800" spc="-40">
                <a:latin typeface="Times New Roman"/>
                <a:cs typeface="Times New Roman"/>
              </a:rPr>
              <a:t> </a:t>
            </a:r>
            <a:r>
              <a:rPr sz="1800">
                <a:latin typeface="Times New Roman"/>
                <a:cs typeface="Times New Roman"/>
              </a:rPr>
              <a:t>The</a:t>
            </a:r>
            <a:r>
              <a:rPr sz="1800" spc="-15">
                <a:latin typeface="Times New Roman"/>
                <a:cs typeface="Times New Roman"/>
              </a:rPr>
              <a:t> </a:t>
            </a:r>
            <a:r>
              <a:rPr sz="1800">
                <a:latin typeface="Times New Roman"/>
                <a:cs typeface="Times New Roman"/>
              </a:rPr>
              <a:t>most</a:t>
            </a:r>
            <a:r>
              <a:rPr sz="1800" spc="15">
                <a:latin typeface="Times New Roman"/>
                <a:cs typeface="Times New Roman"/>
              </a:rPr>
              <a:t> </a:t>
            </a:r>
            <a:r>
              <a:rPr sz="1800">
                <a:latin typeface="Times New Roman"/>
                <a:cs typeface="Times New Roman"/>
              </a:rPr>
              <a:t>commonly</a:t>
            </a:r>
            <a:r>
              <a:rPr sz="1800" spc="5">
                <a:latin typeface="Times New Roman"/>
                <a:cs typeface="Times New Roman"/>
              </a:rPr>
              <a:t> </a:t>
            </a:r>
            <a:r>
              <a:rPr sz="1800">
                <a:latin typeface="Times New Roman"/>
                <a:cs typeface="Times New Roman"/>
              </a:rPr>
              <a:t>used</a:t>
            </a:r>
            <a:r>
              <a:rPr sz="1800" spc="-10">
                <a:latin typeface="Times New Roman"/>
                <a:cs typeface="Times New Roman"/>
              </a:rPr>
              <a:t> </a:t>
            </a:r>
            <a:r>
              <a:rPr sz="1800" spc="-25">
                <a:latin typeface="Times New Roman"/>
                <a:cs typeface="Times New Roman"/>
              </a:rPr>
              <a:t>are </a:t>
            </a:r>
            <a:r>
              <a:rPr sz="1800">
                <a:latin typeface="Times New Roman"/>
                <a:cs typeface="Times New Roman"/>
              </a:rPr>
              <a:t>boron carbide and</a:t>
            </a:r>
            <a:r>
              <a:rPr sz="1800" spc="5">
                <a:latin typeface="Times New Roman"/>
                <a:cs typeface="Times New Roman"/>
              </a:rPr>
              <a:t> </a:t>
            </a:r>
            <a:r>
              <a:rPr sz="1800">
                <a:latin typeface="Times New Roman"/>
                <a:cs typeface="Times New Roman"/>
              </a:rPr>
              <a:t>nitrate</a:t>
            </a:r>
            <a:r>
              <a:rPr sz="1800" spc="-15">
                <a:latin typeface="Times New Roman"/>
                <a:cs typeface="Times New Roman"/>
              </a:rPr>
              <a:t> </a:t>
            </a:r>
            <a:r>
              <a:rPr sz="1800">
                <a:latin typeface="Times New Roman"/>
                <a:cs typeface="Times New Roman"/>
              </a:rPr>
              <a:t>and aluminium</a:t>
            </a:r>
            <a:r>
              <a:rPr sz="1800" spc="-10">
                <a:latin typeface="Times New Roman"/>
                <a:cs typeface="Times New Roman"/>
              </a:rPr>
              <a:t> nitride.</a:t>
            </a:r>
            <a:endParaRPr sz="1800">
              <a:latin typeface="Times New Roman"/>
              <a:cs typeface="Times New Roman"/>
            </a:endParaRPr>
          </a:p>
          <a:p>
            <a:pPr marL="233679" indent="-132080">
              <a:lnSpc>
                <a:spcPct val="100000"/>
              </a:lnSpc>
              <a:spcBef>
                <a:spcPts val="5"/>
              </a:spcBef>
              <a:buFont typeface="Arial"/>
              <a:buChar char="•"/>
              <a:tabLst>
                <a:tab pos="233679" algn="l"/>
              </a:tabLst>
            </a:pPr>
            <a:r>
              <a:rPr sz="1800">
                <a:latin typeface="Times New Roman"/>
                <a:cs typeface="Times New Roman"/>
              </a:rPr>
              <a:t>Whenever</a:t>
            </a:r>
            <a:r>
              <a:rPr sz="1800" spc="-15">
                <a:latin typeface="Times New Roman"/>
                <a:cs typeface="Times New Roman"/>
              </a:rPr>
              <a:t> </a:t>
            </a:r>
            <a:r>
              <a:rPr sz="1800">
                <a:latin typeface="Times New Roman"/>
                <a:cs typeface="Times New Roman"/>
              </a:rPr>
              <a:t>fast</a:t>
            </a:r>
            <a:r>
              <a:rPr sz="1800" spc="-5">
                <a:latin typeface="Times New Roman"/>
                <a:cs typeface="Times New Roman"/>
              </a:rPr>
              <a:t> </a:t>
            </a:r>
            <a:r>
              <a:rPr sz="1800">
                <a:latin typeface="Times New Roman"/>
                <a:cs typeface="Times New Roman"/>
              </a:rPr>
              <a:t>heat transfer</a:t>
            </a:r>
            <a:r>
              <a:rPr sz="1800" spc="-25">
                <a:latin typeface="Times New Roman"/>
                <a:cs typeface="Times New Roman"/>
              </a:rPr>
              <a:t> </a:t>
            </a:r>
            <a:r>
              <a:rPr sz="1800">
                <a:latin typeface="Times New Roman"/>
                <a:cs typeface="Times New Roman"/>
              </a:rPr>
              <a:t>is</a:t>
            </a:r>
            <a:r>
              <a:rPr sz="1800" spc="-5">
                <a:latin typeface="Times New Roman"/>
                <a:cs typeface="Times New Roman"/>
              </a:rPr>
              <a:t> </a:t>
            </a:r>
            <a:r>
              <a:rPr sz="1800">
                <a:latin typeface="Times New Roman"/>
                <a:cs typeface="Times New Roman"/>
              </a:rPr>
              <a:t>of importance,</a:t>
            </a:r>
            <a:r>
              <a:rPr sz="1800" spc="-20">
                <a:latin typeface="Times New Roman"/>
                <a:cs typeface="Times New Roman"/>
              </a:rPr>
              <a:t> </a:t>
            </a:r>
            <a:r>
              <a:rPr sz="1800">
                <a:latin typeface="Times New Roman"/>
                <a:cs typeface="Times New Roman"/>
              </a:rPr>
              <a:t>aluminium</a:t>
            </a:r>
            <a:r>
              <a:rPr sz="1800" spc="-15">
                <a:latin typeface="Times New Roman"/>
                <a:cs typeface="Times New Roman"/>
              </a:rPr>
              <a:t> </a:t>
            </a:r>
            <a:r>
              <a:rPr sz="1800">
                <a:latin typeface="Times New Roman"/>
                <a:cs typeface="Times New Roman"/>
              </a:rPr>
              <a:t>nitride</a:t>
            </a:r>
            <a:r>
              <a:rPr sz="1800" spc="-20">
                <a:latin typeface="Times New Roman"/>
                <a:cs typeface="Times New Roman"/>
              </a:rPr>
              <a:t> </a:t>
            </a:r>
            <a:r>
              <a:rPr sz="1800">
                <a:latin typeface="Times New Roman"/>
                <a:cs typeface="Times New Roman"/>
              </a:rPr>
              <a:t>should</a:t>
            </a:r>
            <a:r>
              <a:rPr sz="1800" spc="-5">
                <a:latin typeface="Times New Roman"/>
                <a:cs typeface="Times New Roman"/>
              </a:rPr>
              <a:t> </a:t>
            </a:r>
            <a:r>
              <a:rPr sz="1800">
                <a:latin typeface="Times New Roman"/>
                <a:cs typeface="Times New Roman"/>
              </a:rPr>
              <a:t>be</a:t>
            </a:r>
            <a:r>
              <a:rPr sz="1800" spc="-5">
                <a:latin typeface="Times New Roman"/>
                <a:cs typeface="Times New Roman"/>
              </a:rPr>
              <a:t> </a:t>
            </a:r>
            <a:r>
              <a:rPr sz="1800" spc="-10">
                <a:latin typeface="Times New Roman"/>
                <a:cs typeface="Times New Roman"/>
              </a:rPr>
              <a:t>considered,</a:t>
            </a:r>
            <a:endParaRPr sz="1800">
              <a:latin typeface="Times New Roman"/>
              <a:cs typeface="Times New Roman"/>
            </a:endParaRPr>
          </a:p>
          <a:p>
            <a:pPr marL="101600" marR="552450" indent="135255">
              <a:lnSpc>
                <a:spcPct val="100000"/>
              </a:lnSpc>
              <a:buFont typeface="Arial"/>
              <a:buChar char="•"/>
              <a:tabLst>
                <a:tab pos="236854" algn="l"/>
              </a:tabLst>
            </a:pPr>
            <a:r>
              <a:rPr sz="1800">
                <a:latin typeface="Times New Roman"/>
                <a:cs typeface="Times New Roman"/>
              </a:rPr>
              <a:t>Silicon carbide</a:t>
            </a:r>
            <a:r>
              <a:rPr sz="1800" spc="-10">
                <a:latin typeface="Times New Roman"/>
                <a:cs typeface="Times New Roman"/>
              </a:rPr>
              <a:t> </a:t>
            </a:r>
            <a:r>
              <a:rPr sz="1800">
                <a:latin typeface="Times New Roman"/>
                <a:cs typeface="Times New Roman"/>
              </a:rPr>
              <a:t>has</a:t>
            </a:r>
            <a:r>
              <a:rPr sz="1800" spc="5">
                <a:latin typeface="Times New Roman"/>
                <a:cs typeface="Times New Roman"/>
              </a:rPr>
              <a:t> </a:t>
            </a:r>
            <a:r>
              <a:rPr sz="1800">
                <a:latin typeface="Times New Roman"/>
                <a:cs typeface="Times New Roman"/>
              </a:rPr>
              <a:t>high</a:t>
            </a:r>
            <a:r>
              <a:rPr sz="1800" spc="5">
                <a:latin typeface="Times New Roman"/>
                <a:cs typeface="Times New Roman"/>
              </a:rPr>
              <a:t> </a:t>
            </a:r>
            <a:r>
              <a:rPr sz="1800">
                <a:latin typeface="Times New Roman"/>
                <a:cs typeface="Times New Roman"/>
              </a:rPr>
              <a:t>dielectric</a:t>
            </a:r>
            <a:r>
              <a:rPr sz="1800" spc="-25">
                <a:latin typeface="Times New Roman"/>
                <a:cs typeface="Times New Roman"/>
              </a:rPr>
              <a:t> </a:t>
            </a:r>
            <a:r>
              <a:rPr sz="1800">
                <a:latin typeface="Times New Roman"/>
                <a:cs typeface="Times New Roman"/>
              </a:rPr>
              <a:t>constant,</a:t>
            </a:r>
            <a:r>
              <a:rPr sz="1800" spc="-10">
                <a:latin typeface="Times New Roman"/>
                <a:cs typeface="Times New Roman"/>
              </a:rPr>
              <a:t> </a:t>
            </a:r>
            <a:r>
              <a:rPr sz="1800">
                <a:latin typeface="Times New Roman"/>
                <a:cs typeface="Times New Roman"/>
              </a:rPr>
              <a:t>which makes</a:t>
            </a:r>
            <a:r>
              <a:rPr sz="1800" spc="5">
                <a:latin typeface="Times New Roman"/>
                <a:cs typeface="Times New Roman"/>
              </a:rPr>
              <a:t> </a:t>
            </a:r>
            <a:r>
              <a:rPr sz="1800">
                <a:latin typeface="Times New Roman"/>
                <a:cs typeface="Times New Roman"/>
              </a:rPr>
              <a:t>it attractive</a:t>
            </a:r>
            <a:r>
              <a:rPr sz="1800" spc="-30">
                <a:latin typeface="Times New Roman"/>
                <a:cs typeface="Times New Roman"/>
              </a:rPr>
              <a:t> </a:t>
            </a:r>
            <a:r>
              <a:rPr sz="1800">
                <a:latin typeface="Times New Roman"/>
                <a:cs typeface="Times New Roman"/>
              </a:rPr>
              <a:t>for</a:t>
            </a:r>
            <a:r>
              <a:rPr sz="1800" spc="10">
                <a:latin typeface="Times New Roman"/>
                <a:cs typeface="Times New Roman"/>
              </a:rPr>
              <a:t> </a:t>
            </a:r>
            <a:r>
              <a:rPr sz="1800" spc="-10">
                <a:latin typeface="Times New Roman"/>
                <a:cs typeface="Times New Roman"/>
              </a:rPr>
              <a:t>designing </a:t>
            </a:r>
            <a:r>
              <a:rPr sz="1800">
                <a:latin typeface="Times New Roman"/>
                <a:cs typeface="Times New Roman"/>
              </a:rPr>
              <a:t>capacitive</a:t>
            </a:r>
            <a:r>
              <a:rPr sz="1800" spc="-10">
                <a:latin typeface="Times New Roman"/>
                <a:cs typeface="Times New Roman"/>
              </a:rPr>
              <a:t> sensors.</a:t>
            </a:r>
            <a:endParaRPr sz="1800">
              <a:latin typeface="Times New Roman"/>
              <a:cs typeface="Times New Roman"/>
            </a:endParaRPr>
          </a:p>
          <a:p>
            <a:pPr marL="101600">
              <a:lnSpc>
                <a:spcPct val="100000"/>
              </a:lnSpc>
              <a:spcBef>
                <a:spcPts val="1190"/>
              </a:spcBef>
            </a:pPr>
            <a:r>
              <a:rPr sz="2000" b="1" spc="-10">
                <a:latin typeface="Times New Roman"/>
                <a:cs typeface="Times New Roman"/>
              </a:rPr>
              <a:t>Glasses:</a:t>
            </a:r>
            <a:endParaRPr sz="2000">
              <a:latin typeface="Times New Roman"/>
              <a:cs typeface="Times New Roman"/>
            </a:endParaRPr>
          </a:p>
          <a:p>
            <a:pPr marL="160655" indent="-135255">
              <a:lnSpc>
                <a:spcPct val="100000"/>
              </a:lnSpc>
              <a:spcBef>
                <a:spcPts val="10"/>
              </a:spcBef>
              <a:buFont typeface="Arial"/>
              <a:buChar char="•"/>
              <a:tabLst>
                <a:tab pos="160655" algn="l"/>
              </a:tabLst>
            </a:pPr>
            <a:r>
              <a:rPr sz="1800">
                <a:latin typeface="Times New Roman"/>
                <a:cs typeface="Times New Roman"/>
              </a:rPr>
              <a:t>Glass</a:t>
            </a:r>
            <a:r>
              <a:rPr sz="1800" spc="-5">
                <a:latin typeface="Times New Roman"/>
                <a:cs typeface="Times New Roman"/>
              </a:rPr>
              <a:t> </a:t>
            </a:r>
            <a:r>
              <a:rPr sz="1800">
                <a:latin typeface="Times New Roman"/>
                <a:cs typeface="Times New Roman"/>
              </a:rPr>
              <a:t>is an</a:t>
            </a:r>
            <a:r>
              <a:rPr sz="1800" spc="-10">
                <a:latin typeface="Times New Roman"/>
                <a:cs typeface="Times New Roman"/>
              </a:rPr>
              <a:t> </a:t>
            </a:r>
            <a:r>
              <a:rPr sz="1800">
                <a:latin typeface="Times New Roman"/>
                <a:cs typeface="Times New Roman"/>
              </a:rPr>
              <a:t>amorphous</a:t>
            </a:r>
            <a:r>
              <a:rPr sz="1800" spc="-5">
                <a:latin typeface="Times New Roman"/>
                <a:cs typeface="Times New Roman"/>
              </a:rPr>
              <a:t> </a:t>
            </a:r>
            <a:r>
              <a:rPr sz="1800">
                <a:latin typeface="Times New Roman"/>
                <a:cs typeface="Times New Roman"/>
              </a:rPr>
              <a:t>solid material made by fusing</a:t>
            </a:r>
            <a:r>
              <a:rPr sz="1800" spc="-10">
                <a:latin typeface="Times New Roman"/>
                <a:cs typeface="Times New Roman"/>
              </a:rPr>
              <a:t> </a:t>
            </a:r>
            <a:r>
              <a:rPr sz="1800">
                <a:latin typeface="Times New Roman"/>
                <a:cs typeface="Times New Roman"/>
              </a:rPr>
              <a:t>silica</a:t>
            </a:r>
            <a:r>
              <a:rPr sz="1800" spc="-15">
                <a:latin typeface="Times New Roman"/>
                <a:cs typeface="Times New Roman"/>
              </a:rPr>
              <a:t> </a:t>
            </a:r>
            <a:r>
              <a:rPr sz="1800">
                <a:latin typeface="Times New Roman"/>
                <a:cs typeface="Times New Roman"/>
              </a:rPr>
              <a:t>with a</a:t>
            </a:r>
            <a:r>
              <a:rPr sz="1800" spc="5">
                <a:latin typeface="Times New Roman"/>
                <a:cs typeface="Times New Roman"/>
              </a:rPr>
              <a:t> </a:t>
            </a:r>
            <a:r>
              <a:rPr sz="1800">
                <a:latin typeface="Times New Roman"/>
                <a:cs typeface="Times New Roman"/>
              </a:rPr>
              <a:t>basic</a:t>
            </a:r>
            <a:r>
              <a:rPr sz="1800" spc="-15">
                <a:latin typeface="Times New Roman"/>
                <a:cs typeface="Times New Roman"/>
              </a:rPr>
              <a:t> </a:t>
            </a:r>
            <a:r>
              <a:rPr sz="1800" spc="-10">
                <a:latin typeface="Times New Roman"/>
                <a:cs typeface="Times New Roman"/>
              </a:rPr>
              <a:t>oxide.</a:t>
            </a:r>
            <a:endParaRPr sz="1800">
              <a:latin typeface="Times New Roman"/>
              <a:cs typeface="Times New Roman"/>
            </a:endParaRPr>
          </a:p>
          <a:p>
            <a:pPr marL="148590" indent="-123189">
              <a:lnSpc>
                <a:spcPct val="100000"/>
              </a:lnSpc>
              <a:buFont typeface="Arial"/>
              <a:buChar char="•"/>
              <a:tabLst>
                <a:tab pos="148590" algn="l"/>
              </a:tabLst>
            </a:pPr>
            <a:r>
              <a:rPr sz="1800">
                <a:latin typeface="Times New Roman"/>
                <a:cs typeface="Times New Roman"/>
              </a:rPr>
              <a:t>Although</a:t>
            </a:r>
            <a:r>
              <a:rPr sz="1800" spc="-20">
                <a:latin typeface="Times New Roman"/>
                <a:cs typeface="Times New Roman"/>
              </a:rPr>
              <a:t> </a:t>
            </a:r>
            <a:r>
              <a:rPr sz="1800">
                <a:latin typeface="Times New Roman"/>
                <a:cs typeface="Times New Roman"/>
              </a:rPr>
              <a:t>its atoms</a:t>
            </a:r>
            <a:r>
              <a:rPr sz="1800" spc="-15">
                <a:latin typeface="Times New Roman"/>
                <a:cs typeface="Times New Roman"/>
              </a:rPr>
              <a:t> </a:t>
            </a:r>
            <a:r>
              <a:rPr sz="1800">
                <a:latin typeface="Times New Roman"/>
                <a:cs typeface="Times New Roman"/>
              </a:rPr>
              <a:t>never</a:t>
            </a:r>
            <a:r>
              <a:rPr sz="1800" spc="-5">
                <a:latin typeface="Times New Roman"/>
                <a:cs typeface="Times New Roman"/>
              </a:rPr>
              <a:t> </a:t>
            </a:r>
            <a:r>
              <a:rPr sz="1800">
                <a:latin typeface="Times New Roman"/>
                <a:cs typeface="Times New Roman"/>
              </a:rPr>
              <a:t>arrange</a:t>
            </a:r>
            <a:r>
              <a:rPr sz="1800" spc="-5">
                <a:latin typeface="Times New Roman"/>
                <a:cs typeface="Times New Roman"/>
              </a:rPr>
              <a:t> </a:t>
            </a:r>
            <a:r>
              <a:rPr sz="1800">
                <a:latin typeface="Times New Roman"/>
                <a:cs typeface="Times New Roman"/>
              </a:rPr>
              <a:t>themselves</a:t>
            </a:r>
            <a:r>
              <a:rPr sz="1800" spc="-10">
                <a:latin typeface="Times New Roman"/>
                <a:cs typeface="Times New Roman"/>
              </a:rPr>
              <a:t> </a:t>
            </a:r>
            <a:r>
              <a:rPr sz="1800">
                <a:latin typeface="Times New Roman"/>
                <a:cs typeface="Times New Roman"/>
              </a:rPr>
              <a:t>into crystalline</a:t>
            </a:r>
            <a:r>
              <a:rPr sz="1800" spc="-50">
                <a:latin typeface="Times New Roman"/>
                <a:cs typeface="Times New Roman"/>
              </a:rPr>
              <a:t> </a:t>
            </a:r>
            <a:r>
              <a:rPr sz="1800">
                <a:latin typeface="Times New Roman"/>
                <a:cs typeface="Times New Roman"/>
              </a:rPr>
              <a:t>structure,</a:t>
            </a:r>
            <a:r>
              <a:rPr sz="1800" spc="-10">
                <a:latin typeface="Times New Roman"/>
                <a:cs typeface="Times New Roman"/>
              </a:rPr>
              <a:t> </a:t>
            </a:r>
            <a:r>
              <a:rPr sz="1800">
                <a:latin typeface="Times New Roman"/>
                <a:cs typeface="Times New Roman"/>
              </a:rPr>
              <a:t>the</a:t>
            </a:r>
            <a:r>
              <a:rPr sz="1800" spc="-5">
                <a:latin typeface="Times New Roman"/>
                <a:cs typeface="Times New Roman"/>
              </a:rPr>
              <a:t> </a:t>
            </a:r>
            <a:r>
              <a:rPr sz="1800">
                <a:latin typeface="Times New Roman"/>
                <a:cs typeface="Times New Roman"/>
              </a:rPr>
              <a:t>atomic</a:t>
            </a:r>
            <a:r>
              <a:rPr sz="1800" spc="-5">
                <a:latin typeface="Times New Roman"/>
                <a:cs typeface="Times New Roman"/>
              </a:rPr>
              <a:t> </a:t>
            </a:r>
            <a:r>
              <a:rPr sz="1800" spc="-10">
                <a:latin typeface="Times New Roman"/>
                <a:cs typeface="Times New Roman"/>
              </a:rPr>
              <a:t>spacing</a:t>
            </a:r>
            <a:endParaRPr sz="1800">
              <a:latin typeface="Times New Roman"/>
              <a:cs typeface="Times New Roman"/>
            </a:endParaRPr>
          </a:p>
          <a:p>
            <a:pPr marL="25400">
              <a:lnSpc>
                <a:spcPct val="100000"/>
              </a:lnSpc>
            </a:pPr>
            <a:r>
              <a:rPr sz="1800">
                <a:latin typeface="Times New Roman"/>
                <a:cs typeface="Times New Roman"/>
              </a:rPr>
              <a:t>in glass</a:t>
            </a:r>
            <a:r>
              <a:rPr sz="1800" spc="-10">
                <a:latin typeface="Times New Roman"/>
                <a:cs typeface="Times New Roman"/>
              </a:rPr>
              <a:t> </a:t>
            </a:r>
            <a:r>
              <a:rPr sz="1800">
                <a:latin typeface="Times New Roman"/>
                <a:cs typeface="Times New Roman"/>
              </a:rPr>
              <a:t>is</a:t>
            </a:r>
            <a:r>
              <a:rPr sz="1800" spc="-10">
                <a:latin typeface="Times New Roman"/>
                <a:cs typeface="Times New Roman"/>
              </a:rPr>
              <a:t> </a:t>
            </a:r>
            <a:r>
              <a:rPr sz="1800">
                <a:latin typeface="Times New Roman"/>
                <a:cs typeface="Times New Roman"/>
              </a:rPr>
              <a:t>quite</a:t>
            </a:r>
            <a:r>
              <a:rPr sz="1800" spc="5">
                <a:latin typeface="Times New Roman"/>
                <a:cs typeface="Times New Roman"/>
              </a:rPr>
              <a:t> </a:t>
            </a:r>
            <a:r>
              <a:rPr sz="1800" spc="-10">
                <a:latin typeface="Times New Roman"/>
                <a:cs typeface="Times New Roman"/>
              </a:rPr>
              <a:t>tight.</a:t>
            </a:r>
            <a:endParaRPr sz="1800">
              <a:latin typeface="Times New Roman"/>
              <a:cs typeface="Times New Roman"/>
            </a:endParaRPr>
          </a:p>
          <a:p>
            <a:pPr marL="25400" marR="822960" indent="135255">
              <a:lnSpc>
                <a:spcPct val="100000"/>
              </a:lnSpc>
              <a:buFont typeface="Arial"/>
              <a:buChar char="•"/>
              <a:tabLst>
                <a:tab pos="160655" algn="l"/>
              </a:tabLst>
            </a:pPr>
            <a:r>
              <a:rPr sz="1800">
                <a:latin typeface="Times New Roman"/>
                <a:cs typeface="Times New Roman"/>
              </a:rPr>
              <a:t>Glass</a:t>
            </a:r>
            <a:r>
              <a:rPr sz="1800" spc="5">
                <a:latin typeface="Times New Roman"/>
                <a:cs typeface="Times New Roman"/>
              </a:rPr>
              <a:t> </a:t>
            </a:r>
            <a:r>
              <a:rPr sz="1800">
                <a:latin typeface="Times New Roman"/>
                <a:cs typeface="Times New Roman"/>
              </a:rPr>
              <a:t>is</a:t>
            </a:r>
            <a:r>
              <a:rPr sz="1800" spc="5">
                <a:latin typeface="Times New Roman"/>
                <a:cs typeface="Times New Roman"/>
              </a:rPr>
              <a:t> </a:t>
            </a:r>
            <a:r>
              <a:rPr sz="1800">
                <a:latin typeface="Times New Roman"/>
                <a:cs typeface="Times New Roman"/>
              </a:rPr>
              <a:t>characterized</a:t>
            </a:r>
            <a:r>
              <a:rPr sz="1800" spc="-35">
                <a:latin typeface="Times New Roman"/>
                <a:cs typeface="Times New Roman"/>
              </a:rPr>
              <a:t> </a:t>
            </a:r>
            <a:r>
              <a:rPr sz="1800">
                <a:latin typeface="Times New Roman"/>
                <a:cs typeface="Times New Roman"/>
              </a:rPr>
              <a:t>by</a:t>
            </a:r>
            <a:r>
              <a:rPr sz="1800" spc="5">
                <a:latin typeface="Times New Roman"/>
                <a:cs typeface="Times New Roman"/>
              </a:rPr>
              <a:t> </a:t>
            </a:r>
            <a:r>
              <a:rPr sz="1800" spc="-10">
                <a:latin typeface="Times New Roman"/>
                <a:cs typeface="Times New Roman"/>
              </a:rPr>
              <a:t>transparency,</a:t>
            </a:r>
            <a:r>
              <a:rPr sz="1800" spc="-35">
                <a:latin typeface="Times New Roman"/>
                <a:cs typeface="Times New Roman"/>
              </a:rPr>
              <a:t> </a:t>
            </a:r>
            <a:r>
              <a:rPr sz="1800">
                <a:latin typeface="Times New Roman"/>
                <a:cs typeface="Times New Roman"/>
              </a:rPr>
              <a:t>availability</a:t>
            </a:r>
            <a:r>
              <a:rPr sz="1800" spc="-30">
                <a:latin typeface="Times New Roman"/>
                <a:cs typeface="Times New Roman"/>
              </a:rPr>
              <a:t> </a:t>
            </a:r>
            <a:r>
              <a:rPr sz="1800">
                <a:latin typeface="Times New Roman"/>
                <a:cs typeface="Times New Roman"/>
              </a:rPr>
              <a:t>in</a:t>
            </a:r>
            <a:r>
              <a:rPr sz="1800" spc="5">
                <a:latin typeface="Times New Roman"/>
                <a:cs typeface="Times New Roman"/>
              </a:rPr>
              <a:t> </a:t>
            </a:r>
            <a:r>
              <a:rPr sz="1800">
                <a:latin typeface="Times New Roman"/>
                <a:cs typeface="Times New Roman"/>
              </a:rPr>
              <a:t>many</a:t>
            </a:r>
            <a:r>
              <a:rPr sz="1800" spc="55">
                <a:latin typeface="Times New Roman"/>
                <a:cs typeface="Times New Roman"/>
              </a:rPr>
              <a:t> </a:t>
            </a:r>
            <a:r>
              <a:rPr sz="1800">
                <a:latin typeface="Times New Roman"/>
                <a:cs typeface="Times New Roman"/>
              </a:rPr>
              <a:t>colors, hardness,</a:t>
            </a:r>
            <a:r>
              <a:rPr sz="1800" spc="10">
                <a:latin typeface="Times New Roman"/>
                <a:cs typeface="Times New Roman"/>
              </a:rPr>
              <a:t> </a:t>
            </a:r>
            <a:r>
              <a:rPr sz="1800" spc="-25">
                <a:latin typeface="Times New Roman"/>
                <a:cs typeface="Times New Roman"/>
              </a:rPr>
              <a:t>and </a:t>
            </a:r>
            <a:r>
              <a:rPr sz="1800">
                <a:latin typeface="Times New Roman"/>
                <a:cs typeface="Times New Roman"/>
              </a:rPr>
              <a:t>resistance</a:t>
            </a:r>
            <a:r>
              <a:rPr sz="1800" spc="-15">
                <a:latin typeface="Times New Roman"/>
                <a:cs typeface="Times New Roman"/>
              </a:rPr>
              <a:t> </a:t>
            </a:r>
            <a:r>
              <a:rPr sz="1800">
                <a:latin typeface="Times New Roman"/>
                <a:cs typeface="Times New Roman"/>
              </a:rPr>
              <a:t>to</a:t>
            </a:r>
            <a:r>
              <a:rPr sz="1800" spc="5">
                <a:latin typeface="Times New Roman"/>
                <a:cs typeface="Times New Roman"/>
              </a:rPr>
              <a:t> </a:t>
            </a:r>
            <a:r>
              <a:rPr sz="1800">
                <a:latin typeface="Times New Roman"/>
                <a:cs typeface="Times New Roman"/>
              </a:rPr>
              <a:t>most</a:t>
            </a:r>
            <a:r>
              <a:rPr sz="1800" spc="20">
                <a:latin typeface="Times New Roman"/>
                <a:cs typeface="Times New Roman"/>
              </a:rPr>
              <a:t> </a:t>
            </a:r>
            <a:r>
              <a:rPr sz="1800">
                <a:latin typeface="Times New Roman"/>
                <a:cs typeface="Times New Roman"/>
              </a:rPr>
              <a:t>chemicals</a:t>
            </a:r>
            <a:r>
              <a:rPr sz="1800" spc="-25">
                <a:latin typeface="Times New Roman"/>
                <a:cs typeface="Times New Roman"/>
              </a:rPr>
              <a:t> </a:t>
            </a:r>
            <a:r>
              <a:rPr sz="1800">
                <a:latin typeface="Times New Roman"/>
                <a:cs typeface="Times New Roman"/>
              </a:rPr>
              <a:t>except</a:t>
            </a:r>
            <a:r>
              <a:rPr sz="1800" spc="-10">
                <a:latin typeface="Times New Roman"/>
                <a:cs typeface="Times New Roman"/>
              </a:rPr>
              <a:t> </a:t>
            </a:r>
            <a:r>
              <a:rPr sz="1800">
                <a:latin typeface="Times New Roman"/>
                <a:cs typeface="Times New Roman"/>
              </a:rPr>
              <a:t>hydrofluoric</a:t>
            </a:r>
            <a:r>
              <a:rPr sz="1800" spc="-20">
                <a:latin typeface="Times New Roman"/>
                <a:cs typeface="Times New Roman"/>
              </a:rPr>
              <a:t> </a:t>
            </a:r>
            <a:r>
              <a:rPr sz="1800" spc="-10">
                <a:latin typeface="Times New Roman"/>
                <a:cs typeface="Times New Roman"/>
              </a:rPr>
              <a:t>acid.</a:t>
            </a:r>
            <a:endParaRPr sz="1800">
              <a:latin typeface="Times New Roman"/>
              <a:cs typeface="Times New Roman"/>
            </a:endParaRPr>
          </a:p>
          <a:p>
            <a:pPr marL="25400" marR="145415" indent="135255">
              <a:lnSpc>
                <a:spcPct val="100000"/>
              </a:lnSpc>
              <a:buFont typeface="Arial"/>
              <a:buChar char="•"/>
              <a:tabLst>
                <a:tab pos="160655" algn="l"/>
              </a:tabLst>
            </a:pPr>
            <a:r>
              <a:rPr sz="1800">
                <a:latin typeface="Times New Roman"/>
                <a:cs typeface="Times New Roman"/>
              </a:rPr>
              <a:t>Most</a:t>
            </a:r>
            <a:r>
              <a:rPr sz="1800" spc="5">
                <a:latin typeface="Times New Roman"/>
                <a:cs typeface="Times New Roman"/>
              </a:rPr>
              <a:t> </a:t>
            </a:r>
            <a:r>
              <a:rPr sz="1800">
                <a:latin typeface="Times New Roman"/>
                <a:cs typeface="Times New Roman"/>
              </a:rPr>
              <a:t>glasses</a:t>
            </a:r>
            <a:r>
              <a:rPr sz="1800" spc="5">
                <a:latin typeface="Times New Roman"/>
                <a:cs typeface="Times New Roman"/>
              </a:rPr>
              <a:t> </a:t>
            </a:r>
            <a:r>
              <a:rPr sz="1800">
                <a:latin typeface="Times New Roman"/>
                <a:cs typeface="Times New Roman"/>
              </a:rPr>
              <a:t>are based</a:t>
            </a:r>
            <a:r>
              <a:rPr sz="1800" spc="-10">
                <a:latin typeface="Times New Roman"/>
                <a:cs typeface="Times New Roman"/>
              </a:rPr>
              <a:t> </a:t>
            </a:r>
            <a:r>
              <a:rPr sz="1800">
                <a:latin typeface="Times New Roman"/>
                <a:cs typeface="Times New Roman"/>
              </a:rPr>
              <a:t>on</a:t>
            </a:r>
            <a:r>
              <a:rPr sz="1800" spc="-10">
                <a:latin typeface="Times New Roman"/>
                <a:cs typeface="Times New Roman"/>
              </a:rPr>
              <a:t> </a:t>
            </a:r>
            <a:r>
              <a:rPr sz="1800">
                <a:latin typeface="Times New Roman"/>
                <a:cs typeface="Times New Roman"/>
              </a:rPr>
              <a:t>the silicate</a:t>
            </a:r>
            <a:r>
              <a:rPr sz="1800" spc="-10">
                <a:latin typeface="Times New Roman"/>
                <a:cs typeface="Times New Roman"/>
              </a:rPr>
              <a:t> </a:t>
            </a:r>
            <a:r>
              <a:rPr sz="1800">
                <a:latin typeface="Times New Roman"/>
                <a:cs typeface="Times New Roman"/>
              </a:rPr>
              <a:t>system</a:t>
            </a:r>
            <a:r>
              <a:rPr sz="1800" spc="-25">
                <a:latin typeface="Times New Roman"/>
                <a:cs typeface="Times New Roman"/>
              </a:rPr>
              <a:t> </a:t>
            </a:r>
            <a:r>
              <a:rPr sz="1800">
                <a:latin typeface="Times New Roman"/>
                <a:cs typeface="Times New Roman"/>
              </a:rPr>
              <a:t>and is made from</a:t>
            </a:r>
            <a:r>
              <a:rPr sz="1800" spc="-5">
                <a:latin typeface="Times New Roman"/>
                <a:cs typeface="Times New Roman"/>
              </a:rPr>
              <a:t> </a:t>
            </a:r>
            <a:r>
              <a:rPr sz="1800">
                <a:latin typeface="Times New Roman"/>
                <a:cs typeface="Times New Roman"/>
              </a:rPr>
              <a:t>three major</a:t>
            </a:r>
            <a:r>
              <a:rPr sz="1800" spc="-5">
                <a:latin typeface="Times New Roman"/>
                <a:cs typeface="Times New Roman"/>
              </a:rPr>
              <a:t> </a:t>
            </a:r>
            <a:r>
              <a:rPr sz="1800" spc="-10">
                <a:latin typeface="Times New Roman"/>
                <a:cs typeface="Times New Roman"/>
              </a:rPr>
              <a:t>components: </a:t>
            </a:r>
            <a:r>
              <a:rPr sz="1800">
                <a:latin typeface="Times New Roman"/>
                <a:cs typeface="Times New Roman"/>
              </a:rPr>
              <a:t>silica</a:t>
            </a:r>
            <a:r>
              <a:rPr sz="1800" spc="-15">
                <a:latin typeface="Times New Roman"/>
                <a:cs typeface="Times New Roman"/>
              </a:rPr>
              <a:t> </a:t>
            </a:r>
            <a:r>
              <a:rPr sz="1800">
                <a:latin typeface="Times New Roman"/>
                <a:cs typeface="Times New Roman"/>
              </a:rPr>
              <a:t>(SiO2), lime (CaCO3),</a:t>
            </a:r>
            <a:r>
              <a:rPr sz="1800" spc="5">
                <a:latin typeface="Times New Roman"/>
                <a:cs typeface="Times New Roman"/>
              </a:rPr>
              <a:t> </a:t>
            </a:r>
            <a:r>
              <a:rPr sz="1800">
                <a:latin typeface="Times New Roman"/>
                <a:cs typeface="Times New Roman"/>
              </a:rPr>
              <a:t>and sodium</a:t>
            </a:r>
            <a:r>
              <a:rPr sz="1800" spc="-10">
                <a:latin typeface="Times New Roman"/>
                <a:cs typeface="Times New Roman"/>
              </a:rPr>
              <a:t> </a:t>
            </a:r>
            <a:r>
              <a:rPr sz="1800">
                <a:latin typeface="Times New Roman"/>
                <a:cs typeface="Times New Roman"/>
              </a:rPr>
              <a:t>carbonate</a:t>
            </a:r>
            <a:r>
              <a:rPr sz="1800" spc="-10">
                <a:latin typeface="Times New Roman"/>
                <a:cs typeface="Times New Roman"/>
              </a:rPr>
              <a:t> (NaCO3).</a:t>
            </a:r>
            <a:endParaRPr sz="1800">
              <a:latin typeface="Times New Roman"/>
              <a:cs typeface="Times New Roman"/>
            </a:endParaRPr>
          </a:p>
          <a:p>
            <a:pPr marL="81280">
              <a:lnSpc>
                <a:spcPct val="100000"/>
              </a:lnSpc>
              <a:spcBef>
                <a:spcPts val="5"/>
              </a:spcBef>
            </a:pPr>
            <a:r>
              <a:rPr sz="1800" b="1">
                <a:solidFill>
                  <a:srgbClr val="FF0000"/>
                </a:solidFill>
                <a:latin typeface="Times New Roman"/>
                <a:cs typeface="Times New Roman"/>
              </a:rPr>
              <a:t>AMTIR</a:t>
            </a:r>
            <a:r>
              <a:rPr sz="1800" b="1" spc="-5">
                <a:solidFill>
                  <a:srgbClr val="FF0000"/>
                </a:solidFill>
                <a:latin typeface="Times New Roman"/>
                <a:cs typeface="Times New Roman"/>
              </a:rPr>
              <a:t> </a:t>
            </a:r>
            <a:r>
              <a:rPr sz="1800" b="1">
                <a:solidFill>
                  <a:srgbClr val="FF0000"/>
                </a:solidFill>
                <a:latin typeface="Times New Roman"/>
                <a:cs typeface="Times New Roman"/>
              </a:rPr>
              <a:t>Glass</a:t>
            </a:r>
            <a:r>
              <a:rPr sz="1800" b="1" spc="-20">
                <a:solidFill>
                  <a:srgbClr val="FF0000"/>
                </a:solidFill>
                <a:latin typeface="Times New Roman"/>
                <a:cs typeface="Times New Roman"/>
              </a:rPr>
              <a:t> </a:t>
            </a:r>
            <a:r>
              <a:rPr sz="1800">
                <a:solidFill>
                  <a:srgbClr val="FF0000"/>
                </a:solidFill>
                <a:latin typeface="Times New Roman"/>
                <a:cs typeface="Times New Roman"/>
              </a:rPr>
              <a:t>–</a:t>
            </a:r>
            <a:r>
              <a:rPr sz="1800" spc="-10">
                <a:solidFill>
                  <a:srgbClr val="FF0000"/>
                </a:solidFill>
                <a:latin typeface="Times New Roman"/>
                <a:cs typeface="Times New Roman"/>
              </a:rPr>
              <a:t> </a:t>
            </a:r>
            <a:r>
              <a:rPr sz="1800">
                <a:solidFill>
                  <a:srgbClr val="FF0000"/>
                </a:solidFill>
                <a:latin typeface="Times New Roman"/>
                <a:cs typeface="Times New Roman"/>
              </a:rPr>
              <a:t>(</a:t>
            </a:r>
            <a:r>
              <a:rPr sz="1800" u="sng">
                <a:solidFill>
                  <a:srgbClr val="FF0000"/>
                </a:solidFill>
                <a:uFill>
                  <a:solidFill>
                    <a:srgbClr val="FF0000"/>
                  </a:solidFill>
                </a:uFill>
                <a:latin typeface="Times New Roman"/>
                <a:cs typeface="Times New Roman"/>
              </a:rPr>
              <a:t>Amorphous Material</a:t>
            </a:r>
            <a:r>
              <a:rPr sz="1800" u="sng" spc="-60">
                <a:solidFill>
                  <a:srgbClr val="FF0000"/>
                </a:solidFill>
                <a:uFill>
                  <a:solidFill>
                    <a:srgbClr val="FF0000"/>
                  </a:solidFill>
                </a:uFill>
                <a:latin typeface="Times New Roman"/>
                <a:cs typeface="Times New Roman"/>
              </a:rPr>
              <a:t> </a:t>
            </a:r>
            <a:r>
              <a:rPr sz="1800" u="sng">
                <a:solidFill>
                  <a:srgbClr val="FF0000"/>
                </a:solidFill>
                <a:uFill>
                  <a:solidFill>
                    <a:srgbClr val="FF0000"/>
                  </a:solidFill>
                </a:uFill>
                <a:latin typeface="Times New Roman"/>
                <a:cs typeface="Times New Roman"/>
              </a:rPr>
              <a:t>Transmitting</a:t>
            </a:r>
            <a:r>
              <a:rPr sz="1800" u="sng" spc="-40">
                <a:solidFill>
                  <a:srgbClr val="FF0000"/>
                </a:solidFill>
                <a:uFill>
                  <a:solidFill>
                    <a:srgbClr val="FF0000"/>
                  </a:solidFill>
                </a:uFill>
                <a:latin typeface="Times New Roman"/>
                <a:cs typeface="Times New Roman"/>
              </a:rPr>
              <a:t> </a:t>
            </a:r>
            <a:r>
              <a:rPr sz="1800" u="sng">
                <a:solidFill>
                  <a:srgbClr val="FF0000"/>
                </a:solidFill>
                <a:uFill>
                  <a:solidFill>
                    <a:srgbClr val="FF0000"/>
                  </a:solidFill>
                </a:uFill>
                <a:latin typeface="Times New Roman"/>
                <a:cs typeface="Times New Roman"/>
              </a:rPr>
              <a:t>IR</a:t>
            </a:r>
            <a:r>
              <a:rPr sz="1800" u="sng" spc="-20">
                <a:solidFill>
                  <a:srgbClr val="FF0000"/>
                </a:solidFill>
                <a:uFill>
                  <a:solidFill>
                    <a:srgbClr val="FF0000"/>
                  </a:solidFill>
                </a:uFill>
                <a:latin typeface="Times New Roman"/>
                <a:cs typeface="Times New Roman"/>
              </a:rPr>
              <a:t> </a:t>
            </a:r>
            <a:r>
              <a:rPr sz="1800" u="sng">
                <a:solidFill>
                  <a:srgbClr val="FF0000"/>
                </a:solidFill>
                <a:uFill>
                  <a:solidFill>
                    <a:srgbClr val="FF0000"/>
                  </a:solidFill>
                </a:uFill>
                <a:latin typeface="Times New Roman"/>
                <a:cs typeface="Times New Roman"/>
              </a:rPr>
              <a:t>radiation)</a:t>
            </a:r>
            <a:r>
              <a:rPr sz="1800" u="sng" spc="-15">
                <a:solidFill>
                  <a:srgbClr val="FF0000"/>
                </a:solidFill>
                <a:uFill>
                  <a:solidFill>
                    <a:srgbClr val="FF0000"/>
                  </a:solidFill>
                </a:uFill>
                <a:latin typeface="Times New Roman"/>
                <a:cs typeface="Times New Roman"/>
              </a:rPr>
              <a:t> </a:t>
            </a:r>
            <a:r>
              <a:rPr sz="1800">
                <a:solidFill>
                  <a:srgbClr val="FF0000"/>
                </a:solidFill>
                <a:latin typeface="Times New Roman"/>
                <a:cs typeface="Times New Roman"/>
              </a:rPr>
              <a:t>is</a:t>
            </a:r>
            <a:r>
              <a:rPr sz="1800" spc="-10">
                <a:solidFill>
                  <a:srgbClr val="FF0000"/>
                </a:solidFill>
                <a:latin typeface="Times New Roman"/>
                <a:cs typeface="Times New Roman"/>
              </a:rPr>
              <a:t> </a:t>
            </a:r>
            <a:r>
              <a:rPr sz="1800">
                <a:solidFill>
                  <a:srgbClr val="FF0000"/>
                </a:solidFill>
                <a:latin typeface="Times New Roman"/>
                <a:cs typeface="Times New Roman"/>
              </a:rPr>
              <a:t>used</a:t>
            </a:r>
            <a:r>
              <a:rPr sz="1800" spc="-20">
                <a:solidFill>
                  <a:srgbClr val="FF0000"/>
                </a:solidFill>
                <a:latin typeface="Times New Roman"/>
                <a:cs typeface="Times New Roman"/>
              </a:rPr>
              <a:t> </a:t>
            </a:r>
            <a:r>
              <a:rPr sz="1800">
                <a:solidFill>
                  <a:srgbClr val="FF0000"/>
                </a:solidFill>
                <a:latin typeface="Times New Roman"/>
                <a:cs typeface="Times New Roman"/>
              </a:rPr>
              <a:t>for</a:t>
            </a:r>
            <a:r>
              <a:rPr sz="1800" spc="-10">
                <a:solidFill>
                  <a:srgbClr val="FF0000"/>
                </a:solidFill>
                <a:latin typeface="Times New Roman"/>
                <a:cs typeface="Times New Roman"/>
              </a:rPr>
              <a:t> fabricating</a:t>
            </a:r>
            <a:endParaRPr sz="1800">
              <a:latin typeface="Times New Roman"/>
              <a:cs typeface="Times New Roman"/>
            </a:endParaRPr>
          </a:p>
          <a:p>
            <a:pPr marL="25400">
              <a:lnSpc>
                <a:spcPct val="100000"/>
              </a:lnSpc>
            </a:pPr>
            <a:r>
              <a:rPr sz="1800">
                <a:solidFill>
                  <a:srgbClr val="FF0000"/>
                </a:solidFill>
                <a:latin typeface="Times New Roman"/>
                <a:cs typeface="Times New Roman"/>
              </a:rPr>
              <a:t>infrared</a:t>
            </a:r>
            <a:r>
              <a:rPr sz="1800" spc="-15">
                <a:solidFill>
                  <a:srgbClr val="FF0000"/>
                </a:solidFill>
                <a:latin typeface="Times New Roman"/>
                <a:cs typeface="Times New Roman"/>
              </a:rPr>
              <a:t> </a:t>
            </a:r>
            <a:r>
              <a:rPr sz="1800">
                <a:solidFill>
                  <a:srgbClr val="FF0000"/>
                </a:solidFill>
                <a:latin typeface="Times New Roman"/>
                <a:cs typeface="Times New Roman"/>
              </a:rPr>
              <a:t>optical</a:t>
            </a:r>
            <a:r>
              <a:rPr sz="1800" spc="-5">
                <a:solidFill>
                  <a:srgbClr val="FF0000"/>
                </a:solidFill>
                <a:latin typeface="Times New Roman"/>
                <a:cs typeface="Times New Roman"/>
              </a:rPr>
              <a:t> </a:t>
            </a:r>
            <a:r>
              <a:rPr sz="1800" spc="-10">
                <a:solidFill>
                  <a:srgbClr val="FF0000"/>
                </a:solidFill>
                <a:latin typeface="Times New Roman"/>
                <a:cs typeface="Times New Roman"/>
              </a:rPr>
              <a:t>devices.</a:t>
            </a:r>
            <a:endParaRPr sz="1800">
              <a:latin typeface="Times New Roman"/>
              <a:cs typeface="Times New Roman"/>
            </a:endParaRPr>
          </a:p>
          <a:p>
            <a:pPr marL="25400" marR="200660">
              <a:lnSpc>
                <a:spcPct val="100000"/>
              </a:lnSpc>
            </a:pPr>
            <a:r>
              <a:rPr sz="1800" b="1">
                <a:solidFill>
                  <a:srgbClr val="FF0000"/>
                </a:solidFill>
                <a:latin typeface="Times New Roman"/>
                <a:cs typeface="Times New Roman"/>
              </a:rPr>
              <a:t>Borosilicate</a:t>
            </a:r>
            <a:r>
              <a:rPr sz="1800" b="1" spc="-25">
                <a:solidFill>
                  <a:srgbClr val="FF0000"/>
                </a:solidFill>
                <a:latin typeface="Times New Roman"/>
                <a:cs typeface="Times New Roman"/>
              </a:rPr>
              <a:t> </a:t>
            </a:r>
            <a:r>
              <a:rPr sz="1800" b="1">
                <a:solidFill>
                  <a:srgbClr val="FF0000"/>
                </a:solidFill>
                <a:latin typeface="Times New Roman"/>
                <a:cs typeface="Times New Roman"/>
              </a:rPr>
              <a:t>glass</a:t>
            </a:r>
            <a:r>
              <a:rPr sz="1800" b="1" spc="5">
                <a:solidFill>
                  <a:srgbClr val="FF0000"/>
                </a:solidFill>
                <a:latin typeface="Times New Roman"/>
                <a:cs typeface="Times New Roman"/>
              </a:rPr>
              <a:t> </a:t>
            </a:r>
            <a:r>
              <a:rPr sz="1800">
                <a:solidFill>
                  <a:srgbClr val="FF0000"/>
                </a:solidFill>
                <a:latin typeface="Times New Roman"/>
                <a:cs typeface="Times New Roman"/>
              </a:rPr>
              <a:t>–</a:t>
            </a:r>
            <a:r>
              <a:rPr sz="1800" spc="-10">
                <a:solidFill>
                  <a:srgbClr val="FF0000"/>
                </a:solidFill>
                <a:latin typeface="Times New Roman"/>
                <a:cs typeface="Times New Roman"/>
              </a:rPr>
              <a:t> </a:t>
            </a:r>
            <a:r>
              <a:rPr sz="1800">
                <a:solidFill>
                  <a:srgbClr val="FF0000"/>
                </a:solidFill>
                <a:latin typeface="Times New Roman"/>
                <a:cs typeface="Times New Roman"/>
              </a:rPr>
              <a:t>(</a:t>
            </a:r>
            <a:r>
              <a:rPr sz="1800">
                <a:latin typeface="Times New Roman"/>
                <a:cs typeface="Times New Roman"/>
              </a:rPr>
              <a:t>SiO2 molecules</a:t>
            </a:r>
            <a:r>
              <a:rPr sz="1800" spc="-5">
                <a:latin typeface="Times New Roman"/>
                <a:cs typeface="Times New Roman"/>
              </a:rPr>
              <a:t> </a:t>
            </a:r>
            <a:r>
              <a:rPr sz="1800">
                <a:latin typeface="Times New Roman"/>
                <a:cs typeface="Times New Roman"/>
              </a:rPr>
              <a:t>are replaced</a:t>
            </a:r>
            <a:r>
              <a:rPr sz="1800" spc="-20">
                <a:latin typeface="Times New Roman"/>
                <a:cs typeface="Times New Roman"/>
              </a:rPr>
              <a:t> </a:t>
            </a:r>
            <a:r>
              <a:rPr sz="1800">
                <a:latin typeface="Times New Roman"/>
                <a:cs typeface="Times New Roman"/>
              </a:rPr>
              <a:t>by</a:t>
            </a:r>
            <a:r>
              <a:rPr sz="1800" spc="-10">
                <a:latin typeface="Times New Roman"/>
                <a:cs typeface="Times New Roman"/>
              </a:rPr>
              <a:t> </a:t>
            </a:r>
            <a:r>
              <a:rPr sz="1800">
                <a:latin typeface="Times New Roman"/>
                <a:cs typeface="Times New Roman"/>
              </a:rPr>
              <a:t>boric oxide)</a:t>
            </a:r>
            <a:r>
              <a:rPr sz="1800" spc="20">
                <a:latin typeface="Times New Roman"/>
                <a:cs typeface="Times New Roman"/>
              </a:rPr>
              <a:t> </a:t>
            </a:r>
            <a:r>
              <a:rPr sz="1800">
                <a:latin typeface="Times New Roman"/>
                <a:cs typeface="Times New Roman"/>
              </a:rPr>
              <a:t>-</a:t>
            </a:r>
            <a:r>
              <a:rPr sz="1800" spc="-10">
                <a:latin typeface="Times New Roman"/>
                <a:cs typeface="Times New Roman"/>
              </a:rPr>
              <a:t> </a:t>
            </a:r>
            <a:r>
              <a:rPr sz="1800">
                <a:solidFill>
                  <a:srgbClr val="FF0000"/>
                </a:solidFill>
                <a:latin typeface="Times New Roman"/>
                <a:cs typeface="Times New Roman"/>
              </a:rPr>
              <a:t>oldest</a:t>
            </a:r>
            <a:r>
              <a:rPr sz="1800" spc="-10">
                <a:solidFill>
                  <a:srgbClr val="FF0000"/>
                </a:solidFill>
                <a:latin typeface="Times New Roman"/>
                <a:cs typeface="Times New Roman"/>
              </a:rPr>
              <a:t> </a:t>
            </a:r>
            <a:r>
              <a:rPr sz="1800">
                <a:solidFill>
                  <a:srgbClr val="FF0000"/>
                </a:solidFill>
                <a:latin typeface="Times New Roman"/>
                <a:cs typeface="Times New Roman"/>
              </a:rPr>
              <a:t>type</a:t>
            </a:r>
            <a:r>
              <a:rPr sz="1800" spc="-30">
                <a:solidFill>
                  <a:srgbClr val="FF0000"/>
                </a:solidFill>
                <a:latin typeface="Times New Roman"/>
                <a:cs typeface="Times New Roman"/>
              </a:rPr>
              <a:t> </a:t>
            </a:r>
            <a:r>
              <a:rPr sz="1800">
                <a:solidFill>
                  <a:srgbClr val="FF0000"/>
                </a:solidFill>
                <a:latin typeface="Times New Roman"/>
                <a:cs typeface="Times New Roman"/>
              </a:rPr>
              <a:t>of</a:t>
            </a:r>
            <a:r>
              <a:rPr sz="1800" spc="10">
                <a:solidFill>
                  <a:srgbClr val="FF0000"/>
                </a:solidFill>
                <a:latin typeface="Times New Roman"/>
                <a:cs typeface="Times New Roman"/>
              </a:rPr>
              <a:t> </a:t>
            </a:r>
            <a:r>
              <a:rPr sz="1800" spc="-10">
                <a:solidFill>
                  <a:srgbClr val="FF0000"/>
                </a:solidFill>
                <a:latin typeface="Times New Roman"/>
                <a:cs typeface="Times New Roman"/>
              </a:rPr>
              <a:t>glass </a:t>
            </a:r>
            <a:r>
              <a:rPr sz="1800">
                <a:solidFill>
                  <a:srgbClr val="FF0000"/>
                </a:solidFill>
                <a:latin typeface="Times New Roman"/>
                <a:cs typeface="Times New Roman"/>
              </a:rPr>
              <a:t>which is substantially</a:t>
            </a:r>
            <a:r>
              <a:rPr sz="1800" spc="-20">
                <a:solidFill>
                  <a:srgbClr val="FF0000"/>
                </a:solidFill>
                <a:latin typeface="Times New Roman"/>
                <a:cs typeface="Times New Roman"/>
              </a:rPr>
              <a:t> </a:t>
            </a:r>
            <a:r>
              <a:rPr sz="1800">
                <a:solidFill>
                  <a:srgbClr val="FF0000"/>
                </a:solidFill>
                <a:latin typeface="Times New Roman"/>
                <a:cs typeface="Times New Roman"/>
              </a:rPr>
              <a:t>resistant</a:t>
            </a:r>
            <a:r>
              <a:rPr sz="1800" spc="-15">
                <a:solidFill>
                  <a:srgbClr val="FF0000"/>
                </a:solidFill>
                <a:latin typeface="Times New Roman"/>
                <a:cs typeface="Times New Roman"/>
              </a:rPr>
              <a:t> </a:t>
            </a:r>
            <a:r>
              <a:rPr sz="1800">
                <a:solidFill>
                  <a:srgbClr val="FF0000"/>
                </a:solidFill>
                <a:latin typeface="Times New Roman"/>
                <a:cs typeface="Times New Roman"/>
              </a:rPr>
              <a:t>to</a:t>
            </a:r>
            <a:r>
              <a:rPr sz="1800" spc="5">
                <a:solidFill>
                  <a:srgbClr val="FF0000"/>
                </a:solidFill>
                <a:latin typeface="Times New Roman"/>
                <a:cs typeface="Times New Roman"/>
              </a:rPr>
              <a:t> </a:t>
            </a:r>
            <a:r>
              <a:rPr sz="1800">
                <a:solidFill>
                  <a:srgbClr val="FF0000"/>
                </a:solidFill>
                <a:latin typeface="Times New Roman"/>
                <a:cs typeface="Times New Roman"/>
              </a:rPr>
              <a:t>thermal shock</a:t>
            </a:r>
            <a:r>
              <a:rPr sz="1800" spc="470">
                <a:solidFill>
                  <a:srgbClr val="FF0000"/>
                </a:solidFill>
                <a:latin typeface="Times New Roman"/>
                <a:cs typeface="Times New Roman"/>
              </a:rPr>
              <a:t> </a:t>
            </a:r>
            <a:r>
              <a:rPr sz="1800">
                <a:solidFill>
                  <a:srgbClr val="FF0000"/>
                </a:solidFill>
                <a:latin typeface="Times New Roman"/>
                <a:cs typeface="Times New Roman"/>
              </a:rPr>
              <a:t>-</a:t>
            </a:r>
            <a:r>
              <a:rPr sz="1800" spc="10">
                <a:solidFill>
                  <a:srgbClr val="FF0000"/>
                </a:solidFill>
                <a:latin typeface="Times New Roman"/>
                <a:cs typeface="Times New Roman"/>
              </a:rPr>
              <a:t> </a:t>
            </a:r>
            <a:r>
              <a:rPr sz="1800">
                <a:solidFill>
                  <a:srgbClr val="FF0000"/>
                </a:solidFill>
                <a:latin typeface="Times New Roman"/>
                <a:cs typeface="Times New Roman"/>
              </a:rPr>
              <a:t>Pyrex</a:t>
            </a:r>
            <a:r>
              <a:rPr sz="1800" spc="-35">
                <a:solidFill>
                  <a:srgbClr val="FF0000"/>
                </a:solidFill>
                <a:latin typeface="Times New Roman"/>
                <a:cs typeface="Times New Roman"/>
              </a:rPr>
              <a:t> </a:t>
            </a:r>
            <a:r>
              <a:rPr sz="1800">
                <a:solidFill>
                  <a:srgbClr val="FF0000"/>
                </a:solidFill>
                <a:latin typeface="Times New Roman"/>
                <a:cs typeface="Times New Roman"/>
              </a:rPr>
              <a:t>used</a:t>
            </a:r>
            <a:r>
              <a:rPr sz="1800" spc="5">
                <a:solidFill>
                  <a:srgbClr val="FF0000"/>
                </a:solidFill>
                <a:latin typeface="Times New Roman"/>
                <a:cs typeface="Times New Roman"/>
              </a:rPr>
              <a:t> </a:t>
            </a:r>
            <a:r>
              <a:rPr sz="1800">
                <a:solidFill>
                  <a:srgbClr val="FF0000"/>
                </a:solidFill>
                <a:latin typeface="Times New Roman"/>
                <a:cs typeface="Times New Roman"/>
              </a:rPr>
              <a:t>in Semiconductor</a:t>
            </a:r>
            <a:r>
              <a:rPr sz="1800" spc="5">
                <a:solidFill>
                  <a:srgbClr val="FF0000"/>
                </a:solidFill>
                <a:latin typeface="Times New Roman"/>
                <a:cs typeface="Times New Roman"/>
              </a:rPr>
              <a:t> </a:t>
            </a:r>
            <a:r>
              <a:rPr sz="1800" spc="-65">
                <a:solidFill>
                  <a:srgbClr val="FF0000"/>
                </a:solidFill>
                <a:latin typeface="Times New Roman"/>
                <a:cs typeface="Times New Roman"/>
              </a:rPr>
              <a:t>industry</a:t>
            </a:r>
            <a:r>
              <a:rPr sz="1500" spc="-97" baseline="-16666">
                <a:solidFill>
                  <a:srgbClr val="A7A299"/>
                </a:solidFill>
                <a:latin typeface="Times New Roman"/>
                <a:cs typeface="Times New Roman"/>
              </a:rPr>
              <a:t>8</a:t>
            </a:r>
            <a:r>
              <a:rPr sz="1800" spc="-65">
                <a:solidFill>
                  <a:srgbClr val="FF0000"/>
                </a:solidFill>
                <a:latin typeface="Times New Roman"/>
                <a:cs typeface="Times New Roman"/>
              </a:rPr>
              <a:t>.</a:t>
            </a:r>
            <a:endParaRPr sz="1800">
              <a:latin typeface="Times New Roman"/>
              <a:cs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80" y="152400"/>
            <a:ext cx="8656320" cy="4075475"/>
          </a:xfrm>
          <a:prstGeom prst="rect">
            <a:avLst/>
          </a:prstGeom>
        </p:spPr>
        <p:txBody>
          <a:bodyPr vert="horz" wrap="square" lIns="0" tIns="12700" rIns="0" bIns="0" rtlCol="0">
            <a:spAutoFit/>
          </a:bodyPr>
          <a:lstStyle/>
          <a:p>
            <a:pPr marL="12700" marR="5080" indent="756285">
              <a:lnSpc>
                <a:spcPct val="100000"/>
              </a:lnSpc>
              <a:spcBef>
                <a:spcPts val="100"/>
              </a:spcBef>
            </a:pPr>
            <a:r>
              <a:rPr b="1">
                <a:latin typeface="Times New Roman"/>
                <a:cs typeface="Times New Roman"/>
              </a:rPr>
              <a:t>Sensor</a:t>
            </a:r>
            <a:r>
              <a:rPr b="1" spc="-95">
                <a:latin typeface="Times New Roman"/>
                <a:cs typeface="Times New Roman"/>
              </a:rPr>
              <a:t> </a:t>
            </a:r>
            <a:r>
              <a:rPr b="1" spc="-10">
                <a:latin typeface="Times New Roman"/>
                <a:cs typeface="Times New Roman"/>
              </a:rPr>
              <a:t>Technologies</a:t>
            </a:r>
            <a:r>
              <a:rPr spc="-10"/>
              <a:t>: </a:t>
            </a:r>
            <a:br>
              <a:rPr lang="en-IN" spc="-10"/>
            </a:br>
            <a:br>
              <a:rPr lang="en-IN" spc="-10"/>
            </a:br>
            <a:br>
              <a:rPr lang="en-IN" spc="-10"/>
            </a:br>
            <a:r>
              <a:t>Micro</a:t>
            </a:r>
            <a:r>
              <a:rPr spc="-95"/>
              <a:t> </a:t>
            </a:r>
            <a:r>
              <a:rPr spc="-25"/>
              <a:t>Technology,</a:t>
            </a:r>
            <a:r>
              <a:rPr spc="-45"/>
              <a:t> </a:t>
            </a:r>
            <a:r>
              <a:t>Micro-</a:t>
            </a:r>
            <a:r>
              <a:rPr spc="-10"/>
              <a:t>Electro- </a:t>
            </a:r>
            <a:r>
              <a:t>Mechanical</a:t>
            </a:r>
            <a:r>
              <a:rPr spc="-65"/>
              <a:t> </a:t>
            </a:r>
            <a:r>
              <a:t>Systems</a:t>
            </a:r>
            <a:r>
              <a:rPr spc="-40"/>
              <a:t> </a:t>
            </a:r>
            <a:r>
              <a:rPr spc="-10"/>
              <a:t>Technology,</a:t>
            </a:r>
          </a:p>
          <a:p>
            <a:pPr marL="1081405">
              <a:lnSpc>
                <a:spcPct val="100000"/>
              </a:lnSpc>
            </a:pPr>
            <a:r>
              <a:rPr spc="-10"/>
              <a:t>Nanotechnology.</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118</a:t>
            </a:fld>
            <a:endParaRPr spc="-25"/>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6830" y="664591"/>
            <a:ext cx="6680834" cy="452120"/>
          </a:xfrm>
          <a:prstGeom prst="rect">
            <a:avLst/>
          </a:prstGeom>
        </p:spPr>
        <p:txBody>
          <a:bodyPr vert="horz" wrap="square" lIns="0" tIns="12065" rIns="0" bIns="0" rtlCol="0">
            <a:spAutoFit/>
          </a:bodyPr>
          <a:lstStyle/>
          <a:p>
            <a:pPr marL="12700">
              <a:lnSpc>
                <a:spcPct val="100000"/>
              </a:lnSpc>
              <a:spcBef>
                <a:spcPts val="95"/>
              </a:spcBef>
            </a:pPr>
            <a:r>
              <a:rPr sz="2800" b="1">
                <a:solidFill>
                  <a:srgbClr val="3C3115"/>
                </a:solidFill>
                <a:latin typeface="Times New Roman"/>
                <a:cs typeface="Times New Roman"/>
              </a:rPr>
              <a:t>MEMS</a:t>
            </a:r>
            <a:r>
              <a:rPr sz="2800" b="1" spc="-135">
                <a:solidFill>
                  <a:srgbClr val="3C3115"/>
                </a:solidFill>
                <a:latin typeface="Times New Roman"/>
                <a:cs typeface="Times New Roman"/>
              </a:rPr>
              <a:t> </a:t>
            </a:r>
            <a:r>
              <a:rPr sz="2800" b="1">
                <a:solidFill>
                  <a:srgbClr val="3C3115"/>
                </a:solidFill>
                <a:latin typeface="Times New Roman"/>
                <a:cs typeface="Times New Roman"/>
              </a:rPr>
              <a:t>(Micro</a:t>
            </a:r>
            <a:r>
              <a:rPr sz="2800" b="1" spc="-125">
                <a:solidFill>
                  <a:srgbClr val="3C3115"/>
                </a:solidFill>
                <a:latin typeface="Times New Roman"/>
                <a:cs typeface="Times New Roman"/>
              </a:rPr>
              <a:t> </a:t>
            </a:r>
            <a:r>
              <a:rPr sz="2800" b="1">
                <a:solidFill>
                  <a:srgbClr val="3C3115"/>
                </a:solidFill>
                <a:latin typeface="Times New Roman"/>
                <a:cs typeface="Times New Roman"/>
              </a:rPr>
              <a:t>Electro</a:t>
            </a:r>
            <a:r>
              <a:rPr sz="2800" b="1" spc="-130">
                <a:solidFill>
                  <a:srgbClr val="3C3115"/>
                </a:solidFill>
                <a:latin typeface="Times New Roman"/>
                <a:cs typeface="Times New Roman"/>
              </a:rPr>
              <a:t> </a:t>
            </a:r>
            <a:r>
              <a:rPr sz="2800" b="1">
                <a:solidFill>
                  <a:srgbClr val="3C3115"/>
                </a:solidFill>
                <a:latin typeface="Times New Roman"/>
                <a:cs typeface="Times New Roman"/>
              </a:rPr>
              <a:t>mechanical</a:t>
            </a:r>
            <a:r>
              <a:rPr sz="2800" b="1" spc="-135">
                <a:solidFill>
                  <a:srgbClr val="3C3115"/>
                </a:solidFill>
                <a:latin typeface="Times New Roman"/>
                <a:cs typeface="Times New Roman"/>
              </a:rPr>
              <a:t> </a:t>
            </a:r>
            <a:r>
              <a:rPr sz="2800" b="1" spc="-10">
                <a:solidFill>
                  <a:srgbClr val="3C3115"/>
                </a:solidFill>
                <a:latin typeface="Times New Roman"/>
                <a:cs typeface="Times New Roman"/>
              </a:rPr>
              <a:t>Systems)</a:t>
            </a:r>
            <a:endParaRPr sz="2800">
              <a:latin typeface="Times New Roman"/>
              <a:cs typeface="Times New Roman"/>
            </a:endParaRPr>
          </a:p>
        </p:txBody>
      </p:sp>
      <p:sp>
        <p:nvSpPr>
          <p:cNvPr id="3" name="object 3"/>
          <p:cNvSpPr txBox="1"/>
          <p:nvPr/>
        </p:nvSpPr>
        <p:spPr>
          <a:xfrm>
            <a:off x="459740" y="1474978"/>
            <a:ext cx="8222615" cy="513080"/>
          </a:xfrm>
          <a:prstGeom prst="rect">
            <a:avLst/>
          </a:prstGeom>
        </p:spPr>
        <p:txBody>
          <a:bodyPr vert="horz" wrap="square" lIns="0" tIns="12065" rIns="0" bIns="0" rtlCol="0">
            <a:spAutoFit/>
          </a:bodyPr>
          <a:lstStyle/>
          <a:p>
            <a:pPr marL="286385" marR="5080" indent="-274320">
              <a:lnSpc>
                <a:spcPct val="100000"/>
              </a:lnSpc>
              <a:spcBef>
                <a:spcPts val="95"/>
              </a:spcBef>
              <a:buClr>
                <a:srgbClr val="1B577B"/>
              </a:buClr>
              <a:buSzPct val="93750"/>
              <a:buFont typeface="Wingdings 2"/>
              <a:buChar char=""/>
              <a:tabLst>
                <a:tab pos="286385" algn="l"/>
              </a:tabLst>
            </a:pPr>
            <a:r>
              <a:rPr sz="1600">
                <a:latin typeface="Times New Roman"/>
                <a:cs typeface="Times New Roman"/>
              </a:rPr>
              <a:t>MEMS</a:t>
            </a:r>
            <a:r>
              <a:rPr sz="1600" spc="355">
                <a:latin typeface="Times New Roman"/>
                <a:cs typeface="Times New Roman"/>
              </a:rPr>
              <a:t> </a:t>
            </a:r>
            <a:r>
              <a:rPr sz="1600">
                <a:latin typeface="Times New Roman"/>
                <a:cs typeface="Times New Roman"/>
              </a:rPr>
              <a:t>is</a:t>
            </a:r>
            <a:r>
              <a:rPr sz="1600" spc="360">
                <a:latin typeface="Times New Roman"/>
                <a:cs typeface="Times New Roman"/>
              </a:rPr>
              <a:t> </a:t>
            </a:r>
            <a:r>
              <a:rPr sz="1600">
                <a:latin typeface="Times New Roman"/>
                <a:cs typeface="Times New Roman"/>
              </a:rPr>
              <a:t>a</a:t>
            </a:r>
            <a:r>
              <a:rPr sz="1600" spc="375">
                <a:latin typeface="Times New Roman"/>
                <a:cs typeface="Times New Roman"/>
              </a:rPr>
              <a:t> </a:t>
            </a:r>
            <a:r>
              <a:rPr sz="1600">
                <a:latin typeface="Times New Roman"/>
                <a:cs typeface="Times New Roman"/>
              </a:rPr>
              <a:t>miniature</a:t>
            </a:r>
            <a:r>
              <a:rPr sz="1600" spc="365">
                <a:latin typeface="Times New Roman"/>
                <a:cs typeface="Times New Roman"/>
              </a:rPr>
              <a:t> </a:t>
            </a:r>
            <a:r>
              <a:rPr sz="1600">
                <a:latin typeface="Times New Roman"/>
                <a:cs typeface="Times New Roman"/>
              </a:rPr>
              <a:t>transducer</a:t>
            </a:r>
            <a:r>
              <a:rPr sz="1600" spc="375">
                <a:latin typeface="Times New Roman"/>
                <a:cs typeface="Times New Roman"/>
              </a:rPr>
              <a:t> </a:t>
            </a:r>
            <a:r>
              <a:rPr sz="1600">
                <a:latin typeface="Times New Roman"/>
                <a:cs typeface="Times New Roman"/>
              </a:rPr>
              <a:t>working</a:t>
            </a:r>
            <a:r>
              <a:rPr sz="1600" spc="355">
                <a:latin typeface="Times New Roman"/>
                <a:cs typeface="Times New Roman"/>
              </a:rPr>
              <a:t> </a:t>
            </a:r>
            <a:r>
              <a:rPr sz="1600">
                <a:latin typeface="Times New Roman"/>
                <a:cs typeface="Times New Roman"/>
              </a:rPr>
              <a:t>in</a:t>
            </a:r>
            <a:r>
              <a:rPr sz="1600" spc="350">
                <a:latin typeface="Times New Roman"/>
                <a:cs typeface="Times New Roman"/>
              </a:rPr>
              <a:t> </a:t>
            </a:r>
            <a:r>
              <a:rPr sz="1600">
                <a:latin typeface="Times New Roman"/>
                <a:cs typeface="Times New Roman"/>
              </a:rPr>
              <a:t>different</a:t>
            </a:r>
            <a:r>
              <a:rPr sz="1600" spc="360">
                <a:latin typeface="Times New Roman"/>
                <a:cs typeface="Times New Roman"/>
              </a:rPr>
              <a:t> </a:t>
            </a:r>
            <a:r>
              <a:rPr sz="1600">
                <a:latin typeface="Times New Roman"/>
                <a:cs typeface="Times New Roman"/>
              </a:rPr>
              <a:t>energy</a:t>
            </a:r>
            <a:r>
              <a:rPr sz="1600" spc="355">
                <a:latin typeface="Times New Roman"/>
                <a:cs typeface="Times New Roman"/>
              </a:rPr>
              <a:t> </a:t>
            </a:r>
            <a:r>
              <a:rPr sz="1600">
                <a:latin typeface="Times New Roman"/>
                <a:cs typeface="Times New Roman"/>
              </a:rPr>
              <a:t>domain</a:t>
            </a:r>
            <a:r>
              <a:rPr sz="1600" spc="360">
                <a:latin typeface="Times New Roman"/>
                <a:cs typeface="Times New Roman"/>
              </a:rPr>
              <a:t> </a:t>
            </a:r>
            <a:r>
              <a:rPr sz="1600">
                <a:latin typeface="Times New Roman"/>
                <a:cs typeface="Times New Roman"/>
              </a:rPr>
              <a:t>(mechanical,</a:t>
            </a:r>
            <a:r>
              <a:rPr sz="1600" spc="360">
                <a:latin typeface="Times New Roman"/>
                <a:cs typeface="Times New Roman"/>
              </a:rPr>
              <a:t> </a:t>
            </a:r>
            <a:r>
              <a:rPr sz="1600" spc="-10">
                <a:latin typeface="Times New Roman"/>
                <a:cs typeface="Times New Roman"/>
              </a:rPr>
              <a:t>optical, </a:t>
            </a:r>
            <a:r>
              <a:rPr sz="1600">
                <a:latin typeface="Times New Roman"/>
                <a:cs typeface="Times New Roman"/>
              </a:rPr>
              <a:t>biological,</a:t>
            </a:r>
            <a:r>
              <a:rPr sz="1600" spc="-35">
                <a:latin typeface="Times New Roman"/>
                <a:cs typeface="Times New Roman"/>
              </a:rPr>
              <a:t> </a:t>
            </a:r>
            <a:r>
              <a:rPr sz="1600">
                <a:latin typeface="Times New Roman"/>
                <a:cs typeface="Times New Roman"/>
              </a:rPr>
              <a:t>chemical,</a:t>
            </a:r>
            <a:r>
              <a:rPr sz="1600" spc="-5">
                <a:latin typeface="Times New Roman"/>
                <a:cs typeface="Times New Roman"/>
              </a:rPr>
              <a:t> </a:t>
            </a:r>
            <a:r>
              <a:rPr sz="1600">
                <a:latin typeface="Times New Roman"/>
                <a:cs typeface="Times New Roman"/>
              </a:rPr>
              <a:t>thermal, etc)</a:t>
            </a:r>
            <a:r>
              <a:rPr sz="1600" spc="-30">
                <a:latin typeface="Times New Roman"/>
                <a:cs typeface="Times New Roman"/>
              </a:rPr>
              <a:t> </a:t>
            </a:r>
            <a:r>
              <a:rPr sz="1600">
                <a:latin typeface="Times New Roman"/>
                <a:cs typeface="Times New Roman"/>
              </a:rPr>
              <a:t>to</a:t>
            </a:r>
            <a:r>
              <a:rPr sz="1600" spc="-55">
                <a:latin typeface="Times New Roman"/>
                <a:cs typeface="Times New Roman"/>
              </a:rPr>
              <a:t> </a:t>
            </a:r>
            <a:r>
              <a:rPr sz="1600">
                <a:latin typeface="Times New Roman"/>
                <a:cs typeface="Times New Roman"/>
              </a:rPr>
              <a:t>produce/actuate</a:t>
            </a:r>
            <a:r>
              <a:rPr sz="1600" spc="-20">
                <a:latin typeface="Times New Roman"/>
                <a:cs typeface="Times New Roman"/>
              </a:rPr>
              <a:t> </a:t>
            </a:r>
            <a:r>
              <a:rPr sz="1600">
                <a:latin typeface="Times New Roman"/>
                <a:cs typeface="Times New Roman"/>
              </a:rPr>
              <a:t>on</a:t>
            </a:r>
            <a:r>
              <a:rPr sz="1600" spc="-50">
                <a:latin typeface="Times New Roman"/>
                <a:cs typeface="Times New Roman"/>
              </a:rPr>
              <a:t> </a:t>
            </a:r>
            <a:r>
              <a:rPr sz="1600">
                <a:latin typeface="Times New Roman"/>
                <a:cs typeface="Times New Roman"/>
              </a:rPr>
              <a:t>electrical</a:t>
            </a:r>
            <a:r>
              <a:rPr sz="1600" spc="-5">
                <a:latin typeface="Times New Roman"/>
                <a:cs typeface="Times New Roman"/>
              </a:rPr>
              <a:t> </a:t>
            </a:r>
            <a:r>
              <a:rPr sz="1600" spc="-10">
                <a:latin typeface="Times New Roman"/>
                <a:cs typeface="Times New Roman"/>
              </a:rPr>
              <a:t>signal.</a:t>
            </a:r>
            <a:endParaRPr sz="1600">
              <a:latin typeface="Times New Roman"/>
              <a:cs typeface="Times New Roman"/>
            </a:endParaRPr>
          </a:p>
        </p:txBody>
      </p:sp>
      <p:sp>
        <p:nvSpPr>
          <p:cNvPr id="4" name="object 4"/>
          <p:cNvSpPr txBox="1"/>
          <p:nvPr/>
        </p:nvSpPr>
        <p:spPr>
          <a:xfrm>
            <a:off x="417982" y="2162301"/>
            <a:ext cx="725805" cy="758190"/>
          </a:xfrm>
          <a:prstGeom prst="rect">
            <a:avLst/>
          </a:prstGeom>
        </p:spPr>
        <p:txBody>
          <a:bodyPr vert="horz" wrap="square" lIns="0" tIns="13335" rIns="0" bIns="0" rtlCol="0">
            <a:spAutoFit/>
          </a:bodyPr>
          <a:lstStyle/>
          <a:p>
            <a:pPr marL="12700" marR="5080">
              <a:lnSpc>
                <a:spcPct val="100000"/>
              </a:lnSpc>
              <a:spcBef>
                <a:spcPts val="105"/>
              </a:spcBef>
            </a:pPr>
            <a:r>
              <a:rPr sz="800" spc="-10">
                <a:latin typeface="Times New Roman"/>
                <a:cs typeface="Times New Roman"/>
              </a:rPr>
              <a:t>Accelerometers,</a:t>
            </a:r>
            <a:r>
              <a:rPr sz="800" spc="500">
                <a:latin typeface="Times New Roman"/>
                <a:cs typeface="Times New Roman"/>
              </a:rPr>
              <a:t> </a:t>
            </a:r>
            <a:r>
              <a:rPr sz="800" spc="-10">
                <a:latin typeface="Times New Roman"/>
                <a:cs typeface="Times New Roman"/>
              </a:rPr>
              <a:t>Gyroscopes,</a:t>
            </a:r>
            <a:r>
              <a:rPr sz="800" spc="500">
                <a:latin typeface="Times New Roman"/>
                <a:cs typeface="Times New Roman"/>
              </a:rPr>
              <a:t> </a:t>
            </a:r>
            <a:r>
              <a:rPr sz="800">
                <a:latin typeface="Times New Roman"/>
                <a:cs typeface="Times New Roman"/>
              </a:rPr>
              <a:t>Pressure</a:t>
            </a:r>
            <a:r>
              <a:rPr sz="800" spc="-45">
                <a:latin typeface="Times New Roman"/>
                <a:cs typeface="Times New Roman"/>
              </a:rPr>
              <a:t> </a:t>
            </a:r>
            <a:r>
              <a:rPr sz="800" spc="-10">
                <a:latin typeface="Times New Roman"/>
                <a:cs typeface="Times New Roman"/>
              </a:rPr>
              <a:t>sensors,</a:t>
            </a:r>
            <a:r>
              <a:rPr sz="800" spc="500">
                <a:latin typeface="Times New Roman"/>
                <a:cs typeface="Times New Roman"/>
              </a:rPr>
              <a:t> </a:t>
            </a:r>
            <a:r>
              <a:rPr sz="800">
                <a:latin typeface="Times New Roman"/>
                <a:cs typeface="Times New Roman"/>
              </a:rPr>
              <a:t>Position</a:t>
            </a:r>
            <a:r>
              <a:rPr sz="800" spc="-40">
                <a:latin typeface="Times New Roman"/>
                <a:cs typeface="Times New Roman"/>
              </a:rPr>
              <a:t> </a:t>
            </a:r>
            <a:r>
              <a:rPr sz="800" spc="-10">
                <a:latin typeface="Times New Roman"/>
                <a:cs typeface="Times New Roman"/>
              </a:rPr>
              <a:t>Sensors,</a:t>
            </a:r>
            <a:r>
              <a:rPr sz="800" spc="500">
                <a:latin typeface="Times New Roman"/>
                <a:cs typeface="Times New Roman"/>
              </a:rPr>
              <a:t> </a:t>
            </a:r>
            <a:r>
              <a:rPr sz="800">
                <a:latin typeface="Times New Roman"/>
                <a:cs typeface="Times New Roman"/>
              </a:rPr>
              <a:t>Micro</a:t>
            </a:r>
            <a:r>
              <a:rPr sz="800" spc="-45">
                <a:latin typeface="Times New Roman"/>
                <a:cs typeface="Times New Roman"/>
              </a:rPr>
              <a:t> </a:t>
            </a:r>
            <a:r>
              <a:rPr sz="800" spc="-10">
                <a:latin typeface="Times New Roman"/>
                <a:cs typeface="Times New Roman"/>
              </a:rPr>
              <a:t>Gears,</a:t>
            </a:r>
            <a:r>
              <a:rPr sz="800" spc="500">
                <a:latin typeface="Times New Roman"/>
                <a:cs typeface="Times New Roman"/>
              </a:rPr>
              <a:t> </a:t>
            </a:r>
            <a:r>
              <a:rPr sz="800">
                <a:latin typeface="Times New Roman"/>
                <a:cs typeface="Times New Roman"/>
              </a:rPr>
              <a:t>Micro</a:t>
            </a:r>
            <a:r>
              <a:rPr sz="800" spc="-45">
                <a:latin typeface="Times New Roman"/>
                <a:cs typeface="Times New Roman"/>
              </a:rPr>
              <a:t> </a:t>
            </a:r>
            <a:r>
              <a:rPr sz="800" spc="-10">
                <a:latin typeface="Times New Roman"/>
                <a:cs typeface="Times New Roman"/>
              </a:rPr>
              <a:t>Hinges,</a:t>
            </a:r>
            <a:endParaRPr sz="800">
              <a:latin typeface="Times New Roman"/>
              <a:cs typeface="Times New Roman"/>
            </a:endParaRPr>
          </a:p>
        </p:txBody>
      </p:sp>
      <p:pic>
        <p:nvPicPr>
          <p:cNvPr id="5" name="object 5"/>
          <p:cNvPicPr/>
          <p:nvPr/>
        </p:nvPicPr>
        <p:blipFill>
          <a:blip r:embed="rId2" cstate="print"/>
          <a:stretch>
            <a:fillRect/>
          </a:stretch>
        </p:blipFill>
        <p:spPr>
          <a:xfrm>
            <a:off x="339305" y="3200400"/>
            <a:ext cx="445376" cy="457200"/>
          </a:xfrm>
          <a:prstGeom prst="rect">
            <a:avLst/>
          </a:prstGeom>
        </p:spPr>
      </p:pic>
      <p:pic>
        <p:nvPicPr>
          <p:cNvPr id="6" name="object 6"/>
          <p:cNvPicPr/>
          <p:nvPr/>
        </p:nvPicPr>
        <p:blipFill>
          <a:blip r:embed="rId3" cstate="print"/>
          <a:stretch>
            <a:fillRect/>
          </a:stretch>
        </p:blipFill>
        <p:spPr>
          <a:xfrm>
            <a:off x="858913" y="3200400"/>
            <a:ext cx="519607" cy="457200"/>
          </a:xfrm>
          <a:prstGeom prst="rect">
            <a:avLst/>
          </a:prstGeom>
        </p:spPr>
      </p:pic>
      <p:pic>
        <p:nvPicPr>
          <p:cNvPr id="7" name="object 7"/>
          <p:cNvPicPr/>
          <p:nvPr/>
        </p:nvPicPr>
        <p:blipFill>
          <a:blip r:embed="rId4" cstate="print"/>
          <a:stretch>
            <a:fillRect/>
          </a:stretch>
        </p:blipFill>
        <p:spPr>
          <a:xfrm>
            <a:off x="475068" y="2959100"/>
            <a:ext cx="173850" cy="177800"/>
          </a:xfrm>
          <a:prstGeom prst="rect">
            <a:avLst/>
          </a:prstGeom>
        </p:spPr>
      </p:pic>
      <p:pic>
        <p:nvPicPr>
          <p:cNvPr id="8" name="object 8"/>
          <p:cNvPicPr/>
          <p:nvPr/>
        </p:nvPicPr>
        <p:blipFill>
          <a:blip r:embed="rId5" cstate="print"/>
          <a:stretch>
            <a:fillRect/>
          </a:stretch>
        </p:blipFill>
        <p:spPr>
          <a:xfrm>
            <a:off x="994663" y="2959100"/>
            <a:ext cx="173863" cy="177800"/>
          </a:xfrm>
          <a:prstGeom prst="rect">
            <a:avLst/>
          </a:prstGeom>
        </p:spPr>
      </p:pic>
      <p:sp>
        <p:nvSpPr>
          <p:cNvPr id="9" name="object 9"/>
          <p:cNvSpPr txBox="1"/>
          <p:nvPr/>
        </p:nvSpPr>
        <p:spPr>
          <a:xfrm>
            <a:off x="993444" y="3839336"/>
            <a:ext cx="823594" cy="924560"/>
          </a:xfrm>
          <a:prstGeom prst="rect">
            <a:avLst/>
          </a:prstGeom>
        </p:spPr>
        <p:txBody>
          <a:bodyPr vert="horz" wrap="square" lIns="0" tIns="12700" rIns="0" bIns="0" rtlCol="0">
            <a:spAutoFit/>
          </a:bodyPr>
          <a:lstStyle/>
          <a:p>
            <a:pPr marL="12700">
              <a:lnSpc>
                <a:spcPct val="100000"/>
              </a:lnSpc>
              <a:spcBef>
                <a:spcPts val="100"/>
              </a:spcBef>
            </a:pPr>
            <a:r>
              <a:rPr sz="1100" b="1">
                <a:solidFill>
                  <a:srgbClr val="6F2F9F"/>
                </a:solidFill>
                <a:latin typeface="Times New Roman"/>
                <a:cs typeface="Times New Roman"/>
              </a:rPr>
              <a:t>Bio-</a:t>
            </a:r>
            <a:r>
              <a:rPr sz="1100" b="1" spc="-20">
                <a:solidFill>
                  <a:srgbClr val="6F2F9F"/>
                </a:solidFill>
                <a:latin typeface="Times New Roman"/>
                <a:cs typeface="Times New Roman"/>
              </a:rPr>
              <a:t>MEMS</a:t>
            </a:r>
            <a:endParaRPr sz="1100">
              <a:latin typeface="Times New Roman"/>
              <a:cs typeface="Times New Roman"/>
            </a:endParaRPr>
          </a:p>
          <a:p>
            <a:pPr marL="179705" marR="5080" algn="just">
              <a:lnSpc>
                <a:spcPct val="100000"/>
              </a:lnSpc>
              <a:spcBef>
                <a:spcPts val="955"/>
              </a:spcBef>
            </a:pPr>
            <a:r>
              <a:rPr sz="800">
                <a:latin typeface="Times New Roman"/>
                <a:cs typeface="Times New Roman"/>
              </a:rPr>
              <a:t>Drug</a:t>
            </a:r>
            <a:r>
              <a:rPr sz="800" spc="-25">
                <a:latin typeface="Times New Roman"/>
                <a:cs typeface="Times New Roman"/>
              </a:rPr>
              <a:t> </a:t>
            </a:r>
            <a:r>
              <a:rPr sz="800" spc="-10">
                <a:latin typeface="Times New Roman"/>
                <a:cs typeface="Times New Roman"/>
              </a:rPr>
              <a:t>delivery,</a:t>
            </a:r>
            <a:r>
              <a:rPr sz="800" spc="500">
                <a:latin typeface="Times New Roman"/>
                <a:cs typeface="Times New Roman"/>
              </a:rPr>
              <a:t> </a:t>
            </a:r>
            <a:r>
              <a:rPr sz="800" spc="-10">
                <a:latin typeface="Times New Roman"/>
                <a:cs typeface="Times New Roman"/>
              </a:rPr>
              <a:t>Microgrippers,</a:t>
            </a:r>
            <a:r>
              <a:rPr sz="800" spc="500">
                <a:latin typeface="Times New Roman"/>
                <a:cs typeface="Times New Roman"/>
              </a:rPr>
              <a:t> </a:t>
            </a:r>
            <a:r>
              <a:rPr sz="800" spc="-10">
                <a:latin typeface="Times New Roman"/>
                <a:cs typeface="Times New Roman"/>
              </a:rPr>
              <a:t>Microfluidics,</a:t>
            </a:r>
            <a:r>
              <a:rPr sz="800" spc="500">
                <a:latin typeface="Times New Roman"/>
                <a:cs typeface="Times New Roman"/>
              </a:rPr>
              <a:t> </a:t>
            </a:r>
            <a:r>
              <a:rPr sz="800">
                <a:latin typeface="Times New Roman"/>
                <a:cs typeface="Times New Roman"/>
              </a:rPr>
              <a:t>Lab</a:t>
            </a:r>
            <a:r>
              <a:rPr sz="800" spc="-5">
                <a:latin typeface="Times New Roman"/>
                <a:cs typeface="Times New Roman"/>
              </a:rPr>
              <a:t> </a:t>
            </a:r>
            <a:r>
              <a:rPr sz="800">
                <a:latin typeface="Times New Roman"/>
                <a:cs typeface="Times New Roman"/>
              </a:rPr>
              <a:t>on</a:t>
            </a:r>
            <a:r>
              <a:rPr sz="800" spc="180">
                <a:latin typeface="Times New Roman"/>
                <a:cs typeface="Times New Roman"/>
              </a:rPr>
              <a:t> </a:t>
            </a:r>
            <a:r>
              <a:rPr sz="800">
                <a:latin typeface="Times New Roman"/>
                <a:cs typeface="Times New Roman"/>
              </a:rPr>
              <a:t>a</a:t>
            </a:r>
            <a:r>
              <a:rPr sz="800" spc="-15">
                <a:latin typeface="Times New Roman"/>
                <a:cs typeface="Times New Roman"/>
              </a:rPr>
              <a:t> </a:t>
            </a:r>
            <a:r>
              <a:rPr sz="800" spc="-20">
                <a:latin typeface="Times New Roman"/>
                <a:cs typeface="Times New Roman"/>
              </a:rPr>
              <a:t>Chip,</a:t>
            </a:r>
            <a:r>
              <a:rPr sz="800" spc="500">
                <a:latin typeface="Times New Roman"/>
                <a:cs typeface="Times New Roman"/>
              </a:rPr>
              <a:t> </a:t>
            </a:r>
            <a:r>
              <a:rPr sz="800">
                <a:latin typeface="Times New Roman"/>
                <a:cs typeface="Times New Roman"/>
              </a:rPr>
              <a:t>Gas</a:t>
            </a:r>
            <a:r>
              <a:rPr sz="800" spc="-20">
                <a:latin typeface="Times New Roman"/>
                <a:cs typeface="Times New Roman"/>
              </a:rPr>
              <a:t> </a:t>
            </a:r>
            <a:r>
              <a:rPr sz="800" spc="-10">
                <a:latin typeface="Times New Roman"/>
                <a:cs typeface="Times New Roman"/>
              </a:rPr>
              <a:t>Sensors,</a:t>
            </a:r>
            <a:endParaRPr sz="800">
              <a:latin typeface="Times New Roman"/>
              <a:cs typeface="Times New Roman"/>
            </a:endParaRPr>
          </a:p>
        </p:txBody>
      </p:sp>
      <p:pic>
        <p:nvPicPr>
          <p:cNvPr id="10" name="object 10"/>
          <p:cNvPicPr/>
          <p:nvPr/>
        </p:nvPicPr>
        <p:blipFill>
          <a:blip r:embed="rId6" cstate="print"/>
          <a:stretch>
            <a:fillRect/>
          </a:stretch>
        </p:blipFill>
        <p:spPr>
          <a:xfrm>
            <a:off x="1353438" y="4746625"/>
            <a:ext cx="167640" cy="171450"/>
          </a:xfrm>
          <a:prstGeom prst="rect">
            <a:avLst/>
          </a:prstGeom>
        </p:spPr>
      </p:pic>
      <p:pic>
        <p:nvPicPr>
          <p:cNvPr id="11" name="object 11"/>
          <p:cNvPicPr/>
          <p:nvPr/>
        </p:nvPicPr>
        <p:blipFill>
          <a:blip r:embed="rId7" cstate="print"/>
          <a:stretch>
            <a:fillRect/>
          </a:stretch>
        </p:blipFill>
        <p:spPr>
          <a:xfrm>
            <a:off x="1152613" y="4978603"/>
            <a:ext cx="639152" cy="660196"/>
          </a:xfrm>
          <a:prstGeom prst="rect">
            <a:avLst/>
          </a:prstGeom>
        </p:spPr>
      </p:pic>
      <p:sp>
        <p:nvSpPr>
          <p:cNvPr id="12" name="object 12"/>
          <p:cNvSpPr txBox="1"/>
          <p:nvPr/>
        </p:nvSpPr>
        <p:spPr>
          <a:xfrm>
            <a:off x="3239261" y="5509397"/>
            <a:ext cx="1484630" cy="703580"/>
          </a:xfrm>
          <a:prstGeom prst="rect">
            <a:avLst/>
          </a:prstGeom>
        </p:spPr>
        <p:txBody>
          <a:bodyPr vert="horz" wrap="square" lIns="0" tIns="95885" rIns="0" bIns="0" rtlCol="0">
            <a:spAutoFit/>
          </a:bodyPr>
          <a:lstStyle/>
          <a:p>
            <a:pPr marL="12700">
              <a:lnSpc>
                <a:spcPct val="100000"/>
              </a:lnSpc>
              <a:spcBef>
                <a:spcPts val="755"/>
              </a:spcBef>
            </a:pPr>
            <a:r>
              <a:rPr sz="1100" b="1">
                <a:solidFill>
                  <a:srgbClr val="6F2F9F"/>
                </a:solidFill>
                <a:latin typeface="Times New Roman"/>
                <a:cs typeface="Times New Roman"/>
              </a:rPr>
              <a:t>MAGNETIC</a:t>
            </a:r>
            <a:r>
              <a:rPr sz="1100" b="1" spc="-20">
                <a:solidFill>
                  <a:srgbClr val="6F2F9F"/>
                </a:solidFill>
                <a:latin typeface="Times New Roman"/>
                <a:cs typeface="Times New Roman"/>
              </a:rPr>
              <a:t> </a:t>
            </a:r>
            <a:r>
              <a:rPr sz="1100" b="1" spc="-10">
                <a:solidFill>
                  <a:srgbClr val="6F2F9F"/>
                </a:solidFill>
                <a:latin typeface="Times New Roman"/>
                <a:cs typeface="Times New Roman"/>
              </a:rPr>
              <a:t>SENSORS</a:t>
            </a:r>
            <a:endParaRPr sz="1100">
              <a:latin typeface="Times New Roman"/>
              <a:cs typeface="Times New Roman"/>
            </a:endParaRPr>
          </a:p>
          <a:p>
            <a:pPr marL="939800" marR="88265" indent="28575" algn="r">
              <a:lnSpc>
                <a:spcPct val="100000"/>
              </a:lnSpc>
              <a:spcBef>
                <a:spcPts val="480"/>
              </a:spcBef>
            </a:pPr>
            <a:r>
              <a:rPr sz="800" spc="-10">
                <a:latin typeface="Times New Roman"/>
                <a:cs typeface="Times New Roman"/>
              </a:rPr>
              <a:t>Fluxgates,</a:t>
            </a:r>
            <a:r>
              <a:rPr sz="800" spc="500">
                <a:latin typeface="Times New Roman"/>
                <a:cs typeface="Times New Roman"/>
              </a:rPr>
              <a:t> </a:t>
            </a:r>
            <a:r>
              <a:rPr sz="800">
                <a:latin typeface="Times New Roman"/>
                <a:cs typeface="Times New Roman"/>
              </a:rPr>
              <a:t>Hall</a:t>
            </a:r>
            <a:r>
              <a:rPr sz="800" spc="-30">
                <a:latin typeface="Times New Roman"/>
                <a:cs typeface="Times New Roman"/>
              </a:rPr>
              <a:t> </a:t>
            </a:r>
            <a:r>
              <a:rPr sz="800" spc="-10">
                <a:latin typeface="Times New Roman"/>
                <a:cs typeface="Times New Roman"/>
              </a:rPr>
              <a:t>Effect</a:t>
            </a:r>
            <a:r>
              <a:rPr sz="800" spc="500">
                <a:latin typeface="Times New Roman"/>
                <a:cs typeface="Times New Roman"/>
              </a:rPr>
              <a:t> </a:t>
            </a:r>
            <a:r>
              <a:rPr sz="800" spc="-10">
                <a:latin typeface="Times New Roman"/>
                <a:cs typeface="Times New Roman"/>
              </a:rPr>
              <a:t>sensors,</a:t>
            </a:r>
            <a:endParaRPr sz="800">
              <a:latin typeface="Times New Roman"/>
              <a:cs typeface="Times New Roman"/>
            </a:endParaRPr>
          </a:p>
        </p:txBody>
      </p:sp>
      <p:pic>
        <p:nvPicPr>
          <p:cNvPr id="13" name="object 13"/>
          <p:cNvPicPr/>
          <p:nvPr/>
        </p:nvPicPr>
        <p:blipFill>
          <a:blip r:embed="rId8" cstate="print"/>
          <a:stretch>
            <a:fillRect/>
          </a:stretch>
        </p:blipFill>
        <p:spPr>
          <a:xfrm>
            <a:off x="3518408" y="5854700"/>
            <a:ext cx="211074" cy="215900"/>
          </a:xfrm>
          <a:prstGeom prst="rect">
            <a:avLst/>
          </a:prstGeom>
        </p:spPr>
      </p:pic>
      <p:pic>
        <p:nvPicPr>
          <p:cNvPr id="14" name="object 14"/>
          <p:cNvPicPr/>
          <p:nvPr/>
        </p:nvPicPr>
        <p:blipFill>
          <a:blip r:embed="rId9" cstate="print"/>
          <a:stretch>
            <a:fillRect/>
          </a:stretch>
        </p:blipFill>
        <p:spPr>
          <a:xfrm>
            <a:off x="2566161" y="5715000"/>
            <a:ext cx="655129" cy="609600"/>
          </a:xfrm>
          <a:prstGeom prst="rect">
            <a:avLst/>
          </a:prstGeom>
        </p:spPr>
      </p:pic>
      <p:sp>
        <p:nvSpPr>
          <p:cNvPr id="15" name="object 15"/>
          <p:cNvSpPr txBox="1"/>
          <p:nvPr/>
        </p:nvSpPr>
        <p:spPr>
          <a:xfrm>
            <a:off x="4946650" y="5585597"/>
            <a:ext cx="622300" cy="581660"/>
          </a:xfrm>
          <a:prstGeom prst="rect">
            <a:avLst/>
          </a:prstGeom>
        </p:spPr>
        <p:txBody>
          <a:bodyPr vert="horz" wrap="square" lIns="0" tIns="95885" rIns="0" bIns="0" rtlCol="0">
            <a:spAutoFit/>
          </a:bodyPr>
          <a:lstStyle/>
          <a:p>
            <a:pPr marL="12700">
              <a:lnSpc>
                <a:spcPct val="100000"/>
              </a:lnSpc>
              <a:spcBef>
                <a:spcPts val="755"/>
              </a:spcBef>
            </a:pPr>
            <a:r>
              <a:rPr sz="1100" b="1" spc="-10">
                <a:solidFill>
                  <a:srgbClr val="6F2F9F"/>
                </a:solidFill>
                <a:latin typeface="Times New Roman"/>
                <a:cs typeface="Times New Roman"/>
              </a:rPr>
              <a:t>MOEMS</a:t>
            </a:r>
            <a:endParaRPr sz="1100">
              <a:latin typeface="Times New Roman"/>
              <a:cs typeface="Times New Roman"/>
            </a:endParaRPr>
          </a:p>
          <a:p>
            <a:pPr marL="12700" marR="5080">
              <a:lnSpc>
                <a:spcPct val="100000"/>
              </a:lnSpc>
              <a:spcBef>
                <a:spcPts val="480"/>
              </a:spcBef>
            </a:pPr>
            <a:r>
              <a:rPr sz="800">
                <a:latin typeface="Times New Roman"/>
                <a:cs typeface="Times New Roman"/>
              </a:rPr>
              <a:t>Micro</a:t>
            </a:r>
            <a:r>
              <a:rPr sz="800" spc="-35">
                <a:latin typeface="Times New Roman"/>
                <a:cs typeface="Times New Roman"/>
              </a:rPr>
              <a:t> </a:t>
            </a:r>
            <a:r>
              <a:rPr sz="800" spc="-10">
                <a:latin typeface="Times New Roman"/>
                <a:cs typeface="Times New Roman"/>
              </a:rPr>
              <a:t>mirrors,</a:t>
            </a:r>
            <a:r>
              <a:rPr sz="800" spc="500">
                <a:latin typeface="Times New Roman"/>
                <a:cs typeface="Times New Roman"/>
              </a:rPr>
              <a:t> </a:t>
            </a:r>
            <a:r>
              <a:rPr sz="800">
                <a:latin typeface="Times New Roman"/>
                <a:cs typeface="Times New Roman"/>
              </a:rPr>
              <a:t>Micro</a:t>
            </a:r>
            <a:r>
              <a:rPr sz="800" spc="-35">
                <a:latin typeface="Times New Roman"/>
                <a:cs typeface="Times New Roman"/>
              </a:rPr>
              <a:t> </a:t>
            </a:r>
            <a:r>
              <a:rPr sz="800" spc="-10">
                <a:latin typeface="Times New Roman"/>
                <a:cs typeface="Times New Roman"/>
              </a:rPr>
              <a:t>Lens,</a:t>
            </a:r>
            <a:endParaRPr sz="800">
              <a:latin typeface="Times New Roman"/>
              <a:cs typeface="Times New Roman"/>
            </a:endParaRPr>
          </a:p>
        </p:txBody>
      </p:sp>
      <p:pic>
        <p:nvPicPr>
          <p:cNvPr id="16" name="object 16"/>
          <p:cNvPicPr/>
          <p:nvPr/>
        </p:nvPicPr>
        <p:blipFill>
          <a:blip r:embed="rId10" cstate="print"/>
          <a:stretch>
            <a:fillRect/>
          </a:stretch>
        </p:blipFill>
        <p:spPr>
          <a:xfrm>
            <a:off x="5671058" y="5930900"/>
            <a:ext cx="211074" cy="177800"/>
          </a:xfrm>
          <a:prstGeom prst="rect">
            <a:avLst/>
          </a:prstGeom>
        </p:spPr>
      </p:pic>
      <p:grpSp>
        <p:nvGrpSpPr>
          <p:cNvPr id="17" name="object 17"/>
          <p:cNvGrpSpPr/>
          <p:nvPr/>
        </p:nvGrpSpPr>
        <p:grpSpPr>
          <a:xfrm>
            <a:off x="5980684" y="5562600"/>
            <a:ext cx="1373505" cy="762000"/>
            <a:chOff x="5980684" y="5562600"/>
            <a:chExt cx="1373505" cy="762000"/>
          </a:xfrm>
        </p:grpSpPr>
        <p:pic>
          <p:nvPicPr>
            <p:cNvPr id="18" name="object 18"/>
            <p:cNvPicPr/>
            <p:nvPr/>
          </p:nvPicPr>
          <p:blipFill>
            <a:blip r:embed="rId11" cstate="print"/>
            <a:stretch>
              <a:fillRect/>
            </a:stretch>
          </p:blipFill>
          <p:spPr>
            <a:xfrm>
              <a:off x="5980684" y="5562600"/>
              <a:ext cx="858342" cy="762000"/>
            </a:xfrm>
            <a:prstGeom prst="rect">
              <a:avLst/>
            </a:prstGeom>
          </p:spPr>
        </p:pic>
        <p:pic>
          <p:nvPicPr>
            <p:cNvPr id="19" name="object 19"/>
            <p:cNvPicPr/>
            <p:nvPr/>
          </p:nvPicPr>
          <p:blipFill>
            <a:blip r:embed="rId12" cstate="print"/>
            <a:stretch>
              <a:fillRect/>
            </a:stretch>
          </p:blipFill>
          <p:spPr>
            <a:xfrm>
              <a:off x="6722999" y="5638800"/>
              <a:ext cx="630948" cy="571411"/>
            </a:xfrm>
            <a:prstGeom prst="rect">
              <a:avLst/>
            </a:prstGeom>
          </p:spPr>
        </p:pic>
      </p:grpSp>
      <p:sp>
        <p:nvSpPr>
          <p:cNvPr id="20" name="object 20"/>
          <p:cNvSpPr txBox="1"/>
          <p:nvPr/>
        </p:nvSpPr>
        <p:spPr>
          <a:xfrm>
            <a:off x="7594854" y="3679664"/>
            <a:ext cx="791210" cy="582295"/>
          </a:xfrm>
          <a:prstGeom prst="rect">
            <a:avLst/>
          </a:prstGeom>
        </p:spPr>
        <p:txBody>
          <a:bodyPr vert="horz" wrap="square" lIns="0" tIns="96520" rIns="0" bIns="0" rtlCol="0">
            <a:spAutoFit/>
          </a:bodyPr>
          <a:lstStyle/>
          <a:p>
            <a:pPr marL="12700">
              <a:lnSpc>
                <a:spcPct val="100000"/>
              </a:lnSpc>
              <a:spcBef>
                <a:spcPts val="760"/>
              </a:spcBef>
            </a:pPr>
            <a:r>
              <a:rPr sz="1100" b="1" spc="-10">
                <a:solidFill>
                  <a:srgbClr val="6F2F9F"/>
                </a:solidFill>
                <a:latin typeface="Times New Roman"/>
                <a:cs typeface="Times New Roman"/>
              </a:rPr>
              <a:t>RF-</a:t>
            </a:r>
            <a:r>
              <a:rPr sz="1100" b="1" spc="-20">
                <a:solidFill>
                  <a:srgbClr val="6F2F9F"/>
                </a:solidFill>
                <a:latin typeface="Times New Roman"/>
                <a:cs typeface="Times New Roman"/>
              </a:rPr>
              <a:t>MEMS</a:t>
            </a:r>
            <a:endParaRPr sz="1100">
              <a:latin typeface="Times New Roman"/>
              <a:cs typeface="Times New Roman"/>
            </a:endParaRPr>
          </a:p>
          <a:p>
            <a:pPr marL="12700" marR="5080">
              <a:lnSpc>
                <a:spcPct val="100000"/>
              </a:lnSpc>
              <a:spcBef>
                <a:spcPts val="480"/>
              </a:spcBef>
            </a:pPr>
            <a:r>
              <a:rPr sz="800" spc="-10">
                <a:latin typeface="Times New Roman"/>
                <a:cs typeface="Times New Roman"/>
              </a:rPr>
              <a:t>Tunable</a:t>
            </a:r>
            <a:r>
              <a:rPr sz="800" spc="15">
                <a:latin typeface="Times New Roman"/>
                <a:cs typeface="Times New Roman"/>
              </a:rPr>
              <a:t> </a:t>
            </a:r>
            <a:r>
              <a:rPr sz="800" spc="-10">
                <a:latin typeface="Times New Roman"/>
                <a:cs typeface="Times New Roman"/>
              </a:rPr>
              <a:t>Inductors,</a:t>
            </a:r>
            <a:r>
              <a:rPr sz="800" spc="500">
                <a:latin typeface="Times New Roman"/>
                <a:cs typeface="Times New Roman"/>
              </a:rPr>
              <a:t> </a:t>
            </a:r>
            <a:r>
              <a:rPr sz="800">
                <a:latin typeface="Times New Roman"/>
                <a:cs typeface="Times New Roman"/>
              </a:rPr>
              <a:t>RF </a:t>
            </a:r>
            <a:r>
              <a:rPr sz="800" spc="-10">
                <a:latin typeface="Times New Roman"/>
                <a:cs typeface="Times New Roman"/>
              </a:rPr>
              <a:t>Switches.</a:t>
            </a:r>
            <a:endParaRPr sz="800">
              <a:latin typeface="Times New Roman"/>
              <a:cs typeface="Times New Roman"/>
            </a:endParaRPr>
          </a:p>
        </p:txBody>
      </p:sp>
      <p:pic>
        <p:nvPicPr>
          <p:cNvPr id="21" name="object 21"/>
          <p:cNvPicPr/>
          <p:nvPr/>
        </p:nvPicPr>
        <p:blipFill>
          <a:blip r:embed="rId13" cstate="print"/>
          <a:stretch>
            <a:fillRect/>
          </a:stretch>
        </p:blipFill>
        <p:spPr>
          <a:xfrm>
            <a:off x="8082026" y="4330700"/>
            <a:ext cx="170815" cy="177800"/>
          </a:xfrm>
          <a:prstGeom prst="rect">
            <a:avLst/>
          </a:prstGeom>
        </p:spPr>
      </p:pic>
      <p:pic>
        <p:nvPicPr>
          <p:cNvPr id="22" name="object 22"/>
          <p:cNvPicPr/>
          <p:nvPr/>
        </p:nvPicPr>
        <p:blipFill>
          <a:blip r:embed="rId14" cstate="print"/>
          <a:stretch>
            <a:fillRect/>
          </a:stretch>
        </p:blipFill>
        <p:spPr>
          <a:xfrm>
            <a:off x="7805039" y="4571923"/>
            <a:ext cx="922185" cy="614375"/>
          </a:xfrm>
          <a:prstGeom prst="rect">
            <a:avLst/>
          </a:prstGeom>
        </p:spPr>
      </p:pic>
      <p:sp>
        <p:nvSpPr>
          <p:cNvPr id="23" name="object 23"/>
          <p:cNvSpPr txBox="1"/>
          <p:nvPr/>
        </p:nvSpPr>
        <p:spPr>
          <a:xfrm>
            <a:off x="8064754" y="2315082"/>
            <a:ext cx="640715" cy="391795"/>
          </a:xfrm>
          <a:prstGeom prst="rect">
            <a:avLst/>
          </a:prstGeom>
        </p:spPr>
        <p:txBody>
          <a:bodyPr vert="horz" wrap="square" lIns="0" tIns="13335" rIns="0" bIns="0" rtlCol="0">
            <a:spAutoFit/>
          </a:bodyPr>
          <a:lstStyle/>
          <a:p>
            <a:pPr marL="12700" marR="5080" algn="just">
              <a:lnSpc>
                <a:spcPct val="100000"/>
              </a:lnSpc>
              <a:spcBef>
                <a:spcPts val="105"/>
              </a:spcBef>
            </a:pPr>
            <a:r>
              <a:rPr sz="800">
                <a:latin typeface="Times New Roman"/>
                <a:cs typeface="Times New Roman"/>
              </a:rPr>
              <a:t>Flow</a:t>
            </a:r>
            <a:r>
              <a:rPr sz="800" spc="-20">
                <a:latin typeface="Times New Roman"/>
                <a:cs typeface="Times New Roman"/>
              </a:rPr>
              <a:t> </a:t>
            </a:r>
            <a:r>
              <a:rPr sz="800" spc="-10">
                <a:latin typeface="Times New Roman"/>
                <a:cs typeface="Times New Roman"/>
              </a:rPr>
              <a:t>sensors,</a:t>
            </a:r>
            <a:r>
              <a:rPr sz="800" spc="500">
                <a:latin typeface="Times New Roman"/>
                <a:cs typeface="Times New Roman"/>
              </a:rPr>
              <a:t> </a:t>
            </a:r>
            <a:r>
              <a:rPr sz="800">
                <a:latin typeface="Times New Roman"/>
                <a:cs typeface="Times New Roman"/>
              </a:rPr>
              <a:t>Micro</a:t>
            </a:r>
            <a:r>
              <a:rPr sz="800" spc="-45">
                <a:latin typeface="Times New Roman"/>
                <a:cs typeface="Times New Roman"/>
              </a:rPr>
              <a:t> </a:t>
            </a:r>
            <a:r>
              <a:rPr sz="800" spc="-10">
                <a:latin typeface="Times New Roman"/>
                <a:cs typeface="Times New Roman"/>
              </a:rPr>
              <a:t>heaters,</a:t>
            </a:r>
            <a:r>
              <a:rPr sz="800" spc="500">
                <a:latin typeface="Times New Roman"/>
                <a:cs typeface="Times New Roman"/>
              </a:rPr>
              <a:t> </a:t>
            </a:r>
            <a:r>
              <a:rPr sz="800">
                <a:latin typeface="Times New Roman"/>
                <a:cs typeface="Times New Roman"/>
              </a:rPr>
              <a:t>Micro</a:t>
            </a:r>
            <a:r>
              <a:rPr sz="800" spc="-35">
                <a:latin typeface="Times New Roman"/>
                <a:cs typeface="Times New Roman"/>
              </a:rPr>
              <a:t> </a:t>
            </a:r>
            <a:r>
              <a:rPr sz="800" spc="-10">
                <a:latin typeface="Times New Roman"/>
                <a:cs typeface="Times New Roman"/>
              </a:rPr>
              <a:t>Reactor,</a:t>
            </a:r>
            <a:endParaRPr sz="800">
              <a:latin typeface="Times New Roman"/>
              <a:cs typeface="Times New Roman"/>
            </a:endParaRPr>
          </a:p>
        </p:txBody>
      </p:sp>
      <p:pic>
        <p:nvPicPr>
          <p:cNvPr id="24" name="object 24"/>
          <p:cNvPicPr/>
          <p:nvPr/>
        </p:nvPicPr>
        <p:blipFill>
          <a:blip r:embed="rId15" cstate="print"/>
          <a:stretch>
            <a:fillRect/>
          </a:stretch>
        </p:blipFill>
        <p:spPr>
          <a:xfrm>
            <a:off x="7984870" y="2908566"/>
            <a:ext cx="825804" cy="596633"/>
          </a:xfrm>
          <a:prstGeom prst="rect">
            <a:avLst/>
          </a:prstGeom>
        </p:spPr>
      </p:pic>
      <p:pic>
        <p:nvPicPr>
          <p:cNvPr id="25" name="object 25"/>
          <p:cNvPicPr/>
          <p:nvPr/>
        </p:nvPicPr>
        <p:blipFill>
          <a:blip r:embed="rId16" cstate="print"/>
          <a:stretch>
            <a:fillRect/>
          </a:stretch>
        </p:blipFill>
        <p:spPr>
          <a:xfrm>
            <a:off x="8269096" y="2687701"/>
            <a:ext cx="173862" cy="165100"/>
          </a:xfrm>
          <a:prstGeom prst="rect">
            <a:avLst/>
          </a:prstGeom>
        </p:spPr>
      </p:pic>
      <p:pic>
        <p:nvPicPr>
          <p:cNvPr id="26" name="object 26"/>
          <p:cNvPicPr/>
          <p:nvPr/>
        </p:nvPicPr>
        <p:blipFill>
          <a:blip r:embed="rId17" cstate="print"/>
          <a:stretch>
            <a:fillRect/>
          </a:stretch>
        </p:blipFill>
        <p:spPr>
          <a:xfrm>
            <a:off x="4183379" y="2269235"/>
            <a:ext cx="1130808" cy="1024127"/>
          </a:xfrm>
          <a:prstGeom prst="rect">
            <a:avLst/>
          </a:prstGeom>
        </p:spPr>
      </p:pic>
      <p:sp>
        <p:nvSpPr>
          <p:cNvPr id="27" name="object 27"/>
          <p:cNvSpPr txBox="1"/>
          <p:nvPr/>
        </p:nvSpPr>
        <p:spPr>
          <a:xfrm>
            <a:off x="4455667" y="2637282"/>
            <a:ext cx="586105" cy="254000"/>
          </a:xfrm>
          <a:prstGeom prst="rect">
            <a:avLst/>
          </a:prstGeom>
        </p:spPr>
        <p:txBody>
          <a:bodyPr vert="horz" wrap="square" lIns="0" tIns="12700" rIns="0" bIns="0" rtlCol="0">
            <a:spAutoFit/>
          </a:bodyPr>
          <a:lstStyle/>
          <a:p>
            <a:pPr marL="12700">
              <a:lnSpc>
                <a:spcPct val="100000"/>
              </a:lnSpc>
              <a:spcBef>
                <a:spcPts val="100"/>
              </a:spcBef>
            </a:pPr>
            <a:r>
              <a:rPr sz="1500" spc="-20">
                <a:solidFill>
                  <a:srgbClr val="FFFFFF"/>
                </a:solidFill>
                <a:latin typeface="Times New Roman"/>
                <a:cs typeface="Times New Roman"/>
              </a:rPr>
              <a:t>MEMS</a:t>
            </a:r>
            <a:endParaRPr sz="1500">
              <a:latin typeface="Times New Roman"/>
              <a:cs typeface="Times New Roman"/>
            </a:endParaRPr>
          </a:p>
        </p:txBody>
      </p:sp>
      <p:grpSp>
        <p:nvGrpSpPr>
          <p:cNvPr id="28" name="object 28"/>
          <p:cNvGrpSpPr/>
          <p:nvPr/>
        </p:nvGrpSpPr>
        <p:grpSpPr>
          <a:xfrm>
            <a:off x="1452752" y="2286000"/>
            <a:ext cx="1336040" cy="1219200"/>
            <a:chOff x="1452752" y="2286000"/>
            <a:chExt cx="1336040" cy="1219200"/>
          </a:xfrm>
        </p:grpSpPr>
        <p:pic>
          <p:nvPicPr>
            <p:cNvPr id="29" name="object 29"/>
            <p:cNvPicPr/>
            <p:nvPr/>
          </p:nvPicPr>
          <p:blipFill>
            <a:blip r:embed="rId18" cstate="print"/>
            <a:stretch>
              <a:fillRect/>
            </a:stretch>
          </p:blipFill>
          <p:spPr>
            <a:xfrm>
              <a:off x="1601215" y="2286000"/>
              <a:ext cx="895222" cy="774700"/>
            </a:xfrm>
            <a:prstGeom prst="rect">
              <a:avLst/>
            </a:prstGeom>
          </p:spPr>
        </p:pic>
        <p:pic>
          <p:nvPicPr>
            <p:cNvPr id="30" name="object 30"/>
            <p:cNvPicPr/>
            <p:nvPr/>
          </p:nvPicPr>
          <p:blipFill>
            <a:blip r:embed="rId19" cstate="print"/>
            <a:stretch>
              <a:fillRect/>
            </a:stretch>
          </p:blipFill>
          <p:spPr>
            <a:xfrm>
              <a:off x="2194940" y="2895600"/>
              <a:ext cx="593725" cy="609600"/>
            </a:xfrm>
            <a:prstGeom prst="rect">
              <a:avLst/>
            </a:prstGeom>
          </p:spPr>
        </p:pic>
        <p:pic>
          <p:nvPicPr>
            <p:cNvPr id="31" name="object 31"/>
            <p:cNvPicPr/>
            <p:nvPr/>
          </p:nvPicPr>
          <p:blipFill>
            <a:blip r:embed="rId20" cstate="print"/>
            <a:stretch>
              <a:fillRect/>
            </a:stretch>
          </p:blipFill>
          <p:spPr>
            <a:xfrm>
              <a:off x="1452752" y="2895600"/>
              <a:ext cx="599909" cy="609600"/>
            </a:xfrm>
            <a:prstGeom prst="rect">
              <a:avLst/>
            </a:prstGeom>
          </p:spPr>
        </p:pic>
      </p:grpSp>
      <p:grpSp>
        <p:nvGrpSpPr>
          <p:cNvPr id="32" name="object 32"/>
          <p:cNvGrpSpPr/>
          <p:nvPr/>
        </p:nvGrpSpPr>
        <p:grpSpPr>
          <a:xfrm>
            <a:off x="2850388" y="2197100"/>
            <a:ext cx="842010" cy="558800"/>
            <a:chOff x="2850388" y="2197100"/>
            <a:chExt cx="842010" cy="558800"/>
          </a:xfrm>
        </p:grpSpPr>
        <p:sp>
          <p:nvSpPr>
            <p:cNvPr id="33" name="object 33"/>
            <p:cNvSpPr/>
            <p:nvPr/>
          </p:nvSpPr>
          <p:spPr>
            <a:xfrm>
              <a:off x="2863088" y="2209800"/>
              <a:ext cx="816610" cy="533400"/>
            </a:xfrm>
            <a:custGeom>
              <a:avLst/>
              <a:gdLst/>
              <a:ahLst/>
              <a:cxnLst/>
              <a:rect l="l" t="t" r="r" b="b"/>
              <a:pathLst>
                <a:path w="816610" h="533400">
                  <a:moveTo>
                    <a:pt x="408304" y="0"/>
                  </a:moveTo>
                  <a:lnTo>
                    <a:pt x="352889" y="2434"/>
                  </a:lnTo>
                  <a:lnTo>
                    <a:pt x="299743" y="9525"/>
                  </a:lnTo>
                  <a:lnTo>
                    <a:pt x="249352" y="20954"/>
                  </a:lnTo>
                  <a:lnTo>
                    <a:pt x="202202" y="36406"/>
                  </a:lnTo>
                  <a:lnTo>
                    <a:pt x="158780" y="55562"/>
                  </a:lnTo>
                  <a:lnTo>
                    <a:pt x="119570" y="78104"/>
                  </a:lnTo>
                  <a:lnTo>
                    <a:pt x="85059" y="103716"/>
                  </a:lnTo>
                  <a:lnTo>
                    <a:pt x="55734" y="132079"/>
                  </a:lnTo>
                  <a:lnTo>
                    <a:pt x="32079" y="162877"/>
                  </a:lnTo>
                  <a:lnTo>
                    <a:pt x="3726" y="230504"/>
                  </a:lnTo>
                  <a:lnTo>
                    <a:pt x="0" y="266700"/>
                  </a:lnTo>
                  <a:lnTo>
                    <a:pt x="3726" y="302895"/>
                  </a:lnTo>
                  <a:lnTo>
                    <a:pt x="32079" y="370522"/>
                  </a:lnTo>
                  <a:lnTo>
                    <a:pt x="55734" y="401320"/>
                  </a:lnTo>
                  <a:lnTo>
                    <a:pt x="85059" y="429683"/>
                  </a:lnTo>
                  <a:lnTo>
                    <a:pt x="119570" y="455295"/>
                  </a:lnTo>
                  <a:lnTo>
                    <a:pt x="158780" y="477837"/>
                  </a:lnTo>
                  <a:lnTo>
                    <a:pt x="202202" y="496993"/>
                  </a:lnTo>
                  <a:lnTo>
                    <a:pt x="249352" y="512445"/>
                  </a:lnTo>
                  <a:lnTo>
                    <a:pt x="299743" y="523875"/>
                  </a:lnTo>
                  <a:lnTo>
                    <a:pt x="352889" y="530965"/>
                  </a:lnTo>
                  <a:lnTo>
                    <a:pt x="408304" y="533400"/>
                  </a:lnTo>
                  <a:lnTo>
                    <a:pt x="463691" y="530965"/>
                  </a:lnTo>
                  <a:lnTo>
                    <a:pt x="516812" y="523875"/>
                  </a:lnTo>
                  <a:lnTo>
                    <a:pt x="567183" y="512445"/>
                  </a:lnTo>
                  <a:lnTo>
                    <a:pt x="614317" y="496993"/>
                  </a:lnTo>
                  <a:lnTo>
                    <a:pt x="657728" y="477837"/>
                  </a:lnTo>
                  <a:lnTo>
                    <a:pt x="696928" y="455295"/>
                  </a:lnTo>
                  <a:lnTo>
                    <a:pt x="731432" y="429683"/>
                  </a:lnTo>
                  <a:lnTo>
                    <a:pt x="760753" y="401320"/>
                  </a:lnTo>
                  <a:lnTo>
                    <a:pt x="784405" y="370522"/>
                  </a:lnTo>
                  <a:lnTo>
                    <a:pt x="812756" y="302895"/>
                  </a:lnTo>
                  <a:lnTo>
                    <a:pt x="816483" y="266700"/>
                  </a:lnTo>
                  <a:lnTo>
                    <a:pt x="812756" y="230504"/>
                  </a:lnTo>
                  <a:lnTo>
                    <a:pt x="784405" y="162877"/>
                  </a:lnTo>
                  <a:lnTo>
                    <a:pt x="760753" y="132079"/>
                  </a:lnTo>
                  <a:lnTo>
                    <a:pt x="731432" y="103716"/>
                  </a:lnTo>
                  <a:lnTo>
                    <a:pt x="696928" y="78104"/>
                  </a:lnTo>
                  <a:lnTo>
                    <a:pt x="657728" y="55562"/>
                  </a:lnTo>
                  <a:lnTo>
                    <a:pt x="614317" y="36406"/>
                  </a:lnTo>
                  <a:lnTo>
                    <a:pt x="567183" y="20954"/>
                  </a:lnTo>
                  <a:lnTo>
                    <a:pt x="516812" y="9525"/>
                  </a:lnTo>
                  <a:lnTo>
                    <a:pt x="463691" y="2434"/>
                  </a:lnTo>
                  <a:lnTo>
                    <a:pt x="408304" y="0"/>
                  </a:lnTo>
                  <a:close/>
                </a:path>
              </a:pathLst>
            </a:custGeom>
            <a:solidFill>
              <a:srgbClr val="5D4A2F"/>
            </a:solidFill>
          </p:spPr>
          <p:txBody>
            <a:bodyPr wrap="square" lIns="0" tIns="0" rIns="0" bIns="0" rtlCol="0"/>
            <a:lstStyle/>
            <a:p>
              <a:endParaRPr/>
            </a:p>
          </p:txBody>
        </p:sp>
        <p:sp>
          <p:nvSpPr>
            <p:cNvPr id="34" name="object 34"/>
            <p:cNvSpPr/>
            <p:nvPr/>
          </p:nvSpPr>
          <p:spPr>
            <a:xfrm>
              <a:off x="2863088" y="2209800"/>
              <a:ext cx="816610" cy="533400"/>
            </a:xfrm>
            <a:custGeom>
              <a:avLst/>
              <a:gdLst/>
              <a:ahLst/>
              <a:cxnLst/>
              <a:rect l="l" t="t" r="r" b="b"/>
              <a:pathLst>
                <a:path w="816610" h="533400">
                  <a:moveTo>
                    <a:pt x="0" y="266700"/>
                  </a:moveTo>
                  <a:lnTo>
                    <a:pt x="14581" y="195791"/>
                  </a:lnTo>
                  <a:lnTo>
                    <a:pt x="55734" y="132079"/>
                  </a:lnTo>
                  <a:lnTo>
                    <a:pt x="85059" y="103716"/>
                  </a:lnTo>
                  <a:lnTo>
                    <a:pt x="119570" y="78104"/>
                  </a:lnTo>
                  <a:lnTo>
                    <a:pt x="158780" y="55562"/>
                  </a:lnTo>
                  <a:lnTo>
                    <a:pt x="202202" y="36406"/>
                  </a:lnTo>
                  <a:lnTo>
                    <a:pt x="249352" y="20954"/>
                  </a:lnTo>
                  <a:lnTo>
                    <a:pt x="299743" y="9525"/>
                  </a:lnTo>
                  <a:lnTo>
                    <a:pt x="352889" y="2434"/>
                  </a:lnTo>
                  <a:lnTo>
                    <a:pt x="408304" y="0"/>
                  </a:lnTo>
                  <a:lnTo>
                    <a:pt x="463691" y="2434"/>
                  </a:lnTo>
                  <a:lnTo>
                    <a:pt x="516812" y="9525"/>
                  </a:lnTo>
                  <a:lnTo>
                    <a:pt x="567183" y="20954"/>
                  </a:lnTo>
                  <a:lnTo>
                    <a:pt x="614317" y="36406"/>
                  </a:lnTo>
                  <a:lnTo>
                    <a:pt x="657728" y="55562"/>
                  </a:lnTo>
                  <a:lnTo>
                    <a:pt x="696928" y="78104"/>
                  </a:lnTo>
                  <a:lnTo>
                    <a:pt x="731432" y="103716"/>
                  </a:lnTo>
                  <a:lnTo>
                    <a:pt x="760753" y="132079"/>
                  </a:lnTo>
                  <a:lnTo>
                    <a:pt x="784405" y="162877"/>
                  </a:lnTo>
                  <a:lnTo>
                    <a:pt x="812756" y="230504"/>
                  </a:lnTo>
                  <a:lnTo>
                    <a:pt x="816483" y="266700"/>
                  </a:lnTo>
                  <a:lnTo>
                    <a:pt x="812756" y="302895"/>
                  </a:lnTo>
                  <a:lnTo>
                    <a:pt x="784405" y="370522"/>
                  </a:lnTo>
                  <a:lnTo>
                    <a:pt x="760753" y="401320"/>
                  </a:lnTo>
                  <a:lnTo>
                    <a:pt x="731432" y="429683"/>
                  </a:lnTo>
                  <a:lnTo>
                    <a:pt x="696928" y="455295"/>
                  </a:lnTo>
                  <a:lnTo>
                    <a:pt x="657728" y="477837"/>
                  </a:lnTo>
                  <a:lnTo>
                    <a:pt x="614317" y="496993"/>
                  </a:lnTo>
                  <a:lnTo>
                    <a:pt x="567183" y="512445"/>
                  </a:lnTo>
                  <a:lnTo>
                    <a:pt x="516812" y="523875"/>
                  </a:lnTo>
                  <a:lnTo>
                    <a:pt x="463691" y="530965"/>
                  </a:lnTo>
                  <a:lnTo>
                    <a:pt x="408304" y="533400"/>
                  </a:lnTo>
                  <a:lnTo>
                    <a:pt x="352889" y="530965"/>
                  </a:lnTo>
                  <a:lnTo>
                    <a:pt x="299743" y="523875"/>
                  </a:lnTo>
                  <a:lnTo>
                    <a:pt x="249352" y="512445"/>
                  </a:lnTo>
                  <a:lnTo>
                    <a:pt x="202202" y="496993"/>
                  </a:lnTo>
                  <a:lnTo>
                    <a:pt x="158780" y="477837"/>
                  </a:lnTo>
                  <a:lnTo>
                    <a:pt x="119570" y="455295"/>
                  </a:lnTo>
                  <a:lnTo>
                    <a:pt x="85059" y="429683"/>
                  </a:lnTo>
                  <a:lnTo>
                    <a:pt x="55734" y="401320"/>
                  </a:lnTo>
                  <a:lnTo>
                    <a:pt x="32079" y="370522"/>
                  </a:lnTo>
                  <a:lnTo>
                    <a:pt x="3726" y="302895"/>
                  </a:lnTo>
                  <a:lnTo>
                    <a:pt x="0" y="266700"/>
                  </a:lnTo>
                  <a:close/>
                </a:path>
              </a:pathLst>
            </a:custGeom>
            <a:ln w="25400">
              <a:solidFill>
                <a:srgbClr val="42351F"/>
              </a:solidFill>
            </a:ln>
          </p:spPr>
          <p:txBody>
            <a:bodyPr wrap="square" lIns="0" tIns="0" rIns="0" bIns="0" rtlCol="0"/>
            <a:lstStyle/>
            <a:p>
              <a:endParaRPr/>
            </a:p>
          </p:txBody>
        </p:sp>
      </p:grpSp>
      <p:sp>
        <p:nvSpPr>
          <p:cNvPr id="35" name="object 35"/>
          <p:cNvSpPr txBox="1"/>
          <p:nvPr/>
        </p:nvSpPr>
        <p:spPr>
          <a:xfrm>
            <a:off x="2942335" y="2392806"/>
            <a:ext cx="615315" cy="177800"/>
          </a:xfrm>
          <a:prstGeom prst="rect">
            <a:avLst/>
          </a:prstGeom>
        </p:spPr>
        <p:txBody>
          <a:bodyPr vert="horz" wrap="square" lIns="0" tIns="12065" rIns="0" bIns="0" rtlCol="0">
            <a:spAutoFit/>
          </a:bodyPr>
          <a:lstStyle/>
          <a:p>
            <a:pPr marL="12700">
              <a:lnSpc>
                <a:spcPct val="100000"/>
              </a:lnSpc>
              <a:spcBef>
                <a:spcPts val="95"/>
              </a:spcBef>
            </a:pPr>
            <a:r>
              <a:rPr sz="1000" spc="-10">
                <a:solidFill>
                  <a:srgbClr val="FFFFFF"/>
                </a:solidFill>
                <a:latin typeface="Times New Roman"/>
                <a:cs typeface="Times New Roman"/>
              </a:rPr>
              <a:t>Mechanical</a:t>
            </a:r>
            <a:endParaRPr sz="1000">
              <a:latin typeface="Times New Roman"/>
              <a:cs typeface="Times New Roman"/>
            </a:endParaRPr>
          </a:p>
        </p:txBody>
      </p:sp>
      <p:grpSp>
        <p:nvGrpSpPr>
          <p:cNvPr id="36" name="object 36"/>
          <p:cNvGrpSpPr/>
          <p:nvPr/>
        </p:nvGrpSpPr>
        <p:grpSpPr>
          <a:xfrm>
            <a:off x="1864105" y="2454782"/>
            <a:ext cx="2291715" cy="2817495"/>
            <a:chOff x="1864105" y="2454782"/>
            <a:chExt cx="2291715" cy="2817495"/>
          </a:xfrm>
        </p:grpSpPr>
        <p:sp>
          <p:nvSpPr>
            <p:cNvPr id="37" name="object 37"/>
            <p:cNvSpPr/>
            <p:nvPr/>
          </p:nvSpPr>
          <p:spPr>
            <a:xfrm>
              <a:off x="3778504" y="2467482"/>
              <a:ext cx="364490" cy="250190"/>
            </a:xfrm>
            <a:custGeom>
              <a:avLst/>
              <a:gdLst/>
              <a:ahLst/>
              <a:cxnLst/>
              <a:rect l="l" t="t" r="r" b="b"/>
              <a:pathLst>
                <a:path w="364489" h="250189">
                  <a:moveTo>
                    <a:pt x="147828" y="0"/>
                  </a:moveTo>
                  <a:lnTo>
                    <a:pt x="0" y="101980"/>
                  </a:lnTo>
                  <a:lnTo>
                    <a:pt x="101854" y="249808"/>
                  </a:lnTo>
                  <a:lnTo>
                    <a:pt x="113411" y="187451"/>
                  </a:lnTo>
                  <a:lnTo>
                    <a:pt x="341375" y="229362"/>
                  </a:lnTo>
                  <a:lnTo>
                    <a:pt x="364236" y="104393"/>
                  </a:lnTo>
                  <a:lnTo>
                    <a:pt x="136398" y="62483"/>
                  </a:lnTo>
                  <a:lnTo>
                    <a:pt x="147828" y="0"/>
                  </a:lnTo>
                  <a:close/>
                </a:path>
              </a:pathLst>
            </a:custGeom>
            <a:solidFill>
              <a:srgbClr val="5D4A2F"/>
            </a:solidFill>
          </p:spPr>
          <p:txBody>
            <a:bodyPr wrap="square" lIns="0" tIns="0" rIns="0" bIns="0" rtlCol="0"/>
            <a:lstStyle/>
            <a:p>
              <a:endParaRPr/>
            </a:p>
          </p:txBody>
        </p:sp>
        <p:sp>
          <p:nvSpPr>
            <p:cNvPr id="38" name="object 38"/>
            <p:cNvSpPr/>
            <p:nvPr/>
          </p:nvSpPr>
          <p:spPr>
            <a:xfrm>
              <a:off x="3778504" y="2467482"/>
              <a:ext cx="364490" cy="250190"/>
            </a:xfrm>
            <a:custGeom>
              <a:avLst/>
              <a:gdLst/>
              <a:ahLst/>
              <a:cxnLst/>
              <a:rect l="l" t="t" r="r" b="b"/>
              <a:pathLst>
                <a:path w="364489" h="250189">
                  <a:moveTo>
                    <a:pt x="147828" y="0"/>
                  </a:moveTo>
                  <a:lnTo>
                    <a:pt x="136398" y="62483"/>
                  </a:lnTo>
                  <a:lnTo>
                    <a:pt x="364236" y="104393"/>
                  </a:lnTo>
                  <a:lnTo>
                    <a:pt x="341375" y="229362"/>
                  </a:lnTo>
                  <a:lnTo>
                    <a:pt x="113411" y="187451"/>
                  </a:lnTo>
                  <a:lnTo>
                    <a:pt x="101854" y="249808"/>
                  </a:lnTo>
                  <a:lnTo>
                    <a:pt x="0" y="101980"/>
                  </a:lnTo>
                  <a:lnTo>
                    <a:pt x="147828" y="0"/>
                  </a:lnTo>
                  <a:close/>
                </a:path>
              </a:pathLst>
            </a:custGeom>
            <a:ln w="25400">
              <a:solidFill>
                <a:srgbClr val="42351F"/>
              </a:solidFill>
            </a:ln>
          </p:spPr>
          <p:txBody>
            <a:bodyPr wrap="square" lIns="0" tIns="0" rIns="0" bIns="0" rtlCol="0"/>
            <a:lstStyle/>
            <a:p>
              <a:endParaRPr/>
            </a:p>
          </p:txBody>
        </p:sp>
        <p:pic>
          <p:nvPicPr>
            <p:cNvPr id="39" name="object 39"/>
            <p:cNvPicPr/>
            <p:nvPr/>
          </p:nvPicPr>
          <p:blipFill>
            <a:blip r:embed="rId21" cstate="print"/>
            <a:stretch>
              <a:fillRect/>
            </a:stretch>
          </p:blipFill>
          <p:spPr>
            <a:xfrm>
              <a:off x="1864105" y="3658171"/>
              <a:ext cx="1012266" cy="1045400"/>
            </a:xfrm>
            <a:prstGeom prst="rect">
              <a:avLst/>
            </a:prstGeom>
          </p:spPr>
        </p:pic>
        <p:pic>
          <p:nvPicPr>
            <p:cNvPr id="40" name="object 40"/>
            <p:cNvPicPr/>
            <p:nvPr/>
          </p:nvPicPr>
          <p:blipFill>
            <a:blip r:embed="rId22" cstate="print"/>
            <a:stretch>
              <a:fillRect/>
            </a:stretch>
          </p:blipFill>
          <p:spPr>
            <a:xfrm>
              <a:off x="2148204" y="4318444"/>
              <a:ext cx="539115" cy="513524"/>
            </a:xfrm>
            <a:prstGeom prst="rect">
              <a:avLst/>
            </a:prstGeom>
          </p:spPr>
        </p:pic>
        <p:pic>
          <p:nvPicPr>
            <p:cNvPr id="41" name="object 41"/>
            <p:cNvPicPr/>
            <p:nvPr/>
          </p:nvPicPr>
          <p:blipFill>
            <a:blip r:embed="rId23" cstate="print"/>
            <a:stretch>
              <a:fillRect/>
            </a:stretch>
          </p:blipFill>
          <p:spPr>
            <a:xfrm>
              <a:off x="2787522" y="4318418"/>
              <a:ext cx="520928" cy="516470"/>
            </a:xfrm>
            <a:prstGeom prst="rect">
              <a:avLst/>
            </a:prstGeom>
          </p:spPr>
        </p:pic>
        <p:pic>
          <p:nvPicPr>
            <p:cNvPr id="42" name="object 42"/>
            <p:cNvPicPr/>
            <p:nvPr/>
          </p:nvPicPr>
          <p:blipFill>
            <a:blip r:embed="rId24" cstate="print"/>
            <a:stretch>
              <a:fillRect/>
            </a:stretch>
          </p:blipFill>
          <p:spPr>
            <a:xfrm>
              <a:off x="2432430" y="4685258"/>
              <a:ext cx="568286" cy="586892"/>
            </a:xfrm>
            <a:prstGeom prst="rect">
              <a:avLst/>
            </a:prstGeom>
          </p:spPr>
        </p:pic>
        <p:pic>
          <p:nvPicPr>
            <p:cNvPr id="43" name="object 43"/>
            <p:cNvPicPr/>
            <p:nvPr/>
          </p:nvPicPr>
          <p:blipFill>
            <a:blip r:embed="rId25" cstate="print"/>
            <a:stretch>
              <a:fillRect/>
            </a:stretch>
          </p:blipFill>
          <p:spPr>
            <a:xfrm>
              <a:off x="2787522" y="3878160"/>
              <a:ext cx="355180" cy="366814"/>
            </a:xfrm>
            <a:prstGeom prst="rect">
              <a:avLst/>
            </a:prstGeom>
          </p:spPr>
        </p:pic>
        <p:sp>
          <p:nvSpPr>
            <p:cNvPr id="44" name="object 44"/>
            <p:cNvSpPr/>
            <p:nvPr/>
          </p:nvSpPr>
          <p:spPr>
            <a:xfrm>
              <a:off x="2937383" y="3200399"/>
              <a:ext cx="1078230" cy="669925"/>
            </a:xfrm>
            <a:custGeom>
              <a:avLst/>
              <a:gdLst/>
              <a:ahLst/>
              <a:cxnLst/>
              <a:rect l="l" t="t" r="r" b="b"/>
              <a:pathLst>
                <a:path w="1078229" h="669925">
                  <a:moveTo>
                    <a:pt x="538861" y="0"/>
                  </a:moveTo>
                  <a:lnTo>
                    <a:pt x="480153" y="1965"/>
                  </a:lnTo>
                  <a:lnTo>
                    <a:pt x="423275" y="7726"/>
                  </a:lnTo>
                  <a:lnTo>
                    <a:pt x="368556" y="17078"/>
                  </a:lnTo>
                  <a:lnTo>
                    <a:pt x="316323" y="29817"/>
                  </a:lnTo>
                  <a:lnTo>
                    <a:pt x="266906" y="45738"/>
                  </a:lnTo>
                  <a:lnTo>
                    <a:pt x="220635" y="64637"/>
                  </a:lnTo>
                  <a:lnTo>
                    <a:pt x="177838" y="86310"/>
                  </a:lnTo>
                  <a:lnTo>
                    <a:pt x="138843" y="110552"/>
                  </a:lnTo>
                  <a:lnTo>
                    <a:pt x="103981" y="137159"/>
                  </a:lnTo>
                  <a:lnTo>
                    <a:pt x="73580" y="165927"/>
                  </a:lnTo>
                  <a:lnTo>
                    <a:pt x="47968" y="196652"/>
                  </a:lnTo>
                  <a:lnTo>
                    <a:pt x="27475" y="229128"/>
                  </a:lnTo>
                  <a:lnTo>
                    <a:pt x="3162" y="298519"/>
                  </a:lnTo>
                  <a:lnTo>
                    <a:pt x="0" y="335025"/>
                  </a:lnTo>
                  <a:lnTo>
                    <a:pt x="3162" y="371508"/>
                  </a:lnTo>
                  <a:lnTo>
                    <a:pt x="27475" y="440861"/>
                  </a:lnTo>
                  <a:lnTo>
                    <a:pt x="47968" y="473323"/>
                  </a:lnTo>
                  <a:lnTo>
                    <a:pt x="73580" y="504034"/>
                  </a:lnTo>
                  <a:lnTo>
                    <a:pt x="103981" y="532792"/>
                  </a:lnTo>
                  <a:lnTo>
                    <a:pt x="138843" y="559391"/>
                  </a:lnTo>
                  <a:lnTo>
                    <a:pt x="177838" y="583627"/>
                  </a:lnTo>
                  <a:lnTo>
                    <a:pt x="220635" y="605295"/>
                  </a:lnTo>
                  <a:lnTo>
                    <a:pt x="266906" y="624190"/>
                  </a:lnTo>
                  <a:lnTo>
                    <a:pt x="316323" y="640109"/>
                  </a:lnTo>
                  <a:lnTo>
                    <a:pt x="368556" y="652847"/>
                  </a:lnTo>
                  <a:lnTo>
                    <a:pt x="423275" y="662198"/>
                  </a:lnTo>
                  <a:lnTo>
                    <a:pt x="480153" y="667959"/>
                  </a:lnTo>
                  <a:lnTo>
                    <a:pt x="538861" y="669925"/>
                  </a:lnTo>
                  <a:lnTo>
                    <a:pt x="597591" y="667959"/>
                  </a:lnTo>
                  <a:lnTo>
                    <a:pt x="654490" y="662198"/>
                  </a:lnTo>
                  <a:lnTo>
                    <a:pt x="709227" y="652847"/>
                  </a:lnTo>
                  <a:lnTo>
                    <a:pt x="761475" y="640109"/>
                  </a:lnTo>
                  <a:lnTo>
                    <a:pt x="810904" y="624190"/>
                  </a:lnTo>
                  <a:lnTo>
                    <a:pt x="857185" y="605295"/>
                  </a:lnTo>
                  <a:lnTo>
                    <a:pt x="899991" y="583627"/>
                  </a:lnTo>
                  <a:lnTo>
                    <a:pt x="938992" y="559391"/>
                  </a:lnTo>
                  <a:lnTo>
                    <a:pt x="973859" y="532792"/>
                  </a:lnTo>
                  <a:lnTo>
                    <a:pt x="1004264" y="504034"/>
                  </a:lnTo>
                  <a:lnTo>
                    <a:pt x="1029878" y="473323"/>
                  </a:lnTo>
                  <a:lnTo>
                    <a:pt x="1050372" y="440861"/>
                  </a:lnTo>
                  <a:lnTo>
                    <a:pt x="1074686" y="371508"/>
                  </a:lnTo>
                  <a:lnTo>
                    <a:pt x="1077849" y="335025"/>
                  </a:lnTo>
                  <a:lnTo>
                    <a:pt x="1074686" y="298519"/>
                  </a:lnTo>
                  <a:lnTo>
                    <a:pt x="1050372" y="229128"/>
                  </a:lnTo>
                  <a:lnTo>
                    <a:pt x="1029878" y="196652"/>
                  </a:lnTo>
                  <a:lnTo>
                    <a:pt x="1004264" y="165927"/>
                  </a:lnTo>
                  <a:lnTo>
                    <a:pt x="973859" y="137160"/>
                  </a:lnTo>
                  <a:lnTo>
                    <a:pt x="938992" y="110552"/>
                  </a:lnTo>
                  <a:lnTo>
                    <a:pt x="899991" y="86310"/>
                  </a:lnTo>
                  <a:lnTo>
                    <a:pt x="857185" y="64637"/>
                  </a:lnTo>
                  <a:lnTo>
                    <a:pt x="810904" y="45738"/>
                  </a:lnTo>
                  <a:lnTo>
                    <a:pt x="761475" y="29817"/>
                  </a:lnTo>
                  <a:lnTo>
                    <a:pt x="709227" y="17078"/>
                  </a:lnTo>
                  <a:lnTo>
                    <a:pt x="654490" y="7726"/>
                  </a:lnTo>
                  <a:lnTo>
                    <a:pt x="597591" y="1965"/>
                  </a:lnTo>
                  <a:lnTo>
                    <a:pt x="538861" y="0"/>
                  </a:lnTo>
                  <a:close/>
                </a:path>
              </a:pathLst>
            </a:custGeom>
            <a:solidFill>
              <a:srgbClr val="5D4A2F"/>
            </a:solidFill>
          </p:spPr>
          <p:txBody>
            <a:bodyPr wrap="square" lIns="0" tIns="0" rIns="0" bIns="0" rtlCol="0"/>
            <a:lstStyle/>
            <a:p>
              <a:endParaRPr/>
            </a:p>
          </p:txBody>
        </p:sp>
        <p:sp>
          <p:nvSpPr>
            <p:cNvPr id="45" name="object 45"/>
            <p:cNvSpPr/>
            <p:nvPr/>
          </p:nvSpPr>
          <p:spPr>
            <a:xfrm>
              <a:off x="2937383" y="3200399"/>
              <a:ext cx="1078230" cy="669925"/>
            </a:xfrm>
            <a:custGeom>
              <a:avLst/>
              <a:gdLst/>
              <a:ahLst/>
              <a:cxnLst/>
              <a:rect l="l" t="t" r="r" b="b"/>
              <a:pathLst>
                <a:path w="1078229" h="669925">
                  <a:moveTo>
                    <a:pt x="0" y="335025"/>
                  </a:moveTo>
                  <a:lnTo>
                    <a:pt x="12430" y="263152"/>
                  </a:lnTo>
                  <a:lnTo>
                    <a:pt x="47968" y="196652"/>
                  </a:lnTo>
                  <a:lnTo>
                    <a:pt x="73580" y="165927"/>
                  </a:lnTo>
                  <a:lnTo>
                    <a:pt x="103981" y="137159"/>
                  </a:lnTo>
                  <a:lnTo>
                    <a:pt x="138843" y="110552"/>
                  </a:lnTo>
                  <a:lnTo>
                    <a:pt x="177838" y="86310"/>
                  </a:lnTo>
                  <a:lnTo>
                    <a:pt x="220635" y="64637"/>
                  </a:lnTo>
                  <a:lnTo>
                    <a:pt x="266906" y="45738"/>
                  </a:lnTo>
                  <a:lnTo>
                    <a:pt x="316323" y="29817"/>
                  </a:lnTo>
                  <a:lnTo>
                    <a:pt x="368556" y="17078"/>
                  </a:lnTo>
                  <a:lnTo>
                    <a:pt x="423275" y="7726"/>
                  </a:lnTo>
                  <a:lnTo>
                    <a:pt x="480153" y="1965"/>
                  </a:lnTo>
                  <a:lnTo>
                    <a:pt x="538861" y="0"/>
                  </a:lnTo>
                  <a:lnTo>
                    <a:pt x="597591" y="1965"/>
                  </a:lnTo>
                  <a:lnTo>
                    <a:pt x="654490" y="7726"/>
                  </a:lnTo>
                  <a:lnTo>
                    <a:pt x="709227" y="17078"/>
                  </a:lnTo>
                  <a:lnTo>
                    <a:pt x="761475" y="29817"/>
                  </a:lnTo>
                  <a:lnTo>
                    <a:pt x="810904" y="45738"/>
                  </a:lnTo>
                  <a:lnTo>
                    <a:pt x="857185" y="64637"/>
                  </a:lnTo>
                  <a:lnTo>
                    <a:pt x="899991" y="86310"/>
                  </a:lnTo>
                  <a:lnTo>
                    <a:pt x="938992" y="110552"/>
                  </a:lnTo>
                  <a:lnTo>
                    <a:pt x="973859" y="137160"/>
                  </a:lnTo>
                  <a:lnTo>
                    <a:pt x="1004264" y="165927"/>
                  </a:lnTo>
                  <a:lnTo>
                    <a:pt x="1029878" y="196652"/>
                  </a:lnTo>
                  <a:lnTo>
                    <a:pt x="1050372" y="229128"/>
                  </a:lnTo>
                  <a:lnTo>
                    <a:pt x="1074686" y="298519"/>
                  </a:lnTo>
                  <a:lnTo>
                    <a:pt x="1077849" y="335025"/>
                  </a:lnTo>
                  <a:lnTo>
                    <a:pt x="1074686" y="371508"/>
                  </a:lnTo>
                  <a:lnTo>
                    <a:pt x="1050372" y="440861"/>
                  </a:lnTo>
                  <a:lnTo>
                    <a:pt x="1029878" y="473323"/>
                  </a:lnTo>
                  <a:lnTo>
                    <a:pt x="1004264" y="504034"/>
                  </a:lnTo>
                  <a:lnTo>
                    <a:pt x="973859" y="532792"/>
                  </a:lnTo>
                  <a:lnTo>
                    <a:pt x="938992" y="559391"/>
                  </a:lnTo>
                  <a:lnTo>
                    <a:pt x="899991" y="583627"/>
                  </a:lnTo>
                  <a:lnTo>
                    <a:pt x="857185" y="605295"/>
                  </a:lnTo>
                  <a:lnTo>
                    <a:pt x="810904" y="624190"/>
                  </a:lnTo>
                  <a:lnTo>
                    <a:pt x="761475" y="640109"/>
                  </a:lnTo>
                  <a:lnTo>
                    <a:pt x="709227" y="652847"/>
                  </a:lnTo>
                  <a:lnTo>
                    <a:pt x="654490" y="662198"/>
                  </a:lnTo>
                  <a:lnTo>
                    <a:pt x="597591" y="667959"/>
                  </a:lnTo>
                  <a:lnTo>
                    <a:pt x="538861" y="669925"/>
                  </a:lnTo>
                  <a:lnTo>
                    <a:pt x="480153" y="667959"/>
                  </a:lnTo>
                  <a:lnTo>
                    <a:pt x="423275" y="662198"/>
                  </a:lnTo>
                  <a:lnTo>
                    <a:pt x="368556" y="652847"/>
                  </a:lnTo>
                  <a:lnTo>
                    <a:pt x="316323" y="640109"/>
                  </a:lnTo>
                  <a:lnTo>
                    <a:pt x="266906" y="624190"/>
                  </a:lnTo>
                  <a:lnTo>
                    <a:pt x="220635" y="605295"/>
                  </a:lnTo>
                  <a:lnTo>
                    <a:pt x="177838" y="583627"/>
                  </a:lnTo>
                  <a:lnTo>
                    <a:pt x="138843" y="559391"/>
                  </a:lnTo>
                  <a:lnTo>
                    <a:pt x="103981" y="532792"/>
                  </a:lnTo>
                  <a:lnTo>
                    <a:pt x="73580" y="504034"/>
                  </a:lnTo>
                  <a:lnTo>
                    <a:pt x="47968" y="473323"/>
                  </a:lnTo>
                  <a:lnTo>
                    <a:pt x="27475" y="440861"/>
                  </a:lnTo>
                  <a:lnTo>
                    <a:pt x="3162" y="371508"/>
                  </a:lnTo>
                  <a:lnTo>
                    <a:pt x="0" y="335025"/>
                  </a:lnTo>
                  <a:close/>
                </a:path>
              </a:pathLst>
            </a:custGeom>
            <a:ln w="25400">
              <a:solidFill>
                <a:srgbClr val="3D3116"/>
              </a:solidFill>
            </a:ln>
          </p:spPr>
          <p:txBody>
            <a:bodyPr wrap="square" lIns="0" tIns="0" rIns="0" bIns="0" rtlCol="0"/>
            <a:lstStyle/>
            <a:p>
              <a:endParaRPr/>
            </a:p>
          </p:txBody>
        </p:sp>
      </p:grpSp>
      <p:sp>
        <p:nvSpPr>
          <p:cNvPr id="46" name="object 46"/>
          <p:cNvSpPr txBox="1"/>
          <p:nvPr/>
        </p:nvSpPr>
        <p:spPr>
          <a:xfrm>
            <a:off x="3159632" y="3385566"/>
            <a:ext cx="588645" cy="314960"/>
          </a:xfrm>
          <a:prstGeom prst="rect">
            <a:avLst/>
          </a:prstGeom>
        </p:spPr>
        <p:txBody>
          <a:bodyPr vert="horz" wrap="square" lIns="0" tIns="29209" rIns="0" bIns="0" rtlCol="0">
            <a:spAutoFit/>
          </a:bodyPr>
          <a:lstStyle/>
          <a:p>
            <a:pPr marL="53340" marR="5080" indent="-41275">
              <a:lnSpc>
                <a:spcPts val="1080"/>
              </a:lnSpc>
              <a:spcBef>
                <a:spcPts val="229"/>
              </a:spcBef>
            </a:pPr>
            <a:r>
              <a:rPr sz="1000" spc="-10">
                <a:solidFill>
                  <a:srgbClr val="FFFFFF"/>
                </a:solidFill>
                <a:latin typeface="Times New Roman"/>
                <a:cs typeface="Times New Roman"/>
              </a:rPr>
              <a:t>Biological/ Chemical</a:t>
            </a:r>
            <a:endParaRPr sz="1000">
              <a:latin typeface="Times New Roman"/>
              <a:cs typeface="Times New Roman"/>
            </a:endParaRPr>
          </a:p>
        </p:txBody>
      </p:sp>
      <p:grpSp>
        <p:nvGrpSpPr>
          <p:cNvPr id="47" name="object 47"/>
          <p:cNvGrpSpPr/>
          <p:nvPr/>
        </p:nvGrpSpPr>
        <p:grpSpPr>
          <a:xfrm>
            <a:off x="3605403" y="3081527"/>
            <a:ext cx="1126490" cy="2481580"/>
            <a:chOff x="3605403" y="3081527"/>
            <a:chExt cx="1126490" cy="2481580"/>
          </a:xfrm>
        </p:grpSpPr>
        <p:pic>
          <p:nvPicPr>
            <p:cNvPr id="48" name="object 48"/>
            <p:cNvPicPr/>
            <p:nvPr/>
          </p:nvPicPr>
          <p:blipFill>
            <a:blip r:embed="rId26" cstate="print"/>
            <a:stretch>
              <a:fillRect/>
            </a:stretch>
          </p:blipFill>
          <p:spPr>
            <a:xfrm>
              <a:off x="4053332" y="3094227"/>
              <a:ext cx="247522" cy="237871"/>
            </a:xfrm>
            <a:prstGeom prst="rect">
              <a:avLst/>
            </a:prstGeom>
          </p:spPr>
        </p:pic>
        <p:sp>
          <p:nvSpPr>
            <p:cNvPr id="49" name="object 49"/>
            <p:cNvSpPr/>
            <p:nvPr/>
          </p:nvSpPr>
          <p:spPr>
            <a:xfrm>
              <a:off x="4053332" y="3094227"/>
              <a:ext cx="247650" cy="238125"/>
            </a:xfrm>
            <a:custGeom>
              <a:avLst/>
              <a:gdLst/>
              <a:ahLst/>
              <a:cxnLst/>
              <a:rect l="l" t="t" r="r" b="b"/>
              <a:pathLst>
                <a:path w="247650" h="238125">
                  <a:moveTo>
                    <a:pt x="14985" y="44958"/>
                  </a:moveTo>
                  <a:lnTo>
                    <a:pt x="55752" y="93218"/>
                  </a:lnTo>
                  <a:lnTo>
                    <a:pt x="165988" y="0"/>
                  </a:lnTo>
                  <a:lnTo>
                    <a:pt x="247522" y="96393"/>
                  </a:lnTo>
                  <a:lnTo>
                    <a:pt x="137159" y="189611"/>
                  </a:lnTo>
                  <a:lnTo>
                    <a:pt x="177800" y="237871"/>
                  </a:lnTo>
                  <a:lnTo>
                    <a:pt x="0" y="222885"/>
                  </a:lnTo>
                  <a:lnTo>
                    <a:pt x="14985" y="44958"/>
                  </a:lnTo>
                  <a:close/>
                </a:path>
              </a:pathLst>
            </a:custGeom>
            <a:ln w="25399">
              <a:solidFill>
                <a:srgbClr val="42351F"/>
              </a:solidFill>
            </a:ln>
          </p:spPr>
          <p:txBody>
            <a:bodyPr wrap="square" lIns="0" tIns="0" rIns="0" bIns="0" rtlCol="0"/>
            <a:lstStyle/>
            <a:p>
              <a:endParaRPr/>
            </a:p>
          </p:txBody>
        </p:sp>
        <p:pic>
          <p:nvPicPr>
            <p:cNvPr id="50" name="object 50"/>
            <p:cNvPicPr/>
            <p:nvPr/>
          </p:nvPicPr>
          <p:blipFill>
            <a:blip r:embed="rId27" cstate="print"/>
            <a:stretch>
              <a:fillRect/>
            </a:stretch>
          </p:blipFill>
          <p:spPr>
            <a:xfrm>
              <a:off x="3605403" y="4648339"/>
              <a:ext cx="1039215" cy="914260"/>
            </a:xfrm>
            <a:prstGeom prst="rect">
              <a:avLst/>
            </a:prstGeom>
          </p:spPr>
        </p:pic>
        <p:sp>
          <p:nvSpPr>
            <p:cNvPr id="51" name="object 51"/>
            <p:cNvSpPr/>
            <p:nvPr/>
          </p:nvSpPr>
          <p:spPr>
            <a:xfrm>
              <a:off x="3902329" y="3810000"/>
              <a:ext cx="816610" cy="533400"/>
            </a:xfrm>
            <a:custGeom>
              <a:avLst/>
              <a:gdLst/>
              <a:ahLst/>
              <a:cxnLst/>
              <a:rect l="l" t="t" r="r" b="b"/>
              <a:pathLst>
                <a:path w="816610" h="533400">
                  <a:moveTo>
                    <a:pt x="408305" y="0"/>
                  </a:moveTo>
                  <a:lnTo>
                    <a:pt x="352889" y="2434"/>
                  </a:lnTo>
                  <a:lnTo>
                    <a:pt x="299743" y="9525"/>
                  </a:lnTo>
                  <a:lnTo>
                    <a:pt x="249352" y="20955"/>
                  </a:lnTo>
                  <a:lnTo>
                    <a:pt x="202202" y="36406"/>
                  </a:lnTo>
                  <a:lnTo>
                    <a:pt x="158780" y="55562"/>
                  </a:lnTo>
                  <a:lnTo>
                    <a:pt x="119570" y="78105"/>
                  </a:lnTo>
                  <a:lnTo>
                    <a:pt x="85059" y="103716"/>
                  </a:lnTo>
                  <a:lnTo>
                    <a:pt x="55734" y="132080"/>
                  </a:lnTo>
                  <a:lnTo>
                    <a:pt x="32079" y="162877"/>
                  </a:lnTo>
                  <a:lnTo>
                    <a:pt x="3726" y="230505"/>
                  </a:lnTo>
                  <a:lnTo>
                    <a:pt x="0" y="266700"/>
                  </a:lnTo>
                  <a:lnTo>
                    <a:pt x="3726" y="302894"/>
                  </a:lnTo>
                  <a:lnTo>
                    <a:pt x="32079" y="370522"/>
                  </a:lnTo>
                  <a:lnTo>
                    <a:pt x="55734" y="401319"/>
                  </a:lnTo>
                  <a:lnTo>
                    <a:pt x="85059" y="429683"/>
                  </a:lnTo>
                  <a:lnTo>
                    <a:pt x="119570" y="455294"/>
                  </a:lnTo>
                  <a:lnTo>
                    <a:pt x="158780" y="477837"/>
                  </a:lnTo>
                  <a:lnTo>
                    <a:pt x="202202" y="496993"/>
                  </a:lnTo>
                  <a:lnTo>
                    <a:pt x="249352" y="512444"/>
                  </a:lnTo>
                  <a:lnTo>
                    <a:pt x="299743" y="523875"/>
                  </a:lnTo>
                  <a:lnTo>
                    <a:pt x="352889" y="530965"/>
                  </a:lnTo>
                  <a:lnTo>
                    <a:pt x="408305" y="533400"/>
                  </a:lnTo>
                  <a:lnTo>
                    <a:pt x="463691" y="530965"/>
                  </a:lnTo>
                  <a:lnTo>
                    <a:pt x="516812" y="523875"/>
                  </a:lnTo>
                  <a:lnTo>
                    <a:pt x="567183" y="512444"/>
                  </a:lnTo>
                  <a:lnTo>
                    <a:pt x="614317" y="496993"/>
                  </a:lnTo>
                  <a:lnTo>
                    <a:pt x="657728" y="477837"/>
                  </a:lnTo>
                  <a:lnTo>
                    <a:pt x="696928" y="455294"/>
                  </a:lnTo>
                  <a:lnTo>
                    <a:pt x="731432" y="429683"/>
                  </a:lnTo>
                  <a:lnTo>
                    <a:pt x="760753" y="401319"/>
                  </a:lnTo>
                  <a:lnTo>
                    <a:pt x="784405" y="370522"/>
                  </a:lnTo>
                  <a:lnTo>
                    <a:pt x="812756" y="302894"/>
                  </a:lnTo>
                  <a:lnTo>
                    <a:pt x="816483" y="266700"/>
                  </a:lnTo>
                  <a:lnTo>
                    <a:pt x="812756" y="230505"/>
                  </a:lnTo>
                  <a:lnTo>
                    <a:pt x="784405" y="162877"/>
                  </a:lnTo>
                  <a:lnTo>
                    <a:pt x="760753" y="132080"/>
                  </a:lnTo>
                  <a:lnTo>
                    <a:pt x="731432" y="103716"/>
                  </a:lnTo>
                  <a:lnTo>
                    <a:pt x="696928" y="78105"/>
                  </a:lnTo>
                  <a:lnTo>
                    <a:pt x="657728" y="55562"/>
                  </a:lnTo>
                  <a:lnTo>
                    <a:pt x="614317" y="36406"/>
                  </a:lnTo>
                  <a:lnTo>
                    <a:pt x="567183" y="20955"/>
                  </a:lnTo>
                  <a:lnTo>
                    <a:pt x="516812" y="9525"/>
                  </a:lnTo>
                  <a:lnTo>
                    <a:pt x="463691" y="2434"/>
                  </a:lnTo>
                  <a:lnTo>
                    <a:pt x="408305" y="0"/>
                  </a:lnTo>
                  <a:close/>
                </a:path>
              </a:pathLst>
            </a:custGeom>
            <a:solidFill>
              <a:srgbClr val="5D4A2F"/>
            </a:solidFill>
          </p:spPr>
          <p:txBody>
            <a:bodyPr wrap="square" lIns="0" tIns="0" rIns="0" bIns="0" rtlCol="0"/>
            <a:lstStyle/>
            <a:p>
              <a:endParaRPr/>
            </a:p>
          </p:txBody>
        </p:sp>
        <p:sp>
          <p:nvSpPr>
            <p:cNvPr id="52" name="object 52"/>
            <p:cNvSpPr/>
            <p:nvPr/>
          </p:nvSpPr>
          <p:spPr>
            <a:xfrm>
              <a:off x="3902329" y="3810000"/>
              <a:ext cx="816610" cy="533400"/>
            </a:xfrm>
            <a:custGeom>
              <a:avLst/>
              <a:gdLst/>
              <a:ahLst/>
              <a:cxnLst/>
              <a:rect l="l" t="t" r="r" b="b"/>
              <a:pathLst>
                <a:path w="816610" h="533400">
                  <a:moveTo>
                    <a:pt x="0" y="266700"/>
                  </a:moveTo>
                  <a:lnTo>
                    <a:pt x="14581" y="195791"/>
                  </a:lnTo>
                  <a:lnTo>
                    <a:pt x="55734" y="132080"/>
                  </a:lnTo>
                  <a:lnTo>
                    <a:pt x="85059" y="103716"/>
                  </a:lnTo>
                  <a:lnTo>
                    <a:pt x="119570" y="78105"/>
                  </a:lnTo>
                  <a:lnTo>
                    <a:pt x="158780" y="55562"/>
                  </a:lnTo>
                  <a:lnTo>
                    <a:pt x="202202" y="36406"/>
                  </a:lnTo>
                  <a:lnTo>
                    <a:pt x="249352" y="20955"/>
                  </a:lnTo>
                  <a:lnTo>
                    <a:pt x="299743" y="9525"/>
                  </a:lnTo>
                  <a:lnTo>
                    <a:pt x="352889" y="2434"/>
                  </a:lnTo>
                  <a:lnTo>
                    <a:pt x="408305" y="0"/>
                  </a:lnTo>
                  <a:lnTo>
                    <a:pt x="463691" y="2434"/>
                  </a:lnTo>
                  <a:lnTo>
                    <a:pt x="516812" y="9525"/>
                  </a:lnTo>
                  <a:lnTo>
                    <a:pt x="567183" y="20955"/>
                  </a:lnTo>
                  <a:lnTo>
                    <a:pt x="614317" y="36406"/>
                  </a:lnTo>
                  <a:lnTo>
                    <a:pt x="657728" y="55562"/>
                  </a:lnTo>
                  <a:lnTo>
                    <a:pt x="696928" y="78105"/>
                  </a:lnTo>
                  <a:lnTo>
                    <a:pt x="731432" y="103716"/>
                  </a:lnTo>
                  <a:lnTo>
                    <a:pt x="760753" y="132080"/>
                  </a:lnTo>
                  <a:lnTo>
                    <a:pt x="784405" y="162877"/>
                  </a:lnTo>
                  <a:lnTo>
                    <a:pt x="812756" y="230505"/>
                  </a:lnTo>
                  <a:lnTo>
                    <a:pt x="816483" y="266700"/>
                  </a:lnTo>
                  <a:lnTo>
                    <a:pt x="812756" y="302894"/>
                  </a:lnTo>
                  <a:lnTo>
                    <a:pt x="784405" y="370522"/>
                  </a:lnTo>
                  <a:lnTo>
                    <a:pt x="760753" y="401319"/>
                  </a:lnTo>
                  <a:lnTo>
                    <a:pt x="731432" y="429683"/>
                  </a:lnTo>
                  <a:lnTo>
                    <a:pt x="696928" y="455294"/>
                  </a:lnTo>
                  <a:lnTo>
                    <a:pt x="657728" y="477837"/>
                  </a:lnTo>
                  <a:lnTo>
                    <a:pt x="614317" y="496993"/>
                  </a:lnTo>
                  <a:lnTo>
                    <a:pt x="567183" y="512444"/>
                  </a:lnTo>
                  <a:lnTo>
                    <a:pt x="516812" y="523875"/>
                  </a:lnTo>
                  <a:lnTo>
                    <a:pt x="463691" y="530965"/>
                  </a:lnTo>
                  <a:lnTo>
                    <a:pt x="408305" y="533400"/>
                  </a:lnTo>
                  <a:lnTo>
                    <a:pt x="352889" y="530965"/>
                  </a:lnTo>
                  <a:lnTo>
                    <a:pt x="299743" y="523875"/>
                  </a:lnTo>
                  <a:lnTo>
                    <a:pt x="249352" y="512444"/>
                  </a:lnTo>
                  <a:lnTo>
                    <a:pt x="202202" y="496993"/>
                  </a:lnTo>
                  <a:lnTo>
                    <a:pt x="158780" y="477837"/>
                  </a:lnTo>
                  <a:lnTo>
                    <a:pt x="119570" y="455294"/>
                  </a:lnTo>
                  <a:lnTo>
                    <a:pt x="85059" y="429683"/>
                  </a:lnTo>
                  <a:lnTo>
                    <a:pt x="55734" y="401319"/>
                  </a:lnTo>
                  <a:lnTo>
                    <a:pt x="32079" y="370522"/>
                  </a:lnTo>
                  <a:lnTo>
                    <a:pt x="3726" y="302894"/>
                  </a:lnTo>
                  <a:lnTo>
                    <a:pt x="0" y="266700"/>
                  </a:lnTo>
                  <a:close/>
                </a:path>
              </a:pathLst>
            </a:custGeom>
            <a:ln w="25400">
              <a:solidFill>
                <a:srgbClr val="42351F"/>
              </a:solidFill>
            </a:ln>
          </p:spPr>
          <p:txBody>
            <a:bodyPr wrap="square" lIns="0" tIns="0" rIns="0" bIns="0" rtlCol="0"/>
            <a:lstStyle/>
            <a:p>
              <a:endParaRPr/>
            </a:p>
          </p:txBody>
        </p:sp>
      </p:grpSp>
      <p:sp>
        <p:nvSpPr>
          <p:cNvPr id="53" name="object 53"/>
          <p:cNvSpPr txBox="1"/>
          <p:nvPr/>
        </p:nvSpPr>
        <p:spPr>
          <a:xfrm>
            <a:off x="4076191" y="3993260"/>
            <a:ext cx="502284" cy="177800"/>
          </a:xfrm>
          <a:prstGeom prst="rect">
            <a:avLst/>
          </a:prstGeom>
        </p:spPr>
        <p:txBody>
          <a:bodyPr vert="horz" wrap="square" lIns="0" tIns="12065" rIns="0" bIns="0" rtlCol="0">
            <a:spAutoFit/>
          </a:bodyPr>
          <a:lstStyle/>
          <a:p>
            <a:pPr marL="12700">
              <a:lnSpc>
                <a:spcPct val="100000"/>
              </a:lnSpc>
              <a:spcBef>
                <a:spcPts val="95"/>
              </a:spcBef>
            </a:pPr>
            <a:r>
              <a:rPr sz="1000" spc="-10">
                <a:solidFill>
                  <a:srgbClr val="FFFFFF"/>
                </a:solidFill>
                <a:latin typeface="Times New Roman"/>
                <a:cs typeface="Times New Roman"/>
              </a:rPr>
              <a:t>Magnetic</a:t>
            </a:r>
            <a:endParaRPr sz="1000">
              <a:latin typeface="Times New Roman"/>
              <a:cs typeface="Times New Roman"/>
            </a:endParaRPr>
          </a:p>
        </p:txBody>
      </p:sp>
      <p:grpSp>
        <p:nvGrpSpPr>
          <p:cNvPr id="54" name="object 54"/>
          <p:cNvGrpSpPr/>
          <p:nvPr/>
        </p:nvGrpSpPr>
        <p:grpSpPr>
          <a:xfrm>
            <a:off x="4443348" y="3358769"/>
            <a:ext cx="1463675" cy="2169160"/>
            <a:chOff x="4443348" y="3358769"/>
            <a:chExt cx="1463675" cy="2169160"/>
          </a:xfrm>
        </p:grpSpPr>
        <p:sp>
          <p:nvSpPr>
            <p:cNvPr id="55" name="object 55"/>
            <p:cNvSpPr/>
            <p:nvPr/>
          </p:nvSpPr>
          <p:spPr>
            <a:xfrm>
              <a:off x="4456048" y="3371469"/>
              <a:ext cx="246379" cy="370840"/>
            </a:xfrm>
            <a:custGeom>
              <a:avLst/>
              <a:gdLst/>
              <a:ahLst/>
              <a:cxnLst/>
              <a:rect l="l" t="t" r="r" b="b"/>
              <a:pathLst>
                <a:path w="246379" h="370839">
                  <a:moveTo>
                    <a:pt x="128397" y="0"/>
                  </a:moveTo>
                  <a:lnTo>
                    <a:pt x="58927" y="235330"/>
                  </a:lnTo>
                  <a:lnTo>
                    <a:pt x="0" y="217931"/>
                  </a:lnTo>
                  <a:lnTo>
                    <a:pt x="83058" y="370712"/>
                  </a:lnTo>
                  <a:lnTo>
                    <a:pt x="235838" y="287527"/>
                  </a:lnTo>
                  <a:lnTo>
                    <a:pt x="176911" y="270128"/>
                  </a:lnTo>
                  <a:lnTo>
                    <a:pt x="246252" y="34797"/>
                  </a:lnTo>
                  <a:lnTo>
                    <a:pt x="128397" y="0"/>
                  </a:lnTo>
                  <a:close/>
                </a:path>
              </a:pathLst>
            </a:custGeom>
            <a:solidFill>
              <a:srgbClr val="5D4A2F"/>
            </a:solidFill>
          </p:spPr>
          <p:txBody>
            <a:bodyPr wrap="square" lIns="0" tIns="0" rIns="0" bIns="0" rtlCol="0"/>
            <a:lstStyle/>
            <a:p>
              <a:endParaRPr/>
            </a:p>
          </p:txBody>
        </p:sp>
        <p:sp>
          <p:nvSpPr>
            <p:cNvPr id="56" name="object 56"/>
            <p:cNvSpPr/>
            <p:nvPr/>
          </p:nvSpPr>
          <p:spPr>
            <a:xfrm>
              <a:off x="4456048" y="3371469"/>
              <a:ext cx="246379" cy="370840"/>
            </a:xfrm>
            <a:custGeom>
              <a:avLst/>
              <a:gdLst/>
              <a:ahLst/>
              <a:cxnLst/>
              <a:rect l="l" t="t" r="r" b="b"/>
              <a:pathLst>
                <a:path w="246379" h="370839">
                  <a:moveTo>
                    <a:pt x="0" y="217931"/>
                  </a:moveTo>
                  <a:lnTo>
                    <a:pt x="58927" y="235330"/>
                  </a:lnTo>
                  <a:lnTo>
                    <a:pt x="128397" y="0"/>
                  </a:lnTo>
                  <a:lnTo>
                    <a:pt x="246252" y="34797"/>
                  </a:lnTo>
                  <a:lnTo>
                    <a:pt x="176911" y="270128"/>
                  </a:lnTo>
                  <a:lnTo>
                    <a:pt x="235838" y="287527"/>
                  </a:lnTo>
                  <a:lnTo>
                    <a:pt x="83058" y="370712"/>
                  </a:lnTo>
                  <a:lnTo>
                    <a:pt x="0" y="217931"/>
                  </a:lnTo>
                </a:path>
              </a:pathLst>
            </a:custGeom>
            <a:ln w="25400">
              <a:solidFill>
                <a:srgbClr val="42351F"/>
              </a:solidFill>
            </a:ln>
          </p:spPr>
          <p:txBody>
            <a:bodyPr wrap="square" lIns="0" tIns="0" rIns="0" bIns="0" rtlCol="0"/>
            <a:lstStyle/>
            <a:p>
              <a:endParaRPr/>
            </a:p>
          </p:txBody>
        </p:sp>
        <p:pic>
          <p:nvPicPr>
            <p:cNvPr id="57" name="object 57"/>
            <p:cNvPicPr/>
            <p:nvPr/>
          </p:nvPicPr>
          <p:blipFill>
            <a:blip r:embed="rId28" cstate="print"/>
            <a:stretch>
              <a:fillRect/>
            </a:stretch>
          </p:blipFill>
          <p:spPr>
            <a:xfrm>
              <a:off x="4941569" y="4648377"/>
              <a:ext cx="964984" cy="879297"/>
            </a:xfrm>
            <a:prstGeom prst="rect">
              <a:avLst/>
            </a:prstGeom>
          </p:spPr>
        </p:pic>
        <p:sp>
          <p:nvSpPr>
            <p:cNvPr id="58" name="object 58"/>
            <p:cNvSpPr/>
            <p:nvPr/>
          </p:nvSpPr>
          <p:spPr>
            <a:xfrm>
              <a:off x="4867274" y="3810000"/>
              <a:ext cx="816610" cy="533400"/>
            </a:xfrm>
            <a:custGeom>
              <a:avLst/>
              <a:gdLst/>
              <a:ahLst/>
              <a:cxnLst/>
              <a:rect l="l" t="t" r="r" b="b"/>
              <a:pathLst>
                <a:path w="816610" h="533400">
                  <a:moveTo>
                    <a:pt x="408304" y="0"/>
                  </a:moveTo>
                  <a:lnTo>
                    <a:pt x="352889" y="2434"/>
                  </a:lnTo>
                  <a:lnTo>
                    <a:pt x="299743" y="9525"/>
                  </a:lnTo>
                  <a:lnTo>
                    <a:pt x="249352" y="20955"/>
                  </a:lnTo>
                  <a:lnTo>
                    <a:pt x="202202" y="36406"/>
                  </a:lnTo>
                  <a:lnTo>
                    <a:pt x="158780" y="55562"/>
                  </a:lnTo>
                  <a:lnTo>
                    <a:pt x="119570" y="78105"/>
                  </a:lnTo>
                  <a:lnTo>
                    <a:pt x="85059" y="103716"/>
                  </a:lnTo>
                  <a:lnTo>
                    <a:pt x="55734" y="132080"/>
                  </a:lnTo>
                  <a:lnTo>
                    <a:pt x="32079" y="162877"/>
                  </a:lnTo>
                  <a:lnTo>
                    <a:pt x="3726" y="230505"/>
                  </a:lnTo>
                  <a:lnTo>
                    <a:pt x="0" y="266700"/>
                  </a:lnTo>
                  <a:lnTo>
                    <a:pt x="3726" y="302894"/>
                  </a:lnTo>
                  <a:lnTo>
                    <a:pt x="32079" y="370522"/>
                  </a:lnTo>
                  <a:lnTo>
                    <a:pt x="55734" y="401319"/>
                  </a:lnTo>
                  <a:lnTo>
                    <a:pt x="85059" y="429683"/>
                  </a:lnTo>
                  <a:lnTo>
                    <a:pt x="119570" y="455294"/>
                  </a:lnTo>
                  <a:lnTo>
                    <a:pt x="158780" y="477837"/>
                  </a:lnTo>
                  <a:lnTo>
                    <a:pt x="202202" y="496993"/>
                  </a:lnTo>
                  <a:lnTo>
                    <a:pt x="249352" y="512444"/>
                  </a:lnTo>
                  <a:lnTo>
                    <a:pt x="299743" y="523875"/>
                  </a:lnTo>
                  <a:lnTo>
                    <a:pt x="352889" y="530965"/>
                  </a:lnTo>
                  <a:lnTo>
                    <a:pt x="408304" y="533400"/>
                  </a:lnTo>
                  <a:lnTo>
                    <a:pt x="463691" y="530965"/>
                  </a:lnTo>
                  <a:lnTo>
                    <a:pt x="516812" y="523875"/>
                  </a:lnTo>
                  <a:lnTo>
                    <a:pt x="567183" y="512444"/>
                  </a:lnTo>
                  <a:lnTo>
                    <a:pt x="614317" y="496993"/>
                  </a:lnTo>
                  <a:lnTo>
                    <a:pt x="657728" y="477837"/>
                  </a:lnTo>
                  <a:lnTo>
                    <a:pt x="696928" y="455294"/>
                  </a:lnTo>
                  <a:lnTo>
                    <a:pt x="731432" y="429683"/>
                  </a:lnTo>
                  <a:lnTo>
                    <a:pt x="760753" y="401319"/>
                  </a:lnTo>
                  <a:lnTo>
                    <a:pt x="784405" y="370522"/>
                  </a:lnTo>
                  <a:lnTo>
                    <a:pt x="812756" y="302894"/>
                  </a:lnTo>
                  <a:lnTo>
                    <a:pt x="816483" y="266700"/>
                  </a:lnTo>
                  <a:lnTo>
                    <a:pt x="812756" y="230505"/>
                  </a:lnTo>
                  <a:lnTo>
                    <a:pt x="784405" y="162877"/>
                  </a:lnTo>
                  <a:lnTo>
                    <a:pt x="760753" y="132080"/>
                  </a:lnTo>
                  <a:lnTo>
                    <a:pt x="731432" y="103716"/>
                  </a:lnTo>
                  <a:lnTo>
                    <a:pt x="696928" y="78105"/>
                  </a:lnTo>
                  <a:lnTo>
                    <a:pt x="657728" y="55562"/>
                  </a:lnTo>
                  <a:lnTo>
                    <a:pt x="614317" y="36406"/>
                  </a:lnTo>
                  <a:lnTo>
                    <a:pt x="567183" y="20955"/>
                  </a:lnTo>
                  <a:lnTo>
                    <a:pt x="516812" y="9525"/>
                  </a:lnTo>
                  <a:lnTo>
                    <a:pt x="463691" y="2434"/>
                  </a:lnTo>
                  <a:lnTo>
                    <a:pt x="408304" y="0"/>
                  </a:lnTo>
                  <a:close/>
                </a:path>
              </a:pathLst>
            </a:custGeom>
            <a:solidFill>
              <a:srgbClr val="5D4A2F"/>
            </a:solidFill>
          </p:spPr>
          <p:txBody>
            <a:bodyPr wrap="square" lIns="0" tIns="0" rIns="0" bIns="0" rtlCol="0"/>
            <a:lstStyle/>
            <a:p>
              <a:endParaRPr/>
            </a:p>
          </p:txBody>
        </p:sp>
        <p:sp>
          <p:nvSpPr>
            <p:cNvPr id="59" name="object 59"/>
            <p:cNvSpPr/>
            <p:nvPr/>
          </p:nvSpPr>
          <p:spPr>
            <a:xfrm>
              <a:off x="4867274" y="3810000"/>
              <a:ext cx="816610" cy="533400"/>
            </a:xfrm>
            <a:custGeom>
              <a:avLst/>
              <a:gdLst/>
              <a:ahLst/>
              <a:cxnLst/>
              <a:rect l="l" t="t" r="r" b="b"/>
              <a:pathLst>
                <a:path w="816610" h="533400">
                  <a:moveTo>
                    <a:pt x="0" y="266700"/>
                  </a:moveTo>
                  <a:lnTo>
                    <a:pt x="14581" y="195791"/>
                  </a:lnTo>
                  <a:lnTo>
                    <a:pt x="55734" y="132080"/>
                  </a:lnTo>
                  <a:lnTo>
                    <a:pt x="85059" y="103716"/>
                  </a:lnTo>
                  <a:lnTo>
                    <a:pt x="119570" y="78105"/>
                  </a:lnTo>
                  <a:lnTo>
                    <a:pt x="158780" y="55562"/>
                  </a:lnTo>
                  <a:lnTo>
                    <a:pt x="202202" y="36406"/>
                  </a:lnTo>
                  <a:lnTo>
                    <a:pt x="249352" y="20955"/>
                  </a:lnTo>
                  <a:lnTo>
                    <a:pt x="299743" y="9525"/>
                  </a:lnTo>
                  <a:lnTo>
                    <a:pt x="352889" y="2434"/>
                  </a:lnTo>
                  <a:lnTo>
                    <a:pt x="408304" y="0"/>
                  </a:lnTo>
                  <a:lnTo>
                    <a:pt x="463691" y="2434"/>
                  </a:lnTo>
                  <a:lnTo>
                    <a:pt x="516812" y="9525"/>
                  </a:lnTo>
                  <a:lnTo>
                    <a:pt x="567183" y="20955"/>
                  </a:lnTo>
                  <a:lnTo>
                    <a:pt x="614317" y="36406"/>
                  </a:lnTo>
                  <a:lnTo>
                    <a:pt x="657728" y="55562"/>
                  </a:lnTo>
                  <a:lnTo>
                    <a:pt x="696928" y="78105"/>
                  </a:lnTo>
                  <a:lnTo>
                    <a:pt x="731432" y="103716"/>
                  </a:lnTo>
                  <a:lnTo>
                    <a:pt x="760753" y="132080"/>
                  </a:lnTo>
                  <a:lnTo>
                    <a:pt x="784405" y="162877"/>
                  </a:lnTo>
                  <a:lnTo>
                    <a:pt x="812756" y="230505"/>
                  </a:lnTo>
                  <a:lnTo>
                    <a:pt x="816483" y="266700"/>
                  </a:lnTo>
                  <a:lnTo>
                    <a:pt x="812756" y="302894"/>
                  </a:lnTo>
                  <a:lnTo>
                    <a:pt x="784405" y="370522"/>
                  </a:lnTo>
                  <a:lnTo>
                    <a:pt x="760753" y="401319"/>
                  </a:lnTo>
                  <a:lnTo>
                    <a:pt x="731432" y="429683"/>
                  </a:lnTo>
                  <a:lnTo>
                    <a:pt x="696928" y="455294"/>
                  </a:lnTo>
                  <a:lnTo>
                    <a:pt x="657728" y="477837"/>
                  </a:lnTo>
                  <a:lnTo>
                    <a:pt x="614317" y="496993"/>
                  </a:lnTo>
                  <a:lnTo>
                    <a:pt x="567183" y="512444"/>
                  </a:lnTo>
                  <a:lnTo>
                    <a:pt x="516812" y="523875"/>
                  </a:lnTo>
                  <a:lnTo>
                    <a:pt x="463691" y="530965"/>
                  </a:lnTo>
                  <a:lnTo>
                    <a:pt x="408304" y="533400"/>
                  </a:lnTo>
                  <a:lnTo>
                    <a:pt x="352889" y="530965"/>
                  </a:lnTo>
                  <a:lnTo>
                    <a:pt x="299743" y="523875"/>
                  </a:lnTo>
                  <a:lnTo>
                    <a:pt x="249352" y="512444"/>
                  </a:lnTo>
                  <a:lnTo>
                    <a:pt x="202202" y="496993"/>
                  </a:lnTo>
                  <a:lnTo>
                    <a:pt x="158780" y="477837"/>
                  </a:lnTo>
                  <a:lnTo>
                    <a:pt x="119570" y="455294"/>
                  </a:lnTo>
                  <a:lnTo>
                    <a:pt x="85059" y="429683"/>
                  </a:lnTo>
                  <a:lnTo>
                    <a:pt x="55734" y="401319"/>
                  </a:lnTo>
                  <a:lnTo>
                    <a:pt x="32079" y="370522"/>
                  </a:lnTo>
                  <a:lnTo>
                    <a:pt x="3726" y="302894"/>
                  </a:lnTo>
                  <a:lnTo>
                    <a:pt x="0" y="266700"/>
                  </a:lnTo>
                  <a:close/>
                </a:path>
              </a:pathLst>
            </a:custGeom>
            <a:ln w="25400">
              <a:solidFill>
                <a:srgbClr val="42351F"/>
              </a:solidFill>
            </a:ln>
          </p:spPr>
          <p:txBody>
            <a:bodyPr wrap="square" lIns="0" tIns="0" rIns="0" bIns="0" rtlCol="0"/>
            <a:lstStyle/>
            <a:p>
              <a:endParaRPr/>
            </a:p>
          </p:txBody>
        </p:sp>
      </p:grpSp>
      <p:sp>
        <p:nvSpPr>
          <p:cNvPr id="60" name="object 60"/>
          <p:cNvSpPr txBox="1"/>
          <p:nvPr/>
        </p:nvSpPr>
        <p:spPr>
          <a:xfrm>
            <a:off x="5076190" y="3993260"/>
            <a:ext cx="398780" cy="177800"/>
          </a:xfrm>
          <a:prstGeom prst="rect">
            <a:avLst/>
          </a:prstGeom>
        </p:spPr>
        <p:txBody>
          <a:bodyPr vert="horz" wrap="square" lIns="0" tIns="12065" rIns="0" bIns="0" rtlCol="0">
            <a:spAutoFit/>
          </a:bodyPr>
          <a:lstStyle/>
          <a:p>
            <a:pPr marL="12700">
              <a:lnSpc>
                <a:spcPct val="100000"/>
              </a:lnSpc>
              <a:spcBef>
                <a:spcPts val="95"/>
              </a:spcBef>
            </a:pPr>
            <a:r>
              <a:rPr sz="1000" spc="-10">
                <a:solidFill>
                  <a:srgbClr val="FFFFFF"/>
                </a:solidFill>
                <a:latin typeface="Times New Roman"/>
                <a:cs typeface="Times New Roman"/>
              </a:rPr>
              <a:t>Optical</a:t>
            </a:r>
            <a:endParaRPr sz="1000">
              <a:latin typeface="Times New Roman"/>
              <a:cs typeface="Times New Roman"/>
            </a:endParaRPr>
          </a:p>
        </p:txBody>
      </p:sp>
      <p:grpSp>
        <p:nvGrpSpPr>
          <p:cNvPr id="61" name="object 61"/>
          <p:cNvGrpSpPr/>
          <p:nvPr/>
        </p:nvGrpSpPr>
        <p:grpSpPr>
          <a:xfrm>
            <a:off x="4910328" y="3111500"/>
            <a:ext cx="2609215" cy="2003425"/>
            <a:chOff x="4910328" y="3111500"/>
            <a:chExt cx="2609215" cy="2003425"/>
          </a:xfrm>
        </p:grpSpPr>
        <p:sp>
          <p:nvSpPr>
            <p:cNvPr id="62" name="object 62"/>
            <p:cNvSpPr/>
            <p:nvPr/>
          </p:nvSpPr>
          <p:spPr>
            <a:xfrm>
              <a:off x="4923028" y="3376295"/>
              <a:ext cx="259715" cy="366395"/>
            </a:xfrm>
            <a:custGeom>
              <a:avLst/>
              <a:gdLst/>
              <a:ahLst/>
              <a:cxnLst/>
              <a:rect l="l" t="t" r="r" b="b"/>
              <a:pathLst>
                <a:path w="259714" h="366395">
                  <a:moveTo>
                    <a:pt x="114808" y="0"/>
                  </a:moveTo>
                  <a:lnTo>
                    <a:pt x="0" y="43687"/>
                  </a:lnTo>
                  <a:lnTo>
                    <a:pt x="87122" y="273049"/>
                  </a:lnTo>
                  <a:lnTo>
                    <a:pt x="29718" y="294893"/>
                  </a:lnTo>
                  <a:lnTo>
                    <a:pt x="188341" y="366140"/>
                  </a:lnTo>
                  <a:lnTo>
                    <a:pt x="259587" y="207517"/>
                  </a:lnTo>
                  <a:lnTo>
                    <a:pt x="202057" y="229362"/>
                  </a:lnTo>
                  <a:lnTo>
                    <a:pt x="114808" y="0"/>
                  </a:lnTo>
                  <a:close/>
                </a:path>
              </a:pathLst>
            </a:custGeom>
            <a:solidFill>
              <a:srgbClr val="5D4A2F"/>
            </a:solidFill>
          </p:spPr>
          <p:txBody>
            <a:bodyPr wrap="square" lIns="0" tIns="0" rIns="0" bIns="0" rtlCol="0"/>
            <a:lstStyle/>
            <a:p>
              <a:endParaRPr/>
            </a:p>
          </p:txBody>
        </p:sp>
        <p:sp>
          <p:nvSpPr>
            <p:cNvPr id="63" name="object 63"/>
            <p:cNvSpPr/>
            <p:nvPr/>
          </p:nvSpPr>
          <p:spPr>
            <a:xfrm>
              <a:off x="4923028" y="3376295"/>
              <a:ext cx="259715" cy="366395"/>
            </a:xfrm>
            <a:custGeom>
              <a:avLst/>
              <a:gdLst/>
              <a:ahLst/>
              <a:cxnLst/>
              <a:rect l="l" t="t" r="r" b="b"/>
              <a:pathLst>
                <a:path w="259714" h="366395">
                  <a:moveTo>
                    <a:pt x="29718" y="294893"/>
                  </a:moveTo>
                  <a:lnTo>
                    <a:pt x="87122" y="273049"/>
                  </a:lnTo>
                  <a:lnTo>
                    <a:pt x="0" y="43687"/>
                  </a:lnTo>
                  <a:lnTo>
                    <a:pt x="114808" y="0"/>
                  </a:lnTo>
                  <a:lnTo>
                    <a:pt x="202057" y="229362"/>
                  </a:lnTo>
                  <a:lnTo>
                    <a:pt x="259587" y="207517"/>
                  </a:lnTo>
                  <a:lnTo>
                    <a:pt x="188341" y="366140"/>
                  </a:lnTo>
                  <a:lnTo>
                    <a:pt x="29718" y="294893"/>
                  </a:lnTo>
                </a:path>
              </a:pathLst>
            </a:custGeom>
            <a:ln w="25400">
              <a:solidFill>
                <a:srgbClr val="42351F"/>
              </a:solidFill>
            </a:ln>
          </p:spPr>
          <p:txBody>
            <a:bodyPr wrap="square" lIns="0" tIns="0" rIns="0" bIns="0" rtlCol="0"/>
            <a:lstStyle/>
            <a:p>
              <a:endParaRPr/>
            </a:p>
          </p:txBody>
        </p:sp>
        <p:pic>
          <p:nvPicPr>
            <p:cNvPr id="64" name="object 64"/>
            <p:cNvPicPr/>
            <p:nvPr/>
          </p:nvPicPr>
          <p:blipFill>
            <a:blip r:embed="rId29" cstate="print"/>
            <a:stretch>
              <a:fillRect/>
            </a:stretch>
          </p:blipFill>
          <p:spPr>
            <a:xfrm>
              <a:off x="6571742" y="3734130"/>
              <a:ext cx="846480" cy="761796"/>
            </a:xfrm>
            <a:prstGeom prst="rect">
              <a:avLst/>
            </a:prstGeom>
          </p:spPr>
        </p:pic>
        <p:pic>
          <p:nvPicPr>
            <p:cNvPr id="65" name="object 65"/>
            <p:cNvPicPr/>
            <p:nvPr/>
          </p:nvPicPr>
          <p:blipFill>
            <a:blip r:embed="rId30" cstate="print"/>
            <a:stretch>
              <a:fillRect/>
            </a:stretch>
          </p:blipFill>
          <p:spPr>
            <a:xfrm>
              <a:off x="6426581" y="4572139"/>
              <a:ext cx="507898" cy="533260"/>
            </a:xfrm>
            <a:prstGeom prst="rect">
              <a:avLst/>
            </a:prstGeom>
          </p:spPr>
        </p:pic>
        <p:pic>
          <p:nvPicPr>
            <p:cNvPr id="66" name="object 66"/>
            <p:cNvPicPr/>
            <p:nvPr/>
          </p:nvPicPr>
          <p:blipFill>
            <a:blip r:embed="rId31" cstate="print"/>
            <a:stretch>
              <a:fillRect/>
            </a:stretch>
          </p:blipFill>
          <p:spPr>
            <a:xfrm>
              <a:off x="6934454" y="4495965"/>
              <a:ext cx="584987" cy="618959"/>
            </a:xfrm>
            <a:prstGeom prst="rect">
              <a:avLst/>
            </a:prstGeom>
          </p:spPr>
        </p:pic>
        <p:sp>
          <p:nvSpPr>
            <p:cNvPr id="67" name="object 67"/>
            <p:cNvSpPr/>
            <p:nvPr/>
          </p:nvSpPr>
          <p:spPr>
            <a:xfrm>
              <a:off x="5461127" y="3124200"/>
              <a:ext cx="1039494" cy="662305"/>
            </a:xfrm>
            <a:custGeom>
              <a:avLst/>
              <a:gdLst/>
              <a:ahLst/>
              <a:cxnLst/>
              <a:rect l="l" t="t" r="r" b="b"/>
              <a:pathLst>
                <a:path w="1039495" h="662304">
                  <a:moveTo>
                    <a:pt x="519557" y="0"/>
                  </a:moveTo>
                  <a:lnTo>
                    <a:pt x="462954" y="1942"/>
                  </a:lnTo>
                  <a:lnTo>
                    <a:pt x="408114" y="7635"/>
                  </a:lnTo>
                  <a:lnTo>
                    <a:pt x="355356" y="16875"/>
                  </a:lnTo>
                  <a:lnTo>
                    <a:pt x="304995" y="29462"/>
                  </a:lnTo>
                  <a:lnTo>
                    <a:pt x="257349" y="45193"/>
                  </a:lnTo>
                  <a:lnTo>
                    <a:pt x="212735" y="63865"/>
                  </a:lnTo>
                  <a:lnTo>
                    <a:pt x="171470" y="85278"/>
                  </a:lnTo>
                  <a:lnTo>
                    <a:pt x="133872" y="109228"/>
                  </a:lnTo>
                  <a:lnTo>
                    <a:pt x="100258" y="135514"/>
                  </a:lnTo>
                  <a:lnTo>
                    <a:pt x="70945" y="163933"/>
                  </a:lnTo>
                  <a:lnTo>
                    <a:pt x="46251" y="194284"/>
                  </a:lnTo>
                  <a:lnTo>
                    <a:pt x="11985" y="259972"/>
                  </a:lnTo>
                  <a:lnTo>
                    <a:pt x="0" y="330962"/>
                  </a:lnTo>
                  <a:lnTo>
                    <a:pt x="3049" y="367040"/>
                  </a:lnTo>
                  <a:lnTo>
                    <a:pt x="26492" y="435607"/>
                  </a:lnTo>
                  <a:lnTo>
                    <a:pt x="70945" y="498046"/>
                  </a:lnTo>
                  <a:lnTo>
                    <a:pt x="100258" y="526464"/>
                  </a:lnTo>
                  <a:lnTo>
                    <a:pt x="133872" y="552746"/>
                  </a:lnTo>
                  <a:lnTo>
                    <a:pt x="171470" y="576690"/>
                  </a:lnTo>
                  <a:lnTo>
                    <a:pt x="212735" y="598094"/>
                  </a:lnTo>
                  <a:lnTo>
                    <a:pt x="257349" y="616759"/>
                  </a:lnTo>
                  <a:lnTo>
                    <a:pt x="304995" y="632481"/>
                  </a:lnTo>
                  <a:lnTo>
                    <a:pt x="355356" y="645060"/>
                  </a:lnTo>
                  <a:lnTo>
                    <a:pt x="408114" y="654294"/>
                  </a:lnTo>
                  <a:lnTo>
                    <a:pt x="462954" y="659983"/>
                  </a:lnTo>
                  <a:lnTo>
                    <a:pt x="519557" y="661924"/>
                  </a:lnTo>
                  <a:lnTo>
                    <a:pt x="576183" y="659983"/>
                  </a:lnTo>
                  <a:lnTo>
                    <a:pt x="631043" y="654294"/>
                  </a:lnTo>
                  <a:lnTo>
                    <a:pt x="683819" y="645060"/>
                  </a:lnTo>
                  <a:lnTo>
                    <a:pt x="734195" y="632481"/>
                  </a:lnTo>
                  <a:lnTo>
                    <a:pt x="781854" y="616759"/>
                  </a:lnTo>
                  <a:lnTo>
                    <a:pt x="826478" y="598094"/>
                  </a:lnTo>
                  <a:lnTo>
                    <a:pt x="867751" y="576690"/>
                  </a:lnTo>
                  <a:lnTo>
                    <a:pt x="905355" y="552746"/>
                  </a:lnTo>
                  <a:lnTo>
                    <a:pt x="938973" y="526464"/>
                  </a:lnTo>
                  <a:lnTo>
                    <a:pt x="968290" y="498046"/>
                  </a:lnTo>
                  <a:lnTo>
                    <a:pt x="992987" y="467694"/>
                  </a:lnTo>
                  <a:lnTo>
                    <a:pt x="1027254" y="401989"/>
                  </a:lnTo>
                  <a:lnTo>
                    <a:pt x="1039240" y="330962"/>
                  </a:lnTo>
                  <a:lnTo>
                    <a:pt x="1036191" y="294905"/>
                  </a:lnTo>
                  <a:lnTo>
                    <a:pt x="1012747" y="226364"/>
                  </a:lnTo>
                  <a:lnTo>
                    <a:pt x="968290" y="163933"/>
                  </a:lnTo>
                  <a:lnTo>
                    <a:pt x="938973" y="135514"/>
                  </a:lnTo>
                  <a:lnTo>
                    <a:pt x="905355" y="109228"/>
                  </a:lnTo>
                  <a:lnTo>
                    <a:pt x="867751" y="85278"/>
                  </a:lnTo>
                  <a:lnTo>
                    <a:pt x="826478" y="63865"/>
                  </a:lnTo>
                  <a:lnTo>
                    <a:pt x="781854" y="45193"/>
                  </a:lnTo>
                  <a:lnTo>
                    <a:pt x="734195" y="29462"/>
                  </a:lnTo>
                  <a:lnTo>
                    <a:pt x="683819" y="16875"/>
                  </a:lnTo>
                  <a:lnTo>
                    <a:pt x="631043" y="7635"/>
                  </a:lnTo>
                  <a:lnTo>
                    <a:pt x="576183" y="1942"/>
                  </a:lnTo>
                  <a:lnTo>
                    <a:pt x="519557" y="0"/>
                  </a:lnTo>
                  <a:close/>
                </a:path>
              </a:pathLst>
            </a:custGeom>
            <a:solidFill>
              <a:srgbClr val="5D4A2F"/>
            </a:solidFill>
          </p:spPr>
          <p:txBody>
            <a:bodyPr wrap="square" lIns="0" tIns="0" rIns="0" bIns="0" rtlCol="0"/>
            <a:lstStyle/>
            <a:p>
              <a:endParaRPr/>
            </a:p>
          </p:txBody>
        </p:sp>
        <p:sp>
          <p:nvSpPr>
            <p:cNvPr id="68" name="object 68"/>
            <p:cNvSpPr/>
            <p:nvPr/>
          </p:nvSpPr>
          <p:spPr>
            <a:xfrm>
              <a:off x="5461127" y="3124200"/>
              <a:ext cx="1039494" cy="662305"/>
            </a:xfrm>
            <a:custGeom>
              <a:avLst/>
              <a:gdLst/>
              <a:ahLst/>
              <a:cxnLst/>
              <a:rect l="l" t="t" r="r" b="b"/>
              <a:pathLst>
                <a:path w="1039495" h="662304">
                  <a:moveTo>
                    <a:pt x="0" y="330962"/>
                  </a:moveTo>
                  <a:lnTo>
                    <a:pt x="11985" y="259972"/>
                  </a:lnTo>
                  <a:lnTo>
                    <a:pt x="46251" y="194284"/>
                  </a:lnTo>
                  <a:lnTo>
                    <a:pt x="70945" y="163933"/>
                  </a:lnTo>
                  <a:lnTo>
                    <a:pt x="100258" y="135514"/>
                  </a:lnTo>
                  <a:lnTo>
                    <a:pt x="133872" y="109228"/>
                  </a:lnTo>
                  <a:lnTo>
                    <a:pt x="171470" y="85278"/>
                  </a:lnTo>
                  <a:lnTo>
                    <a:pt x="212735" y="63865"/>
                  </a:lnTo>
                  <a:lnTo>
                    <a:pt x="257349" y="45193"/>
                  </a:lnTo>
                  <a:lnTo>
                    <a:pt x="304995" y="29462"/>
                  </a:lnTo>
                  <a:lnTo>
                    <a:pt x="355356" y="16875"/>
                  </a:lnTo>
                  <a:lnTo>
                    <a:pt x="408114" y="7635"/>
                  </a:lnTo>
                  <a:lnTo>
                    <a:pt x="462954" y="1942"/>
                  </a:lnTo>
                  <a:lnTo>
                    <a:pt x="519557" y="0"/>
                  </a:lnTo>
                  <a:lnTo>
                    <a:pt x="576183" y="1942"/>
                  </a:lnTo>
                  <a:lnTo>
                    <a:pt x="631043" y="7635"/>
                  </a:lnTo>
                  <a:lnTo>
                    <a:pt x="683819" y="16875"/>
                  </a:lnTo>
                  <a:lnTo>
                    <a:pt x="734195" y="29462"/>
                  </a:lnTo>
                  <a:lnTo>
                    <a:pt x="781854" y="45193"/>
                  </a:lnTo>
                  <a:lnTo>
                    <a:pt x="826478" y="63865"/>
                  </a:lnTo>
                  <a:lnTo>
                    <a:pt x="867751" y="85278"/>
                  </a:lnTo>
                  <a:lnTo>
                    <a:pt x="905355" y="109228"/>
                  </a:lnTo>
                  <a:lnTo>
                    <a:pt x="938973" y="135514"/>
                  </a:lnTo>
                  <a:lnTo>
                    <a:pt x="968290" y="163933"/>
                  </a:lnTo>
                  <a:lnTo>
                    <a:pt x="992987" y="194284"/>
                  </a:lnTo>
                  <a:lnTo>
                    <a:pt x="1027254" y="259972"/>
                  </a:lnTo>
                  <a:lnTo>
                    <a:pt x="1039240" y="330962"/>
                  </a:lnTo>
                  <a:lnTo>
                    <a:pt x="1036191" y="367040"/>
                  </a:lnTo>
                  <a:lnTo>
                    <a:pt x="1012747" y="435607"/>
                  </a:lnTo>
                  <a:lnTo>
                    <a:pt x="968290" y="498046"/>
                  </a:lnTo>
                  <a:lnTo>
                    <a:pt x="938973" y="526464"/>
                  </a:lnTo>
                  <a:lnTo>
                    <a:pt x="905355" y="552746"/>
                  </a:lnTo>
                  <a:lnTo>
                    <a:pt x="867751" y="576690"/>
                  </a:lnTo>
                  <a:lnTo>
                    <a:pt x="826478" y="598094"/>
                  </a:lnTo>
                  <a:lnTo>
                    <a:pt x="781854" y="616759"/>
                  </a:lnTo>
                  <a:lnTo>
                    <a:pt x="734195" y="632481"/>
                  </a:lnTo>
                  <a:lnTo>
                    <a:pt x="683819" y="645060"/>
                  </a:lnTo>
                  <a:lnTo>
                    <a:pt x="631043" y="654294"/>
                  </a:lnTo>
                  <a:lnTo>
                    <a:pt x="576183" y="659983"/>
                  </a:lnTo>
                  <a:lnTo>
                    <a:pt x="519557" y="661924"/>
                  </a:lnTo>
                  <a:lnTo>
                    <a:pt x="462954" y="659983"/>
                  </a:lnTo>
                  <a:lnTo>
                    <a:pt x="408114" y="654294"/>
                  </a:lnTo>
                  <a:lnTo>
                    <a:pt x="355356" y="645060"/>
                  </a:lnTo>
                  <a:lnTo>
                    <a:pt x="304995" y="632481"/>
                  </a:lnTo>
                  <a:lnTo>
                    <a:pt x="257349" y="616759"/>
                  </a:lnTo>
                  <a:lnTo>
                    <a:pt x="212735" y="598094"/>
                  </a:lnTo>
                  <a:lnTo>
                    <a:pt x="171470" y="576690"/>
                  </a:lnTo>
                  <a:lnTo>
                    <a:pt x="133872" y="552746"/>
                  </a:lnTo>
                  <a:lnTo>
                    <a:pt x="100258" y="526464"/>
                  </a:lnTo>
                  <a:lnTo>
                    <a:pt x="70945" y="498046"/>
                  </a:lnTo>
                  <a:lnTo>
                    <a:pt x="46251" y="467694"/>
                  </a:lnTo>
                  <a:lnTo>
                    <a:pt x="11985" y="401989"/>
                  </a:lnTo>
                  <a:lnTo>
                    <a:pt x="0" y="330962"/>
                  </a:lnTo>
                  <a:close/>
                </a:path>
              </a:pathLst>
            </a:custGeom>
            <a:ln w="25400">
              <a:solidFill>
                <a:srgbClr val="42351F"/>
              </a:solidFill>
            </a:ln>
          </p:spPr>
          <p:txBody>
            <a:bodyPr wrap="square" lIns="0" tIns="0" rIns="0" bIns="0" rtlCol="0"/>
            <a:lstStyle/>
            <a:p>
              <a:endParaRPr/>
            </a:p>
          </p:txBody>
        </p:sp>
      </p:grpSp>
      <p:sp>
        <p:nvSpPr>
          <p:cNvPr id="69" name="object 69"/>
          <p:cNvSpPr txBox="1"/>
          <p:nvPr/>
        </p:nvSpPr>
        <p:spPr>
          <a:xfrm>
            <a:off x="5540755" y="3343783"/>
            <a:ext cx="835660" cy="177800"/>
          </a:xfrm>
          <a:prstGeom prst="rect">
            <a:avLst/>
          </a:prstGeom>
        </p:spPr>
        <p:txBody>
          <a:bodyPr vert="horz" wrap="square" lIns="0" tIns="12065" rIns="0" bIns="0" rtlCol="0">
            <a:spAutoFit/>
          </a:bodyPr>
          <a:lstStyle/>
          <a:p>
            <a:pPr marL="12700">
              <a:lnSpc>
                <a:spcPct val="100000"/>
              </a:lnSpc>
              <a:spcBef>
                <a:spcPts val="95"/>
              </a:spcBef>
            </a:pPr>
            <a:r>
              <a:rPr sz="1000" spc="-10">
                <a:solidFill>
                  <a:srgbClr val="FFFFFF"/>
                </a:solidFill>
                <a:latin typeface="Times New Roman"/>
                <a:cs typeface="Times New Roman"/>
              </a:rPr>
              <a:t>Communication</a:t>
            </a:r>
            <a:endParaRPr sz="1000">
              <a:latin typeface="Times New Roman"/>
              <a:cs typeface="Times New Roman"/>
            </a:endParaRPr>
          </a:p>
        </p:txBody>
      </p:sp>
      <p:grpSp>
        <p:nvGrpSpPr>
          <p:cNvPr id="70" name="object 70"/>
          <p:cNvGrpSpPr/>
          <p:nvPr/>
        </p:nvGrpSpPr>
        <p:grpSpPr>
          <a:xfrm>
            <a:off x="5193791" y="2197100"/>
            <a:ext cx="2740660" cy="1168400"/>
            <a:chOff x="5193791" y="2197100"/>
            <a:chExt cx="2740660" cy="1168400"/>
          </a:xfrm>
        </p:grpSpPr>
        <p:pic>
          <p:nvPicPr>
            <p:cNvPr id="71" name="object 71"/>
            <p:cNvPicPr/>
            <p:nvPr/>
          </p:nvPicPr>
          <p:blipFill>
            <a:blip r:embed="rId32" cstate="print"/>
            <a:stretch>
              <a:fillRect/>
            </a:stretch>
          </p:blipFill>
          <p:spPr>
            <a:xfrm>
              <a:off x="5206491" y="3093719"/>
              <a:ext cx="240157" cy="241934"/>
            </a:xfrm>
            <a:prstGeom prst="rect">
              <a:avLst/>
            </a:prstGeom>
          </p:spPr>
        </p:pic>
        <p:sp>
          <p:nvSpPr>
            <p:cNvPr id="72" name="object 72"/>
            <p:cNvSpPr/>
            <p:nvPr/>
          </p:nvSpPr>
          <p:spPr>
            <a:xfrm>
              <a:off x="5206491" y="3093719"/>
              <a:ext cx="240665" cy="241935"/>
            </a:xfrm>
            <a:custGeom>
              <a:avLst/>
              <a:gdLst/>
              <a:ahLst/>
              <a:cxnLst/>
              <a:rect l="l" t="t" r="r" b="b"/>
              <a:pathLst>
                <a:path w="240664" h="241935">
                  <a:moveTo>
                    <a:pt x="64008" y="239649"/>
                  </a:moveTo>
                  <a:lnTo>
                    <a:pt x="108077" y="196722"/>
                  </a:lnTo>
                  <a:lnTo>
                    <a:pt x="0" y="85725"/>
                  </a:lnTo>
                  <a:lnTo>
                    <a:pt x="88137" y="0"/>
                  </a:lnTo>
                  <a:lnTo>
                    <a:pt x="196215" y="110997"/>
                  </a:lnTo>
                  <a:lnTo>
                    <a:pt x="240157" y="68071"/>
                  </a:lnTo>
                  <a:lnTo>
                    <a:pt x="237871" y="241934"/>
                  </a:lnTo>
                  <a:lnTo>
                    <a:pt x="64008" y="239649"/>
                  </a:lnTo>
                  <a:close/>
                </a:path>
              </a:pathLst>
            </a:custGeom>
            <a:ln w="25400">
              <a:solidFill>
                <a:srgbClr val="42351F"/>
              </a:solidFill>
            </a:ln>
          </p:spPr>
          <p:txBody>
            <a:bodyPr wrap="square" lIns="0" tIns="0" rIns="0" bIns="0" rtlCol="0"/>
            <a:lstStyle/>
            <a:p>
              <a:endParaRPr/>
            </a:p>
          </p:txBody>
        </p:sp>
        <p:pic>
          <p:nvPicPr>
            <p:cNvPr id="73" name="object 73"/>
            <p:cNvPicPr/>
            <p:nvPr/>
          </p:nvPicPr>
          <p:blipFill>
            <a:blip r:embed="rId33" cstate="print"/>
            <a:stretch>
              <a:fillRect/>
            </a:stretch>
          </p:blipFill>
          <p:spPr>
            <a:xfrm>
              <a:off x="7094092" y="2285961"/>
              <a:ext cx="839825" cy="762419"/>
            </a:xfrm>
            <a:prstGeom prst="rect">
              <a:avLst/>
            </a:prstGeom>
          </p:spPr>
        </p:pic>
        <p:pic>
          <p:nvPicPr>
            <p:cNvPr id="74" name="object 74"/>
            <p:cNvPicPr/>
            <p:nvPr/>
          </p:nvPicPr>
          <p:blipFill>
            <a:blip r:embed="rId34" cstate="print"/>
            <a:stretch>
              <a:fillRect/>
            </a:stretch>
          </p:blipFill>
          <p:spPr>
            <a:xfrm>
              <a:off x="6871334" y="2701086"/>
              <a:ext cx="742391" cy="664413"/>
            </a:xfrm>
            <a:prstGeom prst="rect">
              <a:avLst/>
            </a:prstGeom>
          </p:spPr>
        </p:pic>
        <p:sp>
          <p:nvSpPr>
            <p:cNvPr id="75" name="object 75"/>
            <p:cNvSpPr/>
            <p:nvPr/>
          </p:nvSpPr>
          <p:spPr>
            <a:xfrm>
              <a:off x="5758052" y="2209800"/>
              <a:ext cx="816610" cy="533400"/>
            </a:xfrm>
            <a:custGeom>
              <a:avLst/>
              <a:gdLst/>
              <a:ahLst/>
              <a:cxnLst/>
              <a:rect l="l" t="t" r="r" b="b"/>
              <a:pathLst>
                <a:path w="816609" h="533400">
                  <a:moveTo>
                    <a:pt x="408305" y="0"/>
                  </a:moveTo>
                  <a:lnTo>
                    <a:pt x="352889" y="2434"/>
                  </a:lnTo>
                  <a:lnTo>
                    <a:pt x="299743" y="9525"/>
                  </a:lnTo>
                  <a:lnTo>
                    <a:pt x="249352" y="20954"/>
                  </a:lnTo>
                  <a:lnTo>
                    <a:pt x="202202" y="36406"/>
                  </a:lnTo>
                  <a:lnTo>
                    <a:pt x="158780" y="55562"/>
                  </a:lnTo>
                  <a:lnTo>
                    <a:pt x="119570" y="78104"/>
                  </a:lnTo>
                  <a:lnTo>
                    <a:pt x="85059" y="103716"/>
                  </a:lnTo>
                  <a:lnTo>
                    <a:pt x="55734" y="132079"/>
                  </a:lnTo>
                  <a:lnTo>
                    <a:pt x="32079" y="162877"/>
                  </a:lnTo>
                  <a:lnTo>
                    <a:pt x="3726" y="230504"/>
                  </a:lnTo>
                  <a:lnTo>
                    <a:pt x="0" y="266700"/>
                  </a:lnTo>
                  <a:lnTo>
                    <a:pt x="3726" y="302895"/>
                  </a:lnTo>
                  <a:lnTo>
                    <a:pt x="32079" y="370522"/>
                  </a:lnTo>
                  <a:lnTo>
                    <a:pt x="55734" y="401320"/>
                  </a:lnTo>
                  <a:lnTo>
                    <a:pt x="85059" y="429683"/>
                  </a:lnTo>
                  <a:lnTo>
                    <a:pt x="119570" y="455295"/>
                  </a:lnTo>
                  <a:lnTo>
                    <a:pt x="158780" y="477837"/>
                  </a:lnTo>
                  <a:lnTo>
                    <a:pt x="202202" y="496993"/>
                  </a:lnTo>
                  <a:lnTo>
                    <a:pt x="249352" y="512445"/>
                  </a:lnTo>
                  <a:lnTo>
                    <a:pt x="299743" y="523875"/>
                  </a:lnTo>
                  <a:lnTo>
                    <a:pt x="352889" y="530965"/>
                  </a:lnTo>
                  <a:lnTo>
                    <a:pt x="408305" y="533400"/>
                  </a:lnTo>
                  <a:lnTo>
                    <a:pt x="463691" y="530965"/>
                  </a:lnTo>
                  <a:lnTo>
                    <a:pt x="516812" y="523875"/>
                  </a:lnTo>
                  <a:lnTo>
                    <a:pt x="567183" y="512445"/>
                  </a:lnTo>
                  <a:lnTo>
                    <a:pt x="614317" y="496993"/>
                  </a:lnTo>
                  <a:lnTo>
                    <a:pt x="657728" y="477837"/>
                  </a:lnTo>
                  <a:lnTo>
                    <a:pt x="696928" y="455295"/>
                  </a:lnTo>
                  <a:lnTo>
                    <a:pt x="731432" y="429683"/>
                  </a:lnTo>
                  <a:lnTo>
                    <a:pt x="760753" y="401320"/>
                  </a:lnTo>
                  <a:lnTo>
                    <a:pt x="784405" y="370522"/>
                  </a:lnTo>
                  <a:lnTo>
                    <a:pt x="812756" y="302895"/>
                  </a:lnTo>
                  <a:lnTo>
                    <a:pt x="816482" y="266700"/>
                  </a:lnTo>
                  <a:lnTo>
                    <a:pt x="812756" y="230504"/>
                  </a:lnTo>
                  <a:lnTo>
                    <a:pt x="784405" y="162877"/>
                  </a:lnTo>
                  <a:lnTo>
                    <a:pt x="760753" y="132079"/>
                  </a:lnTo>
                  <a:lnTo>
                    <a:pt x="731432" y="103716"/>
                  </a:lnTo>
                  <a:lnTo>
                    <a:pt x="696928" y="78104"/>
                  </a:lnTo>
                  <a:lnTo>
                    <a:pt x="657728" y="55562"/>
                  </a:lnTo>
                  <a:lnTo>
                    <a:pt x="614317" y="36406"/>
                  </a:lnTo>
                  <a:lnTo>
                    <a:pt x="567183" y="20954"/>
                  </a:lnTo>
                  <a:lnTo>
                    <a:pt x="516812" y="9525"/>
                  </a:lnTo>
                  <a:lnTo>
                    <a:pt x="463691" y="2434"/>
                  </a:lnTo>
                  <a:lnTo>
                    <a:pt x="408305" y="0"/>
                  </a:lnTo>
                  <a:close/>
                </a:path>
              </a:pathLst>
            </a:custGeom>
            <a:solidFill>
              <a:srgbClr val="5D4A2F"/>
            </a:solidFill>
          </p:spPr>
          <p:txBody>
            <a:bodyPr wrap="square" lIns="0" tIns="0" rIns="0" bIns="0" rtlCol="0"/>
            <a:lstStyle/>
            <a:p>
              <a:endParaRPr/>
            </a:p>
          </p:txBody>
        </p:sp>
        <p:sp>
          <p:nvSpPr>
            <p:cNvPr id="76" name="object 76"/>
            <p:cNvSpPr/>
            <p:nvPr/>
          </p:nvSpPr>
          <p:spPr>
            <a:xfrm>
              <a:off x="5758052" y="2209800"/>
              <a:ext cx="816610" cy="533400"/>
            </a:xfrm>
            <a:custGeom>
              <a:avLst/>
              <a:gdLst/>
              <a:ahLst/>
              <a:cxnLst/>
              <a:rect l="l" t="t" r="r" b="b"/>
              <a:pathLst>
                <a:path w="816609" h="533400">
                  <a:moveTo>
                    <a:pt x="0" y="266700"/>
                  </a:moveTo>
                  <a:lnTo>
                    <a:pt x="14581" y="195791"/>
                  </a:lnTo>
                  <a:lnTo>
                    <a:pt x="55734" y="132079"/>
                  </a:lnTo>
                  <a:lnTo>
                    <a:pt x="85059" y="103716"/>
                  </a:lnTo>
                  <a:lnTo>
                    <a:pt x="119570" y="78104"/>
                  </a:lnTo>
                  <a:lnTo>
                    <a:pt x="158780" y="55562"/>
                  </a:lnTo>
                  <a:lnTo>
                    <a:pt x="202202" y="36406"/>
                  </a:lnTo>
                  <a:lnTo>
                    <a:pt x="249352" y="20954"/>
                  </a:lnTo>
                  <a:lnTo>
                    <a:pt x="299743" y="9525"/>
                  </a:lnTo>
                  <a:lnTo>
                    <a:pt x="352889" y="2434"/>
                  </a:lnTo>
                  <a:lnTo>
                    <a:pt x="408305" y="0"/>
                  </a:lnTo>
                  <a:lnTo>
                    <a:pt x="463691" y="2434"/>
                  </a:lnTo>
                  <a:lnTo>
                    <a:pt x="516812" y="9525"/>
                  </a:lnTo>
                  <a:lnTo>
                    <a:pt x="567183" y="20954"/>
                  </a:lnTo>
                  <a:lnTo>
                    <a:pt x="614317" y="36406"/>
                  </a:lnTo>
                  <a:lnTo>
                    <a:pt x="657728" y="55562"/>
                  </a:lnTo>
                  <a:lnTo>
                    <a:pt x="696928" y="78104"/>
                  </a:lnTo>
                  <a:lnTo>
                    <a:pt x="731432" y="103716"/>
                  </a:lnTo>
                  <a:lnTo>
                    <a:pt x="760753" y="132079"/>
                  </a:lnTo>
                  <a:lnTo>
                    <a:pt x="784405" y="162877"/>
                  </a:lnTo>
                  <a:lnTo>
                    <a:pt x="812756" y="230504"/>
                  </a:lnTo>
                  <a:lnTo>
                    <a:pt x="816482" y="266700"/>
                  </a:lnTo>
                  <a:lnTo>
                    <a:pt x="812756" y="302895"/>
                  </a:lnTo>
                  <a:lnTo>
                    <a:pt x="784405" y="370522"/>
                  </a:lnTo>
                  <a:lnTo>
                    <a:pt x="760753" y="401320"/>
                  </a:lnTo>
                  <a:lnTo>
                    <a:pt x="731432" y="429683"/>
                  </a:lnTo>
                  <a:lnTo>
                    <a:pt x="696928" y="455295"/>
                  </a:lnTo>
                  <a:lnTo>
                    <a:pt x="657728" y="477837"/>
                  </a:lnTo>
                  <a:lnTo>
                    <a:pt x="614317" y="496993"/>
                  </a:lnTo>
                  <a:lnTo>
                    <a:pt x="567183" y="512445"/>
                  </a:lnTo>
                  <a:lnTo>
                    <a:pt x="516812" y="523875"/>
                  </a:lnTo>
                  <a:lnTo>
                    <a:pt x="463691" y="530965"/>
                  </a:lnTo>
                  <a:lnTo>
                    <a:pt x="408305" y="533400"/>
                  </a:lnTo>
                  <a:lnTo>
                    <a:pt x="352889" y="530965"/>
                  </a:lnTo>
                  <a:lnTo>
                    <a:pt x="299743" y="523875"/>
                  </a:lnTo>
                  <a:lnTo>
                    <a:pt x="249352" y="512445"/>
                  </a:lnTo>
                  <a:lnTo>
                    <a:pt x="202202" y="496993"/>
                  </a:lnTo>
                  <a:lnTo>
                    <a:pt x="158780" y="477837"/>
                  </a:lnTo>
                  <a:lnTo>
                    <a:pt x="119570" y="455295"/>
                  </a:lnTo>
                  <a:lnTo>
                    <a:pt x="85059" y="429683"/>
                  </a:lnTo>
                  <a:lnTo>
                    <a:pt x="55734" y="401320"/>
                  </a:lnTo>
                  <a:lnTo>
                    <a:pt x="32079" y="370522"/>
                  </a:lnTo>
                  <a:lnTo>
                    <a:pt x="3726" y="302895"/>
                  </a:lnTo>
                  <a:lnTo>
                    <a:pt x="0" y="266700"/>
                  </a:lnTo>
                  <a:close/>
                </a:path>
              </a:pathLst>
            </a:custGeom>
            <a:ln w="25400">
              <a:solidFill>
                <a:srgbClr val="42351F"/>
              </a:solidFill>
            </a:ln>
          </p:spPr>
          <p:txBody>
            <a:bodyPr wrap="square" lIns="0" tIns="0" rIns="0" bIns="0" rtlCol="0"/>
            <a:lstStyle/>
            <a:p>
              <a:endParaRPr/>
            </a:p>
          </p:txBody>
        </p:sp>
      </p:grpSp>
      <p:sp>
        <p:nvSpPr>
          <p:cNvPr id="77" name="object 77"/>
          <p:cNvSpPr txBox="1"/>
          <p:nvPr/>
        </p:nvSpPr>
        <p:spPr>
          <a:xfrm>
            <a:off x="5939790" y="2392806"/>
            <a:ext cx="453390" cy="177800"/>
          </a:xfrm>
          <a:prstGeom prst="rect">
            <a:avLst/>
          </a:prstGeom>
        </p:spPr>
        <p:txBody>
          <a:bodyPr vert="horz" wrap="square" lIns="0" tIns="12065" rIns="0" bIns="0" rtlCol="0">
            <a:spAutoFit/>
          </a:bodyPr>
          <a:lstStyle/>
          <a:p>
            <a:pPr marL="12700">
              <a:lnSpc>
                <a:spcPct val="100000"/>
              </a:lnSpc>
              <a:spcBef>
                <a:spcPts val="95"/>
              </a:spcBef>
            </a:pPr>
            <a:r>
              <a:rPr sz="1000" spc="-10">
                <a:solidFill>
                  <a:srgbClr val="FFFFFF"/>
                </a:solidFill>
                <a:latin typeface="Times New Roman"/>
                <a:cs typeface="Times New Roman"/>
              </a:rPr>
              <a:t>Thermal</a:t>
            </a:r>
            <a:endParaRPr sz="1000">
              <a:latin typeface="Times New Roman"/>
              <a:cs typeface="Times New Roman"/>
            </a:endParaRPr>
          </a:p>
        </p:txBody>
      </p:sp>
      <p:grpSp>
        <p:nvGrpSpPr>
          <p:cNvPr id="78" name="object 78"/>
          <p:cNvGrpSpPr/>
          <p:nvPr/>
        </p:nvGrpSpPr>
        <p:grpSpPr>
          <a:xfrm>
            <a:off x="5315711" y="2460751"/>
            <a:ext cx="387985" cy="271780"/>
            <a:chOff x="5315711" y="2460751"/>
            <a:chExt cx="387985" cy="271780"/>
          </a:xfrm>
        </p:grpSpPr>
        <p:sp>
          <p:nvSpPr>
            <p:cNvPr id="79" name="object 79"/>
            <p:cNvSpPr/>
            <p:nvPr/>
          </p:nvSpPr>
          <p:spPr>
            <a:xfrm>
              <a:off x="5328411" y="2473451"/>
              <a:ext cx="362585" cy="246379"/>
            </a:xfrm>
            <a:custGeom>
              <a:avLst/>
              <a:gdLst/>
              <a:ahLst/>
              <a:cxnLst/>
              <a:rect l="l" t="t" r="r" b="b"/>
              <a:pathLst>
                <a:path w="362585" h="246380">
                  <a:moveTo>
                    <a:pt x="205993" y="0"/>
                  </a:moveTo>
                  <a:lnTo>
                    <a:pt x="223138" y="61087"/>
                  </a:lnTo>
                  <a:lnTo>
                    <a:pt x="0" y="123825"/>
                  </a:lnTo>
                  <a:lnTo>
                    <a:pt x="34416" y="246125"/>
                  </a:lnTo>
                  <a:lnTo>
                    <a:pt x="257555" y="183387"/>
                  </a:lnTo>
                  <a:lnTo>
                    <a:pt x="274700" y="244475"/>
                  </a:lnTo>
                  <a:lnTo>
                    <a:pt x="362585" y="87884"/>
                  </a:lnTo>
                  <a:lnTo>
                    <a:pt x="205993" y="0"/>
                  </a:lnTo>
                  <a:close/>
                </a:path>
              </a:pathLst>
            </a:custGeom>
            <a:solidFill>
              <a:srgbClr val="5D4A2F"/>
            </a:solidFill>
          </p:spPr>
          <p:txBody>
            <a:bodyPr wrap="square" lIns="0" tIns="0" rIns="0" bIns="0" rtlCol="0"/>
            <a:lstStyle/>
            <a:p>
              <a:endParaRPr/>
            </a:p>
          </p:txBody>
        </p:sp>
        <p:sp>
          <p:nvSpPr>
            <p:cNvPr id="80" name="object 80"/>
            <p:cNvSpPr/>
            <p:nvPr/>
          </p:nvSpPr>
          <p:spPr>
            <a:xfrm>
              <a:off x="5328411" y="2473451"/>
              <a:ext cx="362585" cy="246379"/>
            </a:xfrm>
            <a:custGeom>
              <a:avLst/>
              <a:gdLst/>
              <a:ahLst/>
              <a:cxnLst/>
              <a:rect l="l" t="t" r="r" b="b"/>
              <a:pathLst>
                <a:path w="362585" h="246380">
                  <a:moveTo>
                    <a:pt x="274700" y="244475"/>
                  </a:moveTo>
                  <a:lnTo>
                    <a:pt x="257555" y="183387"/>
                  </a:lnTo>
                  <a:lnTo>
                    <a:pt x="34416" y="246125"/>
                  </a:lnTo>
                  <a:lnTo>
                    <a:pt x="0" y="123825"/>
                  </a:lnTo>
                  <a:lnTo>
                    <a:pt x="223138" y="61087"/>
                  </a:lnTo>
                  <a:lnTo>
                    <a:pt x="205993" y="0"/>
                  </a:lnTo>
                  <a:lnTo>
                    <a:pt x="362585" y="87884"/>
                  </a:lnTo>
                  <a:lnTo>
                    <a:pt x="274700" y="244475"/>
                  </a:lnTo>
                  <a:close/>
                </a:path>
              </a:pathLst>
            </a:custGeom>
            <a:ln w="25399">
              <a:solidFill>
                <a:srgbClr val="42351F"/>
              </a:solidFill>
            </a:ln>
          </p:spPr>
          <p:txBody>
            <a:bodyPr wrap="square" lIns="0" tIns="0" rIns="0" bIns="0" rtlCol="0"/>
            <a:lstStyle/>
            <a:p>
              <a:endParaRPr/>
            </a:p>
          </p:txBody>
        </p:sp>
      </p:grpSp>
      <p:sp>
        <p:nvSpPr>
          <p:cNvPr id="81" name="object 81"/>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119</a:t>
            </a:fld>
            <a:endParaRPr spc="-25"/>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8509" y="269240"/>
            <a:ext cx="2508250" cy="574040"/>
          </a:xfrm>
          <a:prstGeom prst="rect">
            <a:avLst/>
          </a:prstGeom>
        </p:spPr>
        <p:txBody>
          <a:bodyPr vert="horz" wrap="square" lIns="0" tIns="12700" rIns="0" bIns="0" rtlCol="0">
            <a:spAutoFit/>
          </a:bodyPr>
          <a:lstStyle/>
          <a:p>
            <a:pPr marL="12700">
              <a:lnSpc>
                <a:spcPct val="100000"/>
              </a:lnSpc>
              <a:spcBef>
                <a:spcPts val="100"/>
              </a:spcBef>
            </a:pPr>
            <a:r>
              <a:rPr sz="3600" b="1" spc="-25">
                <a:solidFill>
                  <a:srgbClr val="6F2F9F"/>
                </a:solidFill>
                <a:latin typeface="Times New Roman"/>
                <a:cs typeface="Times New Roman"/>
              </a:rPr>
              <a:t>Transducer?</a:t>
            </a:r>
            <a:endParaRPr sz="3600">
              <a:latin typeface="Times New Roman"/>
              <a:cs typeface="Times New Roman"/>
            </a:endParaRPr>
          </a:p>
        </p:txBody>
      </p:sp>
      <p:sp>
        <p:nvSpPr>
          <p:cNvPr id="3" name="object 3"/>
          <p:cNvSpPr txBox="1"/>
          <p:nvPr/>
        </p:nvSpPr>
        <p:spPr>
          <a:xfrm>
            <a:off x="764540" y="830325"/>
            <a:ext cx="8173720" cy="2936875"/>
          </a:xfrm>
          <a:prstGeom prst="rect">
            <a:avLst/>
          </a:prstGeom>
        </p:spPr>
        <p:txBody>
          <a:bodyPr vert="horz" wrap="square" lIns="0" tIns="195580" rIns="0" bIns="0" rtlCol="0">
            <a:spAutoFit/>
          </a:bodyPr>
          <a:lstStyle/>
          <a:p>
            <a:pPr marL="12700">
              <a:lnSpc>
                <a:spcPct val="100000"/>
              </a:lnSpc>
              <a:spcBef>
                <a:spcPts val="1540"/>
              </a:spcBef>
            </a:pPr>
            <a:r>
              <a:rPr sz="2400">
                <a:latin typeface="Times New Roman"/>
                <a:cs typeface="Times New Roman"/>
              </a:rPr>
              <a:t>A</a:t>
            </a:r>
            <a:r>
              <a:rPr sz="2400" spc="-135">
                <a:latin typeface="Times New Roman"/>
                <a:cs typeface="Times New Roman"/>
              </a:rPr>
              <a:t> </a:t>
            </a:r>
            <a:r>
              <a:rPr sz="2400">
                <a:latin typeface="Times New Roman"/>
                <a:cs typeface="Times New Roman"/>
              </a:rPr>
              <a:t>device</a:t>
            </a:r>
            <a:r>
              <a:rPr sz="2400" spc="-30">
                <a:latin typeface="Times New Roman"/>
                <a:cs typeface="Times New Roman"/>
              </a:rPr>
              <a:t> </a:t>
            </a:r>
            <a:r>
              <a:rPr sz="2400">
                <a:latin typeface="Times New Roman"/>
                <a:cs typeface="Times New Roman"/>
              </a:rPr>
              <a:t>which</a:t>
            </a:r>
            <a:r>
              <a:rPr sz="2400" spc="-10">
                <a:latin typeface="Times New Roman"/>
                <a:cs typeface="Times New Roman"/>
              </a:rPr>
              <a:t> </a:t>
            </a:r>
            <a:r>
              <a:rPr sz="2400">
                <a:latin typeface="Times New Roman"/>
                <a:cs typeface="Times New Roman"/>
              </a:rPr>
              <a:t>converts</a:t>
            </a:r>
            <a:r>
              <a:rPr sz="2400" spc="-25">
                <a:latin typeface="Times New Roman"/>
                <a:cs typeface="Times New Roman"/>
              </a:rPr>
              <a:t> </a:t>
            </a:r>
            <a:r>
              <a:rPr sz="2400">
                <a:latin typeface="Times New Roman"/>
                <a:cs typeface="Times New Roman"/>
              </a:rPr>
              <a:t>one</a:t>
            </a:r>
            <a:r>
              <a:rPr sz="2400" spc="-5">
                <a:latin typeface="Times New Roman"/>
                <a:cs typeface="Times New Roman"/>
              </a:rPr>
              <a:t> </a:t>
            </a:r>
            <a:r>
              <a:rPr sz="2400">
                <a:latin typeface="Times New Roman"/>
                <a:cs typeface="Times New Roman"/>
              </a:rPr>
              <a:t>form</a:t>
            </a:r>
            <a:r>
              <a:rPr sz="2400" spc="-10">
                <a:latin typeface="Times New Roman"/>
                <a:cs typeface="Times New Roman"/>
              </a:rPr>
              <a:t> </a:t>
            </a:r>
            <a:r>
              <a:rPr sz="2400">
                <a:latin typeface="Times New Roman"/>
                <a:cs typeface="Times New Roman"/>
              </a:rPr>
              <a:t>of</a:t>
            </a:r>
            <a:r>
              <a:rPr sz="2400" spc="-5">
                <a:latin typeface="Times New Roman"/>
                <a:cs typeface="Times New Roman"/>
              </a:rPr>
              <a:t> </a:t>
            </a:r>
            <a:r>
              <a:rPr sz="2400">
                <a:latin typeface="Times New Roman"/>
                <a:cs typeface="Times New Roman"/>
              </a:rPr>
              <a:t>energy</a:t>
            </a:r>
            <a:r>
              <a:rPr sz="2400" spc="-20">
                <a:latin typeface="Times New Roman"/>
                <a:cs typeface="Times New Roman"/>
              </a:rPr>
              <a:t> </a:t>
            </a:r>
            <a:r>
              <a:rPr sz="2400">
                <a:latin typeface="Times New Roman"/>
                <a:cs typeface="Times New Roman"/>
              </a:rPr>
              <a:t>to</a:t>
            </a:r>
            <a:r>
              <a:rPr sz="2400" spc="-10">
                <a:latin typeface="Times New Roman"/>
                <a:cs typeface="Times New Roman"/>
              </a:rPr>
              <a:t> another</a:t>
            </a:r>
            <a:endParaRPr sz="2400">
              <a:latin typeface="Times New Roman"/>
              <a:cs typeface="Times New Roman"/>
            </a:endParaRPr>
          </a:p>
          <a:p>
            <a:pPr marL="12700" marR="5080">
              <a:lnSpc>
                <a:spcPts val="4320"/>
              </a:lnSpc>
              <a:spcBef>
                <a:spcPts val="384"/>
              </a:spcBef>
            </a:pPr>
            <a:r>
              <a:rPr sz="2400">
                <a:latin typeface="Times New Roman"/>
                <a:cs typeface="Times New Roman"/>
              </a:rPr>
              <a:t>When</a:t>
            </a:r>
            <a:r>
              <a:rPr sz="2400" spc="5">
                <a:latin typeface="Times New Roman"/>
                <a:cs typeface="Times New Roman"/>
              </a:rPr>
              <a:t> </a:t>
            </a:r>
            <a:r>
              <a:rPr sz="2400">
                <a:latin typeface="Times New Roman"/>
                <a:cs typeface="Times New Roman"/>
              </a:rPr>
              <a:t>input</a:t>
            </a:r>
            <a:r>
              <a:rPr sz="2400" spc="-20">
                <a:latin typeface="Times New Roman"/>
                <a:cs typeface="Times New Roman"/>
              </a:rPr>
              <a:t> </a:t>
            </a:r>
            <a:r>
              <a:rPr sz="2400">
                <a:latin typeface="Times New Roman"/>
                <a:cs typeface="Times New Roman"/>
              </a:rPr>
              <a:t>is</a:t>
            </a:r>
            <a:r>
              <a:rPr sz="2400" spc="-5">
                <a:latin typeface="Times New Roman"/>
                <a:cs typeface="Times New Roman"/>
              </a:rPr>
              <a:t> </a:t>
            </a:r>
            <a:r>
              <a:rPr sz="2400">
                <a:latin typeface="Times New Roman"/>
                <a:cs typeface="Times New Roman"/>
              </a:rPr>
              <a:t>a</a:t>
            </a:r>
            <a:r>
              <a:rPr sz="2400" spc="-5">
                <a:latin typeface="Times New Roman"/>
                <a:cs typeface="Times New Roman"/>
              </a:rPr>
              <a:t> </a:t>
            </a:r>
            <a:r>
              <a:rPr sz="2400">
                <a:latin typeface="Times New Roman"/>
                <a:cs typeface="Times New Roman"/>
              </a:rPr>
              <a:t>physical</a:t>
            </a:r>
            <a:r>
              <a:rPr sz="2400" spc="-20">
                <a:latin typeface="Times New Roman"/>
                <a:cs typeface="Times New Roman"/>
              </a:rPr>
              <a:t> </a:t>
            </a:r>
            <a:r>
              <a:rPr sz="2400">
                <a:latin typeface="Times New Roman"/>
                <a:cs typeface="Times New Roman"/>
              </a:rPr>
              <a:t>quantity</a:t>
            </a:r>
            <a:r>
              <a:rPr sz="2400" spc="-40">
                <a:latin typeface="Times New Roman"/>
                <a:cs typeface="Times New Roman"/>
              </a:rPr>
              <a:t> </a:t>
            </a:r>
            <a:r>
              <a:rPr sz="2400">
                <a:latin typeface="Times New Roman"/>
                <a:cs typeface="Times New Roman"/>
              </a:rPr>
              <a:t>and output</a:t>
            </a:r>
            <a:r>
              <a:rPr sz="2400" spc="-20">
                <a:latin typeface="Times New Roman"/>
                <a:cs typeface="Times New Roman"/>
              </a:rPr>
              <a:t> </a:t>
            </a:r>
            <a:r>
              <a:rPr sz="2400">
                <a:latin typeface="Times New Roman"/>
                <a:cs typeface="Times New Roman"/>
              </a:rPr>
              <a:t>electrical</a:t>
            </a:r>
            <a:r>
              <a:rPr sz="2400" spc="-45">
                <a:latin typeface="Times New Roman"/>
                <a:cs typeface="Times New Roman"/>
              </a:rPr>
              <a:t> </a:t>
            </a:r>
            <a:r>
              <a:rPr sz="2400">
                <a:latin typeface="Times New Roman"/>
                <a:cs typeface="Times New Roman"/>
              </a:rPr>
              <a:t>→ </a:t>
            </a:r>
            <a:r>
              <a:rPr sz="2400" spc="-10">
                <a:latin typeface="Times New Roman"/>
                <a:cs typeface="Times New Roman"/>
              </a:rPr>
              <a:t>Sensor </a:t>
            </a:r>
            <a:r>
              <a:rPr sz="2400">
                <a:latin typeface="Times New Roman"/>
                <a:cs typeface="Times New Roman"/>
              </a:rPr>
              <a:t>When</a:t>
            </a:r>
            <a:r>
              <a:rPr sz="2400" spc="5">
                <a:latin typeface="Times New Roman"/>
                <a:cs typeface="Times New Roman"/>
              </a:rPr>
              <a:t> </a:t>
            </a:r>
            <a:r>
              <a:rPr sz="2400">
                <a:latin typeface="Times New Roman"/>
                <a:cs typeface="Times New Roman"/>
              </a:rPr>
              <a:t>input</a:t>
            </a:r>
            <a:r>
              <a:rPr sz="2400" spc="-20">
                <a:latin typeface="Times New Roman"/>
                <a:cs typeface="Times New Roman"/>
              </a:rPr>
              <a:t> </a:t>
            </a:r>
            <a:r>
              <a:rPr sz="2400">
                <a:latin typeface="Times New Roman"/>
                <a:cs typeface="Times New Roman"/>
              </a:rPr>
              <a:t>is</a:t>
            </a:r>
            <a:r>
              <a:rPr sz="2400" spc="-5">
                <a:latin typeface="Times New Roman"/>
                <a:cs typeface="Times New Roman"/>
              </a:rPr>
              <a:t> </a:t>
            </a:r>
            <a:r>
              <a:rPr sz="2400">
                <a:latin typeface="Times New Roman"/>
                <a:cs typeface="Times New Roman"/>
              </a:rPr>
              <a:t>electrical</a:t>
            </a:r>
            <a:r>
              <a:rPr sz="2400" spc="-45">
                <a:latin typeface="Times New Roman"/>
                <a:cs typeface="Times New Roman"/>
              </a:rPr>
              <a:t> </a:t>
            </a:r>
            <a:r>
              <a:rPr sz="2400">
                <a:latin typeface="Times New Roman"/>
                <a:cs typeface="Times New Roman"/>
              </a:rPr>
              <a:t>and output</a:t>
            </a:r>
            <a:r>
              <a:rPr sz="2400" spc="-20">
                <a:latin typeface="Times New Roman"/>
                <a:cs typeface="Times New Roman"/>
              </a:rPr>
              <a:t> </a:t>
            </a:r>
            <a:r>
              <a:rPr sz="2400">
                <a:latin typeface="Times New Roman"/>
                <a:cs typeface="Times New Roman"/>
              </a:rPr>
              <a:t>a physical</a:t>
            </a:r>
            <a:r>
              <a:rPr sz="2400" spc="-30">
                <a:latin typeface="Times New Roman"/>
                <a:cs typeface="Times New Roman"/>
              </a:rPr>
              <a:t> </a:t>
            </a:r>
            <a:r>
              <a:rPr sz="2400">
                <a:latin typeface="Times New Roman"/>
                <a:cs typeface="Times New Roman"/>
              </a:rPr>
              <a:t>quantity</a:t>
            </a:r>
            <a:r>
              <a:rPr sz="2400" spc="-40">
                <a:latin typeface="Times New Roman"/>
                <a:cs typeface="Times New Roman"/>
              </a:rPr>
              <a:t> </a:t>
            </a:r>
            <a:r>
              <a:rPr sz="2400">
                <a:latin typeface="Times New Roman"/>
                <a:cs typeface="Times New Roman"/>
              </a:rPr>
              <a:t>→</a:t>
            </a:r>
            <a:r>
              <a:rPr sz="2400" spc="-130">
                <a:latin typeface="Times New Roman"/>
                <a:cs typeface="Times New Roman"/>
              </a:rPr>
              <a:t> </a:t>
            </a:r>
            <a:r>
              <a:rPr sz="2400" spc="-10">
                <a:latin typeface="Times New Roman"/>
                <a:cs typeface="Times New Roman"/>
              </a:rPr>
              <a:t>Actuator</a:t>
            </a:r>
            <a:endParaRPr sz="2400">
              <a:latin typeface="Times New Roman"/>
              <a:cs typeface="Times New Roman"/>
            </a:endParaRPr>
          </a:p>
          <a:p>
            <a:pPr>
              <a:lnSpc>
                <a:spcPct val="100000"/>
              </a:lnSpc>
            </a:pPr>
            <a:endParaRPr sz="2600">
              <a:latin typeface="Times New Roman"/>
              <a:cs typeface="Times New Roman"/>
            </a:endParaRPr>
          </a:p>
          <a:p>
            <a:pPr>
              <a:lnSpc>
                <a:spcPct val="100000"/>
              </a:lnSpc>
              <a:spcBef>
                <a:spcPts val="25"/>
              </a:spcBef>
            </a:pPr>
            <a:endParaRPr sz="3200">
              <a:latin typeface="Times New Roman"/>
              <a:cs typeface="Times New Roman"/>
            </a:endParaRPr>
          </a:p>
          <a:p>
            <a:pPr marR="413384" algn="r">
              <a:lnSpc>
                <a:spcPct val="100000"/>
              </a:lnSpc>
            </a:pPr>
            <a:r>
              <a:rPr sz="2400" u="sng">
                <a:uFill>
                  <a:solidFill>
                    <a:srgbClr val="000000"/>
                  </a:solidFill>
                </a:uFill>
                <a:latin typeface="Times New Roman"/>
                <a:cs typeface="Times New Roman"/>
              </a:rPr>
              <a:t>e.g. </a:t>
            </a:r>
            <a:r>
              <a:rPr sz="2400" u="sng" spc="-10">
                <a:uFill>
                  <a:solidFill>
                    <a:srgbClr val="000000"/>
                  </a:solidFill>
                </a:uFill>
                <a:latin typeface="Times New Roman"/>
                <a:cs typeface="Times New Roman"/>
              </a:rPr>
              <a:t>Piezoelectric</a:t>
            </a:r>
            <a:r>
              <a:rPr sz="2400" spc="-10">
                <a:latin typeface="Times New Roman"/>
                <a:cs typeface="Times New Roman"/>
              </a:rPr>
              <a:t>:</a:t>
            </a:r>
            <a:endParaRPr sz="2400">
              <a:latin typeface="Times New Roman"/>
              <a:cs typeface="Times New Roman"/>
            </a:endParaRPr>
          </a:p>
        </p:txBody>
      </p:sp>
      <p:sp>
        <p:nvSpPr>
          <p:cNvPr id="4" name="object 4"/>
          <p:cNvSpPr txBox="1"/>
          <p:nvPr/>
        </p:nvSpPr>
        <p:spPr>
          <a:xfrm>
            <a:off x="3883914" y="4057269"/>
            <a:ext cx="918210" cy="299720"/>
          </a:xfrm>
          <a:prstGeom prst="rect">
            <a:avLst/>
          </a:prstGeom>
        </p:spPr>
        <p:txBody>
          <a:bodyPr vert="horz" wrap="square" lIns="0" tIns="12700" rIns="0" bIns="0" rtlCol="0">
            <a:spAutoFit/>
          </a:bodyPr>
          <a:lstStyle/>
          <a:p>
            <a:pPr marL="12700">
              <a:lnSpc>
                <a:spcPct val="100000"/>
              </a:lnSpc>
              <a:spcBef>
                <a:spcPts val="100"/>
              </a:spcBef>
            </a:pPr>
            <a:r>
              <a:rPr sz="1800" spc="-10">
                <a:latin typeface="Calibri"/>
                <a:cs typeface="Calibri"/>
              </a:rPr>
              <a:t>Actuators</a:t>
            </a:r>
            <a:endParaRPr sz="1800">
              <a:latin typeface="Calibri"/>
              <a:cs typeface="Calibri"/>
            </a:endParaRPr>
          </a:p>
        </p:txBody>
      </p:sp>
      <p:sp>
        <p:nvSpPr>
          <p:cNvPr id="5" name="object 5"/>
          <p:cNvSpPr txBox="1"/>
          <p:nvPr/>
        </p:nvSpPr>
        <p:spPr>
          <a:xfrm>
            <a:off x="1090371" y="3955160"/>
            <a:ext cx="737235" cy="299720"/>
          </a:xfrm>
          <a:prstGeom prst="rect">
            <a:avLst/>
          </a:prstGeom>
        </p:spPr>
        <p:txBody>
          <a:bodyPr vert="horz" wrap="square" lIns="0" tIns="12700" rIns="0" bIns="0" rtlCol="0">
            <a:spAutoFit/>
          </a:bodyPr>
          <a:lstStyle/>
          <a:p>
            <a:pPr marL="12700">
              <a:lnSpc>
                <a:spcPct val="100000"/>
              </a:lnSpc>
              <a:spcBef>
                <a:spcPts val="100"/>
              </a:spcBef>
            </a:pPr>
            <a:r>
              <a:rPr sz="1800" spc="-10">
                <a:latin typeface="Times New Roman"/>
                <a:cs typeface="Times New Roman"/>
              </a:rPr>
              <a:t>Sensors</a:t>
            </a:r>
            <a:endParaRPr sz="1800">
              <a:latin typeface="Times New Roman"/>
              <a:cs typeface="Times New Roman"/>
            </a:endParaRPr>
          </a:p>
        </p:txBody>
      </p:sp>
      <p:sp>
        <p:nvSpPr>
          <p:cNvPr id="6" name="object 6"/>
          <p:cNvSpPr txBox="1"/>
          <p:nvPr/>
        </p:nvSpPr>
        <p:spPr>
          <a:xfrm>
            <a:off x="762000" y="4495801"/>
            <a:ext cx="1676400" cy="2286000"/>
          </a:xfrm>
          <a:prstGeom prst="rect">
            <a:avLst/>
          </a:prstGeom>
          <a:ln w="9525">
            <a:solidFill>
              <a:srgbClr val="000000"/>
            </a:solidFill>
          </a:ln>
        </p:spPr>
        <p:txBody>
          <a:bodyPr vert="horz" wrap="square" lIns="0" tIns="114935" rIns="0" bIns="0" rtlCol="0">
            <a:spAutoFit/>
          </a:bodyPr>
          <a:lstStyle/>
          <a:p>
            <a:pPr marL="342265" marR="410845" indent="68580">
              <a:lnSpc>
                <a:spcPct val="100000"/>
              </a:lnSpc>
              <a:spcBef>
                <a:spcPts val="905"/>
              </a:spcBef>
            </a:pPr>
            <a:r>
              <a:rPr sz="1800" spc="-10">
                <a:latin typeface="Times New Roman"/>
                <a:cs typeface="Times New Roman"/>
              </a:rPr>
              <a:t>Physical parameter</a:t>
            </a:r>
            <a:endParaRPr sz="18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53340">
              <a:lnSpc>
                <a:spcPct val="100000"/>
              </a:lnSpc>
              <a:spcBef>
                <a:spcPts val="1285"/>
              </a:spcBef>
            </a:pPr>
            <a:r>
              <a:rPr sz="1800">
                <a:latin typeface="Times New Roman"/>
                <a:cs typeface="Times New Roman"/>
              </a:rPr>
              <a:t>Electrical</a:t>
            </a:r>
            <a:r>
              <a:rPr sz="1800" spc="-15">
                <a:latin typeface="Times New Roman"/>
                <a:cs typeface="Times New Roman"/>
              </a:rPr>
              <a:t> </a:t>
            </a:r>
            <a:r>
              <a:rPr sz="1800" spc="-10">
                <a:latin typeface="Times New Roman"/>
                <a:cs typeface="Times New Roman"/>
              </a:rPr>
              <a:t>Output</a:t>
            </a:r>
            <a:endParaRPr sz="1800">
              <a:latin typeface="Times New Roman"/>
              <a:cs typeface="Times New Roman"/>
            </a:endParaRPr>
          </a:p>
        </p:txBody>
      </p:sp>
      <p:sp>
        <p:nvSpPr>
          <p:cNvPr id="7" name="object 7"/>
          <p:cNvSpPr/>
          <p:nvPr/>
        </p:nvSpPr>
        <p:spPr>
          <a:xfrm>
            <a:off x="1485900" y="5410200"/>
            <a:ext cx="76200" cy="457200"/>
          </a:xfrm>
          <a:custGeom>
            <a:avLst/>
            <a:gdLst/>
            <a:ahLst/>
            <a:cxnLst/>
            <a:rect l="l" t="t" r="r" b="b"/>
            <a:pathLst>
              <a:path w="76200" h="457200">
                <a:moveTo>
                  <a:pt x="31750" y="381000"/>
                </a:moveTo>
                <a:lnTo>
                  <a:pt x="0" y="381000"/>
                </a:lnTo>
                <a:lnTo>
                  <a:pt x="38100" y="457200"/>
                </a:lnTo>
                <a:lnTo>
                  <a:pt x="69850" y="393700"/>
                </a:lnTo>
                <a:lnTo>
                  <a:pt x="31750" y="393700"/>
                </a:lnTo>
                <a:lnTo>
                  <a:pt x="31750" y="381000"/>
                </a:lnTo>
                <a:close/>
              </a:path>
              <a:path w="76200" h="457200">
                <a:moveTo>
                  <a:pt x="44450" y="0"/>
                </a:moveTo>
                <a:lnTo>
                  <a:pt x="31750" y="0"/>
                </a:lnTo>
                <a:lnTo>
                  <a:pt x="31750" y="393700"/>
                </a:lnTo>
                <a:lnTo>
                  <a:pt x="44450" y="393700"/>
                </a:lnTo>
                <a:lnTo>
                  <a:pt x="44450" y="0"/>
                </a:lnTo>
                <a:close/>
              </a:path>
              <a:path w="76200" h="457200">
                <a:moveTo>
                  <a:pt x="76200" y="381000"/>
                </a:moveTo>
                <a:lnTo>
                  <a:pt x="44450" y="381000"/>
                </a:lnTo>
                <a:lnTo>
                  <a:pt x="44450" y="393700"/>
                </a:lnTo>
                <a:lnTo>
                  <a:pt x="69850" y="393700"/>
                </a:lnTo>
                <a:lnTo>
                  <a:pt x="76200" y="381000"/>
                </a:lnTo>
                <a:close/>
              </a:path>
            </a:pathLst>
          </a:custGeom>
          <a:solidFill>
            <a:srgbClr val="000000"/>
          </a:solidFill>
        </p:spPr>
        <p:txBody>
          <a:bodyPr wrap="square" lIns="0" tIns="0" rIns="0" bIns="0" rtlCol="0"/>
          <a:lstStyle/>
          <a:p>
            <a:endParaRPr/>
          </a:p>
        </p:txBody>
      </p:sp>
      <p:sp>
        <p:nvSpPr>
          <p:cNvPr id="8" name="object 8"/>
          <p:cNvSpPr txBox="1"/>
          <p:nvPr/>
        </p:nvSpPr>
        <p:spPr>
          <a:xfrm>
            <a:off x="3505200" y="4495801"/>
            <a:ext cx="1600200" cy="2286000"/>
          </a:xfrm>
          <a:prstGeom prst="rect">
            <a:avLst/>
          </a:prstGeom>
          <a:ln w="9525">
            <a:solidFill>
              <a:srgbClr val="000000"/>
            </a:solidFill>
          </a:ln>
        </p:spPr>
        <p:txBody>
          <a:bodyPr vert="horz" wrap="square" lIns="0" tIns="38735" rIns="0" bIns="0" rtlCol="0">
            <a:spAutoFit/>
          </a:bodyPr>
          <a:lstStyle/>
          <a:p>
            <a:pPr marL="16510">
              <a:lnSpc>
                <a:spcPct val="100000"/>
              </a:lnSpc>
              <a:spcBef>
                <a:spcPts val="305"/>
              </a:spcBef>
            </a:pPr>
            <a:r>
              <a:rPr sz="1800">
                <a:latin typeface="Times New Roman"/>
                <a:cs typeface="Times New Roman"/>
              </a:rPr>
              <a:t>Electrical</a:t>
            </a:r>
            <a:r>
              <a:rPr sz="1800" spc="-20">
                <a:latin typeface="Times New Roman"/>
                <a:cs typeface="Times New Roman"/>
              </a:rPr>
              <a:t> </a:t>
            </a:r>
            <a:r>
              <a:rPr sz="1800" spc="-10">
                <a:latin typeface="Times New Roman"/>
                <a:cs typeface="Times New Roman"/>
              </a:rPr>
              <a:t>Input</a:t>
            </a:r>
            <a:endParaRPr sz="18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30"/>
              </a:spcBef>
            </a:pPr>
            <a:endParaRPr sz="1600">
              <a:latin typeface="Times New Roman"/>
              <a:cs typeface="Times New Roman"/>
            </a:endParaRPr>
          </a:p>
          <a:p>
            <a:pPr marL="28575">
              <a:lnSpc>
                <a:spcPct val="100000"/>
              </a:lnSpc>
            </a:pPr>
            <a:r>
              <a:rPr sz="1800">
                <a:latin typeface="Times New Roman"/>
                <a:cs typeface="Times New Roman"/>
              </a:rPr>
              <a:t>Physical</a:t>
            </a:r>
            <a:r>
              <a:rPr sz="1800" spc="-10">
                <a:latin typeface="Times New Roman"/>
                <a:cs typeface="Times New Roman"/>
              </a:rPr>
              <a:t> Output</a:t>
            </a:r>
            <a:endParaRPr sz="1800">
              <a:latin typeface="Times New Roman"/>
              <a:cs typeface="Times New Roman"/>
            </a:endParaRPr>
          </a:p>
        </p:txBody>
      </p:sp>
      <p:sp>
        <p:nvSpPr>
          <p:cNvPr id="9" name="object 9"/>
          <p:cNvSpPr/>
          <p:nvPr/>
        </p:nvSpPr>
        <p:spPr>
          <a:xfrm>
            <a:off x="4152900" y="5410200"/>
            <a:ext cx="76200" cy="457200"/>
          </a:xfrm>
          <a:custGeom>
            <a:avLst/>
            <a:gdLst/>
            <a:ahLst/>
            <a:cxnLst/>
            <a:rect l="l" t="t" r="r" b="b"/>
            <a:pathLst>
              <a:path w="76200" h="457200">
                <a:moveTo>
                  <a:pt x="31750" y="381000"/>
                </a:moveTo>
                <a:lnTo>
                  <a:pt x="0" y="381000"/>
                </a:lnTo>
                <a:lnTo>
                  <a:pt x="38100" y="457200"/>
                </a:lnTo>
                <a:lnTo>
                  <a:pt x="69850" y="393700"/>
                </a:lnTo>
                <a:lnTo>
                  <a:pt x="31750" y="393700"/>
                </a:lnTo>
                <a:lnTo>
                  <a:pt x="31750" y="381000"/>
                </a:lnTo>
                <a:close/>
              </a:path>
              <a:path w="76200" h="457200">
                <a:moveTo>
                  <a:pt x="44450" y="0"/>
                </a:moveTo>
                <a:lnTo>
                  <a:pt x="31750" y="0"/>
                </a:lnTo>
                <a:lnTo>
                  <a:pt x="31750" y="393700"/>
                </a:lnTo>
                <a:lnTo>
                  <a:pt x="44450" y="393700"/>
                </a:lnTo>
                <a:lnTo>
                  <a:pt x="44450" y="0"/>
                </a:lnTo>
                <a:close/>
              </a:path>
              <a:path w="76200" h="457200">
                <a:moveTo>
                  <a:pt x="76200" y="381000"/>
                </a:moveTo>
                <a:lnTo>
                  <a:pt x="44450" y="381000"/>
                </a:lnTo>
                <a:lnTo>
                  <a:pt x="44450" y="393700"/>
                </a:lnTo>
                <a:lnTo>
                  <a:pt x="69850" y="393700"/>
                </a:lnTo>
                <a:lnTo>
                  <a:pt x="76200" y="381000"/>
                </a:lnTo>
                <a:close/>
              </a:path>
            </a:pathLst>
          </a:custGeom>
          <a:solidFill>
            <a:srgbClr val="000000"/>
          </a:solidFill>
        </p:spPr>
        <p:txBody>
          <a:bodyPr wrap="square" lIns="0" tIns="0" rIns="0" bIns="0" rtlCol="0"/>
          <a:lstStyle/>
          <a:p>
            <a:endParaRPr/>
          </a:p>
        </p:txBody>
      </p:sp>
      <p:sp>
        <p:nvSpPr>
          <p:cNvPr id="10" name="object 10"/>
          <p:cNvSpPr txBox="1"/>
          <p:nvPr/>
        </p:nvSpPr>
        <p:spPr>
          <a:xfrm>
            <a:off x="6328028" y="3741374"/>
            <a:ext cx="2042160" cy="1123315"/>
          </a:xfrm>
          <a:prstGeom prst="rect">
            <a:avLst/>
          </a:prstGeom>
        </p:spPr>
        <p:txBody>
          <a:bodyPr vert="horz" wrap="square" lIns="0" tIns="195580" rIns="0" bIns="0" rtlCol="0">
            <a:spAutoFit/>
          </a:bodyPr>
          <a:lstStyle/>
          <a:p>
            <a:pPr marL="12700">
              <a:lnSpc>
                <a:spcPct val="100000"/>
              </a:lnSpc>
              <a:spcBef>
                <a:spcPts val="1540"/>
              </a:spcBef>
            </a:pPr>
            <a:r>
              <a:rPr sz="2400">
                <a:latin typeface="Times New Roman"/>
                <a:cs typeface="Times New Roman"/>
              </a:rPr>
              <a:t>Force</a:t>
            </a:r>
            <a:r>
              <a:rPr sz="2400" spc="-20">
                <a:latin typeface="Times New Roman"/>
                <a:cs typeface="Times New Roman"/>
              </a:rPr>
              <a:t> </a:t>
            </a:r>
            <a:r>
              <a:rPr sz="2400">
                <a:latin typeface="Times New Roman"/>
                <a:cs typeface="Times New Roman"/>
              </a:rPr>
              <a:t>-&gt;</a:t>
            </a:r>
            <a:r>
              <a:rPr sz="2400" spc="-15">
                <a:latin typeface="Times New Roman"/>
                <a:cs typeface="Times New Roman"/>
              </a:rPr>
              <a:t> </a:t>
            </a:r>
            <a:r>
              <a:rPr sz="2400" spc="-10">
                <a:latin typeface="Times New Roman"/>
                <a:cs typeface="Times New Roman"/>
              </a:rPr>
              <a:t>voltage</a:t>
            </a:r>
            <a:endParaRPr sz="2400">
              <a:latin typeface="Times New Roman"/>
              <a:cs typeface="Times New Roman"/>
            </a:endParaRPr>
          </a:p>
          <a:p>
            <a:pPr marL="12700">
              <a:lnSpc>
                <a:spcPct val="100000"/>
              </a:lnSpc>
              <a:spcBef>
                <a:spcPts val="1440"/>
              </a:spcBef>
            </a:pPr>
            <a:r>
              <a:rPr sz="2400" spc="-45">
                <a:latin typeface="Times New Roman"/>
                <a:cs typeface="Times New Roman"/>
              </a:rPr>
              <a:t>Voltage-</a:t>
            </a:r>
            <a:r>
              <a:rPr sz="2400">
                <a:latin typeface="Times New Roman"/>
                <a:cs typeface="Times New Roman"/>
              </a:rPr>
              <a:t>&gt;</a:t>
            </a:r>
            <a:r>
              <a:rPr sz="2400" spc="30">
                <a:latin typeface="Times New Roman"/>
                <a:cs typeface="Times New Roman"/>
              </a:rPr>
              <a:t> </a:t>
            </a:r>
            <a:r>
              <a:rPr sz="2400" spc="-10">
                <a:latin typeface="Times New Roman"/>
                <a:cs typeface="Times New Roman"/>
              </a:rPr>
              <a:t>Force</a:t>
            </a:r>
            <a:endParaRPr sz="2400">
              <a:latin typeface="Times New Roman"/>
              <a:cs typeface="Times New Roman"/>
            </a:endParaRPr>
          </a:p>
        </p:txBody>
      </p:sp>
      <p:sp>
        <p:nvSpPr>
          <p:cNvPr id="11" name="object 11"/>
          <p:cNvSpPr/>
          <p:nvPr/>
        </p:nvSpPr>
        <p:spPr>
          <a:xfrm>
            <a:off x="2586482" y="2586227"/>
            <a:ext cx="1528445" cy="1452880"/>
          </a:xfrm>
          <a:custGeom>
            <a:avLst/>
            <a:gdLst/>
            <a:ahLst/>
            <a:cxnLst/>
            <a:rect l="l" t="t" r="r" b="b"/>
            <a:pathLst>
              <a:path w="1528445" h="1452879">
                <a:moveTo>
                  <a:pt x="1468668" y="1404485"/>
                </a:moveTo>
                <a:lnTo>
                  <a:pt x="1446783" y="1427480"/>
                </a:lnTo>
                <a:lnTo>
                  <a:pt x="1528318" y="1452372"/>
                </a:lnTo>
                <a:lnTo>
                  <a:pt x="1514184" y="1413256"/>
                </a:lnTo>
                <a:lnTo>
                  <a:pt x="1477898" y="1413256"/>
                </a:lnTo>
                <a:lnTo>
                  <a:pt x="1468668" y="1404485"/>
                </a:lnTo>
                <a:close/>
              </a:path>
              <a:path w="1528445" h="1452879">
                <a:moveTo>
                  <a:pt x="1477462" y="1395245"/>
                </a:moveTo>
                <a:lnTo>
                  <a:pt x="1468668" y="1404485"/>
                </a:lnTo>
                <a:lnTo>
                  <a:pt x="1477898" y="1413256"/>
                </a:lnTo>
                <a:lnTo>
                  <a:pt x="1486662" y="1403985"/>
                </a:lnTo>
                <a:lnTo>
                  <a:pt x="1477462" y="1395245"/>
                </a:lnTo>
                <a:close/>
              </a:path>
              <a:path w="1528445" h="1452879">
                <a:moveTo>
                  <a:pt x="1499362" y="1372235"/>
                </a:moveTo>
                <a:lnTo>
                  <a:pt x="1477462" y="1395245"/>
                </a:lnTo>
                <a:lnTo>
                  <a:pt x="1486662" y="1403985"/>
                </a:lnTo>
                <a:lnTo>
                  <a:pt x="1477898" y="1413256"/>
                </a:lnTo>
                <a:lnTo>
                  <a:pt x="1514184" y="1413256"/>
                </a:lnTo>
                <a:lnTo>
                  <a:pt x="1499362" y="1372235"/>
                </a:lnTo>
                <a:close/>
              </a:path>
              <a:path w="1528445" h="1452879">
                <a:moveTo>
                  <a:pt x="8636" y="0"/>
                </a:moveTo>
                <a:lnTo>
                  <a:pt x="0" y="9144"/>
                </a:lnTo>
                <a:lnTo>
                  <a:pt x="1468668" y="1404485"/>
                </a:lnTo>
                <a:lnTo>
                  <a:pt x="1477462" y="1395245"/>
                </a:lnTo>
                <a:lnTo>
                  <a:pt x="8636" y="0"/>
                </a:lnTo>
                <a:close/>
              </a:path>
            </a:pathLst>
          </a:custGeom>
          <a:solidFill>
            <a:srgbClr val="000000"/>
          </a:solidFill>
        </p:spPr>
        <p:txBody>
          <a:bodyPr wrap="square" lIns="0" tIns="0" rIns="0" bIns="0" rtlCol="0"/>
          <a:lstStyle/>
          <a:p>
            <a:endParaRPr/>
          </a:p>
        </p:txBody>
      </p:sp>
      <p:grpSp>
        <p:nvGrpSpPr>
          <p:cNvPr id="12" name="object 12"/>
          <p:cNvGrpSpPr/>
          <p:nvPr/>
        </p:nvGrpSpPr>
        <p:grpSpPr>
          <a:xfrm>
            <a:off x="222478" y="1900237"/>
            <a:ext cx="632460" cy="2214880"/>
            <a:chOff x="222478" y="1900237"/>
            <a:chExt cx="632460" cy="2214880"/>
          </a:xfrm>
        </p:grpSpPr>
        <p:sp>
          <p:nvSpPr>
            <p:cNvPr id="13" name="object 13"/>
            <p:cNvSpPr/>
            <p:nvPr/>
          </p:nvSpPr>
          <p:spPr>
            <a:xfrm>
              <a:off x="228599" y="1905000"/>
              <a:ext cx="228600" cy="0"/>
            </a:xfrm>
            <a:custGeom>
              <a:avLst/>
              <a:gdLst/>
              <a:ahLst/>
              <a:cxnLst/>
              <a:rect l="l" t="t" r="r" b="b"/>
              <a:pathLst>
                <a:path w="228600">
                  <a:moveTo>
                    <a:pt x="228600" y="0"/>
                  </a:moveTo>
                  <a:lnTo>
                    <a:pt x="0" y="0"/>
                  </a:lnTo>
                </a:path>
              </a:pathLst>
            </a:custGeom>
            <a:ln w="9525">
              <a:solidFill>
                <a:srgbClr val="000000"/>
              </a:solidFill>
            </a:ln>
          </p:spPr>
          <p:txBody>
            <a:bodyPr wrap="square" lIns="0" tIns="0" rIns="0" bIns="0" rtlCol="0"/>
            <a:lstStyle/>
            <a:p>
              <a:endParaRPr/>
            </a:p>
          </p:txBody>
        </p:sp>
        <p:sp>
          <p:nvSpPr>
            <p:cNvPr id="14" name="object 14"/>
            <p:cNvSpPr/>
            <p:nvPr/>
          </p:nvSpPr>
          <p:spPr>
            <a:xfrm>
              <a:off x="222478" y="1903349"/>
              <a:ext cx="632460" cy="2211705"/>
            </a:xfrm>
            <a:custGeom>
              <a:avLst/>
              <a:gdLst/>
              <a:ahLst/>
              <a:cxnLst/>
              <a:rect l="l" t="t" r="r" b="b"/>
              <a:pathLst>
                <a:path w="632460" h="2211704">
                  <a:moveTo>
                    <a:pt x="589336" y="2139662"/>
                  </a:moveTo>
                  <a:lnTo>
                    <a:pt x="558723" y="2148078"/>
                  </a:lnTo>
                  <a:lnTo>
                    <a:pt x="615721" y="2211451"/>
                  </a:lnTo>
                  <a:lnTo>
                    <a:pt x="627452" y="2151888"/>
                  </a:lnTo>
                  <a:lnTo>
                    <a:pt x="592709" y="2151888"/>
                  </a:lnTo>
                  <a:lnTo>
                    <a:pt x="589336" y="2139662"/>
                  </a:lnTo>
                  <a:close/>
                </a:path>
                <a:path w="632460" h="2211704">
                  <a:moveTo>
                    <a:pt x="601563" y="2136301"/>
                  </a:moveTo>
                  <a:lnTo>
                    <a:pt x="589336" y="2139662"/>
                  </a:lnTo>
                  <a:lnTo>
                    <a:pt x="592709" y="2151888"/>
                  </a:lnTo>
                  <a:lnTo>
                    <a:pt x="604951" y="2148586"/>
                  </a:lnTo>
                  <a:lnTo>
                    <a:pt x="601563" y="2136301"/>
                  </a:lnTo>
                  <a:close/>
                </a:path>
                <a:path w="632460" h="2211704">
                  <a:moveTo>
                    <a:pt x="632180" y="2127885"/>
                  </a:moveTo>
                  <a:lnTo>
                    <a:pt x="601563" y="2136301"/>
                  </a:lnTo>
                  <a:lnTo>
                    <a:pt x="604951" y="2148586"/>
                  </a:lnTo>
                  <a:lnTo>
                    <a:pt x="592709" y="2151888"/>
                  </a:lnTo>
                  <a:lnTo>
                    <a:pt x="627452" y="2151888"/>
                  </a:lnTo>
                  <a:lnTo>
                    <a:pt x="632180" y="2127885"/>
                  </a:lnTo>
                  <a:close/>
                </a:path>
                <a:path w="632460" h="2211704">
                  <a:moveTo>
                    <a:pt x="12242" y="0"/>
                  </a:moveTo>
                  <a:lnTo>
                    <a:pt x="0" y="3301"/>
                  </a:lnTo>
                  <a:lnTo>
                    <a:pt x="589336" y="2139662"/>
                  </a:lnTo>
                  <a:lnTo>
                    <a:pt x="601563" y="2136301"/>
                  </a:lnTo>
                  <a:lnTo>
                    <a:pt x="12242" y="0"/>
                  </a:lnTo>
                  <a:close/>
                </a:path>
              </a:pathLst>
            </a:custGeom>
            <a:solidFill>
              <a:srgbClr val="000000"/>
            </a:solidFill>
          </p:spPr>
          <p:txBody>
            <a:bodyPr wrap="square" lIns="0" tIns="0" rIns="0" bIns="0" rtlCol="0"/>
            <a:lstStyle/>
            <a:p>
              <a:endParaRPr/>
            </a:p>
          </p:txBody>
        </p:sp>
      </p:grpSp>
      <p:sp>
        <p:nvSpPr>
          <p:cNvPr id="15" name="object 15"/>
          <p:cNvSpPr txBox="1"/>
          <p:nvPr/>
        </p:nvSpPr>
        <p:spPr>
          <a:xfrm>
            <a:off x="5591302" y="6195771"/>
            <a:ext cx="3367404" cy="391160"/>
          </a:xfrm>
          <a:prstGeom prst="rect">
            <a:avLst/>
          </a:prstGeom>
        </p:spPr>
        <p:txBody>
          <a:bodyPr vert="horz" wrap="square" lIns="0" tIns="12700" rIns="0" bIns="0" rtlCol="0">
            <a:spAutoFit/>
          </a:bodyPr>
          <a:lstStyle/>
          <a:p>
            <a:pPr marL="12700">
              <a:lnSpc>
                <a:spcPct val="100000"/>
              </a:lnSpc>
              <a:spcBef>
                <a:spcPts val="100"/>
              </a:spcBef>
            </a:pPr>
            <a:r>
              <a:rPr sz="2400">
                <a:latin typeface="Times New Roman"/>
                <a:cs typeface="Times New Roman"/>
              </a:rPr>
              <a:t>Microphone,</a:t>
            </a:r>
            <a:r>
              <a:rPr sz="2400" spc="-25">
                <a:latin typeface="Times New Roman"/>
                <a:cs typeface="Times New Roman"/>
              </a:rPr>
              <a:t> </a:t>
            </a:r>
            <a:r>
              <a:rPr sz="2400">
                <a:latin typeface="Times New Roman"/>
                <a:cs typeface="Times New Roman"/>
              </a:rPr>
              <a:t>Loud </a:t>
            </a:r>
            <a:r>
              <a:rPr sz="2400" spc="-10">
                <a:latin typeface="Times New Roman"/>
                <a:cs typeface="Times New Roman"/>
              </a:rPr>
              <a:t>Speaker</a:t>
            </a:r>
            <a:endParaRPr sz="2400">
              <a:latin typeface="Times New Roman"/>
              <a:cs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533374"/>
            <a:ext cx="6019800" cy="5962904"/>
          </a:xfrm>
          <a:prstGeom prst="rect">
            <a:avLst/>
          </a:prstGeom>
        </p:spPr>
      </p:pic>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120</a:t>
            </a:fld>
            <a:endParaRPr spc="-25"/>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9309" rIns="0" bIns="0" rtlCol="0">
            <a:spAutoFit/>
          </a:bodyPr>
          <a:lstStyle/>
          <a:p>
            <a:pPr marL="156210">
              <a:lnSpc>
                <a:spcPct val="100000"/>
              </a:lnSpc>
              <a:spcBef>
                <a:spcPts val="105"/>
              </a:spcBef>
            </a:pPr>
            <a:r>
              <a:rPr sz="2000" b="1">
                <a:latin typeface="Times New Roman"/>
                <a:cs typeface="Times New Roman"/>
              </a:rPr>
              <a:t>The</a:t>
            </a:r>
            <a:r>
              <a:rPr sz="2000" b="1" spc="-20">
                <a:latin typeface="Times New Roman"/>
                <a:cs typeface="Times New Roman"/>
              </a:rPr>
              <a:t> </a:t>
            </a:r>
            <a:r>
              <a:rPr sz="2000" b="1">
                <a:latin typeface="Times New Roman"/>
                <a:cs typeface="Times New Roman"/>
              </a:rPr>
              <a:t>Multidisciplinary</a:t>
            </a:r>
            <a:r>
              <a:rPr sz="2000" b="1" spc="-60">
                <a:latin typeface="Times New Roman"/>
                <a:cs typeface="Times New Roman"/>
              </a:rPr>
              <a:t> </a:t>
            </a:r>
            <a:r>
              <a:rPr sz="2000" b="1">
                <a:latin typeface="Times New Roman"/>
                <a:cs typeface="Times New Roman"/>
              </a:rPr>
              <a:t>Nature</a:t>
            </a:r>
            <a:r>
              <a:rPr sz="2000" b="1" spc="-40">
                <a:latin typeface="Times New Roman"/>
                <a:cs typeface="Times New Roman"/>
              </a:rPr>
              <a:t> </a:t>
            </a:r>
            <a:r>
              <a:rPr sz="2000" b="1">
                <a:latin typeface="Times New Roman"/>
                <a:cs typeface="Times New Roman"/>
              </a:rPr>
              <a:t>of</a:t>
            </a:r>
            <a:r>
              <a:rPr sz="2000" b="1" spc="-30">
                <a:latin typeface="Times New Roman"/>
                <a:cs typeface="Times New Roman"/>
              </a:rPr>
              <a:t> </a:t>
            </a:r>
            <a:r>
              <a:rPr sz="2000" b="1">
                <a:latin typeface="Times New Roman"/>
                <a:cs typeface="Times New Roman"/>
              </a:rPr>
              <a:t>Microsystem</a:t>
            </a:r>
            <a:r>
              <a:rPr sz="2000" b="1" spc="-60">
                <a:latin typeface="Times New Roman"/>
                <a:cs typeface="Times New Roman"/>
              </a:rPr>
              <a:t> </a:t>
            </a:r>
            <a:r>
              <a:rPr sz="2000" b="1">
                <a:latin typeface="Times New Roman"/>
                <a:cs typeface="Times New Roman"/>
              </a:rPr>
              <a:t>Design</a:t>
            </a:r>
            <a:r>
              <a:rPr sz="2000" b="1" spc="-30">
                <a:latin typeface="Times New Roman"/>
                <a:cs typeface="Times New Roman"/>
              </a:rPr>
              <a:t> </a:t>
            </a:r>
            <a:r>
              <a:rPr sz="2000" b="1">
                <a:latin typeface="Times New Roman"/>
                <a:cs typeface="Times New Roman"/>
              </a:rPr>
              <a:t>and</a:t>
            </a:r>
            <a:r>
              <a:rPr sz="2000" b="1" spc="-30">
                <a:latin typeface="Times New Roman"/>
                <a:cs typeface="Times New Roman"/>
              </a:rPr>
              <a:t> </a:t>
            </a:r>
            <a:r>
              <a:rPr sz="2000" b="1" spc="-10">
                <a:latin typeface="Times New Roman"/>
                <a:cs typeface="Times New Roman"/>
              </a:rPr>
              <a:t>Manufacturing</a:t>
            </a:r>
            <a:endParaRPr sz="2000">
              <a:latin typeface="Times New Roman"/>
              <a:cs typeface="Times New Roman"/>
            </a:endParaRPr>
          </a:p>
        </p:txBody>
      </p:sp>
      <p:grpSp>
        <p:nvGrpSpPr>
          <p:cNvPr id="3" name="object 3"/>
          <p:cNvGrpSpPr/>
          <p:nvPr/>
        </p:nvGrpSpPr>
        <p:grpSpPr>
          <a:xfrm>
            <a:off x="457200" y="762000"/>
            <a:ext cx="8268334" cy="5672455"/>
            <a:chOff x="457200" y="762000"/>
            <a:chExt cx="8268334" cy="5672455"/>
          </a:xfrm>
        </p:grpSpPr>
        <p:pic>
          <p:nvPicPr>
            <p:cNvPr id="4" name="object 4"/>
            <p:cNvPicPr/>
            <p:nvPr/>
          </p:nvPicPr>
          <p:blipFill>
            <a:blip r:embed="rId2" cstate="print"/>
            <a:stretch>
              <a:fillRect/>
            </a:stretch>
          </p:blipFill>
          <p:spPr>
            <a:xfrm>
              <a:off x="4169409" y="4343336"/>
              <a:ext cx="4556124" cy="2090801"/>
            </a:xfrm>
            <a:prstGeom prst="rect">
              <a:avLst/>
            </a:prstGeom>
          </p:spPr>
        </p:pic>
        <p:pic>
          <p:nvPicPr>
            <p:cNvPr id="5" name="object 5"/>
            <p:cNvPicPr/>
            <p:nvPr/>
          </p:nvPicPr>
          <p:blipFill>
            <a:blip r:embed="rId3" cstate="print"/>
            <a:stretch>
              <a:fillRect/>
            </a:stretch>
          </p:blipFill>
          <p:spPr>
            <a:xfrm>
              <a:off x="457200" y="762000"/>
              <a:ext cx="5257800" cy="4440428"/>
            </a:xfrm>
            <a:prstGeom prst="rect">
              <a:avLst/>
            </a:prstGeom>
          </p:spPr>
        </p:pic>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121</a:t>
            </a:fld>
            <a:endParaRPr spc="-25"/>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6623" y="533400"/>
            <a:ext cx="8396351" cy="5562600"/>
          </a:xfrm>
          <a:prstGeom prst="rect">
            <a:avLst/>
          </a:prstGeom>
        </p:spPr>
      </p:pic>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122</a:t>
            </a:fld>
            <a:endParaRPr spc="-25"/>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9302" y="381000"/>
            <a:ext cx="7536433" cy="6019800"/>
          </a:xfrm>
          <a:prstGeom prst="rect">
            <a:avLst/>
          </a:prstGeom>
        </p:spPr>
      </p:pic>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123</a:t>
            </a:fld>
            <a:endParaRPr spc="-25"/>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0" y="609587"/>
            <a:ext cx="7543800" cy="5697982"/>
          </a:xfrm>
          <a:prstGeom prst="rect">
            <a:avLst/>
          </a:prstGeom>
        </p:spPr>
      </p:pic>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124</a:t>
            </a:fld>
            <a:endParaRPr spc="-25"/>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 y="1143000"/>
            <a:ext cx="8442579" cy="4953000"/>
          </a:xfrm>
          <a:prstGeom prst="rect">
            <a:avLst/>
          </a:prstGeom>
        </p:spPr>
      </p:pic>
      <p:sp>
        <p:nvSpPr>
          <p:cNvPr id="3" name="object 3"/>
          <p:cNvSpPr txBox="1">
            <a:spLocks noGrp="1"/>
          </p:cNvSpPr>
          <p:nvPr>
            <p:ph type="title"/>
          </p:nvPr>
        </p:nvSpPr>
        <p:spPr>
          <a:xfrm>
            <a:off x="838200" y="152400"/>
            <a:ext cx="8153400" cy="689932"/>
          </a:xfrm>
          <a:prstGeom prst="rect">
            <a:avLst/>
          </a:prstGeom>
        </p:spPr>
        <p:txBody>
          <a:bodyPr vert="horz" wrap="square" lIns="0" tIns="12700" rIns="0" bIns="0" rtlCol="0">
            <a:spAutoFit/>
          </a:bodyPr>
          <a:lstStyle/>
          <a:p>
            <a:pPr marL="12700">
              <a:lnSpc>
                <a:spcPct val="100000"/>
              </a:lnSpc>
              <a:spcBef>
                <a:spcPts val="100"/>
              </a:spcBef>
            </a:pPr>
            <a:r>
              <a:rPr b="1">
                <a:latin typeface="Times New Roman"/>
                <a:cs typeface="Times New Roman"/>
              </a:rPr>
              <a:t>MEMS</a:t>
            </a:r>
            <a:r>
              <a:rPr b="1" spc="-50">
                <a:latin typeface="Times New Roman"/>
                <a:cs typeface="Times New Roman"/>
              </a:rPr>
              <a:t> </a:t>
            </a:r>
            <a:r>
              <a:rPr b="1">
                <a:latin typeface="Times New Roman"/>
                <a:cs typeface="Times New Roman"/>
              </a:rPr>
              <a:t>in</a:t>
            </a:r>
            <a:r>
              <a:rPr b="1" spc="-150">
                <a:latin typeface="Times New Roman"/>
                <a:cs typeface="Times New Roman"/>
              </a:rPr>
              <a:t> </a:t>
            </a:r>
            <a:r>
              <a:rPr b="1">
                <a:latin typeface="Times New Roman"/>
                <a:cs typeface="Times New Roman"/>
              </a:rPr>
              <a:t>Aerospace</a:t>
            </a:r>
            <a:r>
              <a:rPr b="1" spc="-20">
                <a:latin typeface="Times New Roman"/>
                <a:cs typeface="Times New Roman"/>
              </a:rPr>
              <a:t> </a:t>
            </a:r>
            <a:r>
              <a:rPr b="1" spc="-10">
                <a:latin typeface="Times New Roman"/>
                <a:cs typeface="Times New Roman"/>
              </a:rPr>
              <a:t>Industry</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125</a:t>
            </a:fld>
            <a:endParaRPr spc="-25"/>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33500" y="1544143"/>
            <a:ext cx="6477000" cy="4800600"/>
          </a:xfrm>
          <a:prstGeom prst="rect">
            <a:avLst/>
          </a:prstGeom>
        </p:spPr>
      </p:pic>
      <p:sp>
        <p:nvSpPr>
          <p:cNvPr id="3" name="object 3"/>
          <p:cNvSpPr txBox="1">
            <a:spLocks noGrp="1"/>
          </p:cNvSpPr>
          <p:nvPr>
            <p:ph type="title"/>
          </p:nvPr>
        </p:nvSpPr>
        <p:spPr>
          <a:xfrm>
            <a:off x="76200" y="72644"/>
            <a:ext cx="9067800" cy="1367041"/>
          </a:xfrm>
          <a:prstGeom prst="rect">
            <a:avLst/>
          </a:prstGeom>
        </p:spPr>
        <p:txBody>
          <a:bodyPr vert="horz" wrap="square" lIns="0" tIns="12700" rIns="0" bIns="0" rtlCol="0">
            <a:spAutoFit/>
          </a:bodyPr>
          <a:lstStyle/>
          <a:p>
            <a:pPr marL="1079500">
              <a:lnSpc>
                <a:spcPct val="100000"/>
              </a:lnSpc>
              <a:spcBef>
                <a:spcPts val="100"/>
              </a:spcBef>
            </a:pPr>
            <a:r>
              <a:t>Micro/Nano</a:t>
            </a:r>
            <a:r>
              <a:rPr spc="-20"/>
              <a:t> </a:t>
            </a:r>
            <a:r>
              <a:t>Electrode</a:t>
            </a:r>
            <a:r>
              <a:rPr spc="-170"/>
              <a:t> </a:t>
            </a:r>
            <a:r>
              <a:t>Array</a:t>
            </a:r>
            <a:r>
              <a:rPr spc="-10"/>
              <a:t> </a:t>
            </a:r>
            <a:r>
              <a:t>Sensors</a:t>
            </a:r>
            <a:r>
              <a:rPr spc="5"/>
              <a:t> </a:t>
            </a:r>
            <a:r>
              <a:t>for</a:t>
            </a:r>
            <a:r>
              <a:rPr spc="15"/>
              <a:t> </a:t>
            </a:r>
            <a:r>
              <a:t>Bio-</a:t>
            </a:r>
            <a:r>
              <a:rPr spc="-10"/>
              <a:t>analysis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126</a:t>
            </a:fld>
            <a:endParaRPr spc="-25"/>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 y="1600200"/>
            <a:ext cx="4405376" cy="4419600"/>
          </a:xfrm>
          <a:prstGeom prst="rect">
            <a:avLst/>
          </a:prstGeom>
        </p:spPr>
      </p:pic>
      <p:sp>
        <p:nvSpPr>
          <p:cNvPr id="3" name="object 3"/>
          <p:cNvSpPr txBox="1"/>
          <p:nvPr/>
        </p:nvSpPr>
        <p:spPr>
          <a:xfrm>
            <a:off x="764540" y="631901"/>
            <a:ext cx="3253740" cy="391795"/>
          </a:xfrm>
          <a:prstGeom prst="rect">
            <a:avLst/>
          </a:prstGeom>
        </p:spPr>
        <p:txBody>
          <a:bodyPr vert="horz" wrap="square" lIns="0" tIns="12700" rIns="0" bIns="0" rtlCol="0">
            <a:spAutoFit/>
          </a:bodyPr>
          <a:lstStyle/>
          <a:p>
            <a:pPr marL="12700">
              <a:lnSpc>
                <a:spcPct val="100000"/>
              </a:lnSpc>
              <a:spcBef>
                <a:spcPts val="100"/>
              </a:spcBef>
            </a:pPr>
            <a:r>
              <a:rPr sz="2400" b="1">
                <a:latin typeface="Times New Roman"/>
                <a:cs typeface="Times New Roman"/>
              </a:rPr>
              <a:t>Micro/Nano</a:t>
            </a:r>
            <a:r>
              <a:rPr sz="2400" b="1" spc="-45">
                <a:latin typeface="Times New Roman"/>
                <a:cs typeface="Times New Roman"/>
              </a:rPr>
              <a:t> </a:t>
            </a:r>
            <a:r>
              <a:rPr sz="2400" b="1">
                <a:latin typeface="Times New Roman"/>
                <a:cs typeface="Times New Roman"/>
              </a:rPr>
              <a:t>Gas</a:t>
            </a:r>
            <a:r>
              <a:rPr sz="2400" b="1" spc="-40">
                <a:latin typeface="Times New Roman"/>
                <a:cs typeface="Times New Roman"/>
              </a:rPr>
              <a:t> </a:t>
            </a:r>
            <a:r>
              <a:rPr sz="2400" b="1" spc="-10">
                <a:latin typeface="Times New Roman"/>
                <a:cs typeface="Times New Roman"/>
              </a:rPr>
              <a:t>Sensors</a:t>
            </a:r>
            <a:endParaRPr sz="2400">
              <a:latin typeface="Times New Roman"/>
              <a:cs typeface="Times New Roman"/>
            </a:endParaRPr>
          </a:p>
        </p:txBody>
      </p:sp>
      <p:grpSp>
        <p:nvGrpSpPr>
          <p:cNvPr id="4" name="object 4"/>
          <p:cNvGrpSpPr/>
          <p:nvPr/>
        </p:nvGrpSpPr>
        <p:grpSpPr>
          <a:xfrm>
            <a:off x="5006975" y="1371600"/>
            <a:ext cx="3780154" cy="4876800"/>
            <a:chOff x="5006975" y="1371600"/>
            <a:chExt cx="3780154" cy="4876800"/>
          </a:xfrm>
        </p:grpSpPr>
        <p:pic>
          <p:nvPicPr>
            <p:cNvPr id="5" name="object 5"/>
            <p:cNvPicPr/>
            <p:nvPr/>
          </p:nvPicPr>
          <p:blipFill>
            <a:blip r:embed="rId3" cstate="print"/>
            <a:stretch>
              <a:fillRect/>
            </a:stretch>
          </p:blipFill>
          <p:spPr>
            <a:xfrm>
              <a:off x="7239000" y="1371600"/>
              <a:ext cx="1447800" cy="1786509"/>
            </a:xfrm>
            <a:prstGeom prst="rect">
              <a:avLst/>
            </a:prstGeom>
          </p:spPr>
        </p:pic>
        <p:pic>
          <p:nvPicPr>
            <p:cNvPr id="6" name="object 6"/>
            <p:cNvPicPr/>
            <p:nvPr/>
          </p:nvPicPr>
          <p:blipFill>
            <a:blip r:embed="rId4" cstate="print"/>
            <a:stretch>
              <a:fillRect/>
            </a:stretch>
          </p:blipFill>
          <p:spPr>
            <a:xfrm>
              <a:off x="5006975" y="3200400"/>
              <a:ext cx="3779774" cy="3048000"/>
            </a:xfrm>
            <a:prstGeom prst="rect">
              <a:avLst/>
            </a:prstGeom>
          </p:spPr>
        </p:pic>
        <p:pic>
          <p:nvPicPr>
            <p:cNvPr id="7" name="object 7"/>
            <p:cNvPicPr/>
            <p:nvPr/>
          </p:nvPicPr>
          <p:blipFill>
            <a:blip r:embed="rId5" cstate="print"/>
            <a:stretch>
              <a:fillRect/>
            </a:stretch>
          </p:blipFill>
          <p:spPr>
            <a:xfrm>
              <a:off x="5029200" y="1600200"/>
              <a:ext cx="2282571" cy="1600200"/>
            </a:xfrm>
            <a:prstGeom prst="rect">
              <a:avLst/>
            </a:prstGeom>
          </p:spPr>
        </p:pic>
      </p:grpSp>
      <p:sp>
        <p:nvSpPr>
          <p:cNvPr id="8" name="object 8"/>
          <p:cNvSpPr txBox="1">
            <a:spLocks noGrp="1"/>
          </p:cNvSpPr>
          <p:nvPr>
            <p:ph type="title"/>
          </p:nvPr>
        </p:nvSpPr>
        <p:spPr>
          <a:xfrm>
            <a:off x="4624578" y="557225"/>
            <a:ext cx="4010025" cy="636270"/>
          </a:xfrm>
          <a:prstGeom prst="rect">
            <a:avLst/>
          </a:prstGeom>
        </p:spPr>
        <p:txBody>
          <a:bodyPr vert="horz" wrap="square" lIns="0" tIns="13335" rIns="0" bIns="0" rtlCol="0">
            <a:spAutoFit/>
          </a:bodyPr>
          <a:lstStyle/>
          <a:p>
            <a:pPr algn="ctr">
              <a:lnSpc>
                <a:spcPct val="100000"/>
              </a:lnSpc>
              <a:spcBef>
                <a:spcPts val="105"/>
              </a:spcBef>
            </a:pPr>
            <a:r>
              <a:rPr sz="2000" b="1">
                <a:latin typeface="Times New Roman"/>
                <a:cs typeface="Times New Roman"/>
              </a:rPr>
              <a:t>Micro/Nano</a:t>
            </a:r>
            <a:r>
              <a:rPr sz="2000" b="1" spc="-65">
                <a:latin typeface="Times New Roman"/>
                <a:cs typeface="Times New Roman"/>
              </a:rPr>
              <a:t> </a:t>
            </a:r>
            <a:r>
              <a:rPr sz="2000" b="1">
                <a:latin typeface="Times New Roman"/>
                <a:cs typeface="Times New Roman"/>
              </a:rPr>
              <a:t>Pillars</a:t>
            </a:r>
            <a:r>
              <a:rPr sz="2000" b="1" spc="-40">
                <a:latin typeface="Times New Roman"/>
                <a:cs typeface="Times New Roman"/>
              </a:rPr>
              <a:t> </a:t>
            </a:r>
            <a:r>
              <a:rPr sz="2000" b="1">
                <a:latin typeface="Times New Roman"/>
                <a:cs typeface="Times New Roman"/>
              </a:rPr>
              <a:t>for</a:t>
            </a:r>
            <a:r>
              <a:rPr sz="2000" b="1" spc="-80">
                <a:latin typeface="Times New Roman"/>
                <a:cs typeface="Times New Roman"/>
              </a:rPr>
              <a:t> </a:t>
            </a:r>
            <a:r>
              <a:rPr sz="2000" b="1" spc="-10">
                <a:latin typeface="Times New Roman"/>
                <a:cs typeface="Times New Roman"/>
              </a:rPr>
              <a:t>measurement</a:t>
            </a:r>
            <a:endParaRPr sz="2000">
              <a:latin typeface="Times New Roman"/>
              <a:cs typeface="Times New Roman"/>
            </a:endParaRPr>
          </a:p>
          <a:p>
            <a:pPr algn="ctr">
              <a:lnSpc>
                <a:spcPct val="100000"/>
              </a:lnSpc>
            </a:pPr>
            <a:r>
              <a:rPr sz="2000" b="1">
                <a:latin typeface="Times New Roman"/>
                <a:cs typeface="Times New Roman"/>
              </a:rPr>
              <a:t>of</a:t>
            </a:r>
            <a:r>
              <a:rPr sz="2000" b="1" spc="-20">
                <a:latin typeface="Times New Roman"/>
                <a:cs typeface="Times New Roman"/>
              </a:rPr>
              <a:t> </a:t>
            </a:r>
            <a:r>
              <a:rPr sz="2000" b="1">
                <a:latin typeface="Times New Roman"/>
                <a:cs typeface="Times New Roman"/>
              </a:rPr>
              <a:t>Cellular</a:t>
            </a:r>
            <a:r>
              <a:rPr sz="2000" b="1" spc="-60">
                <a:latin typeface="Times New Roman"/>
                <a:cs typeface="Times New Roman"/>
              </a:rPr>
              <a:t> </a:t>
            </a:r>
            <a:r>
              <a:rPr sz="2000" b="1">
                <a:latin typeface="Times New Roman"/>
                <a:cs typeface="Times New Roman"/>
              </a:rPr>
              <a:t>traction</a:t>
            </a:r>
            <a:r>
              <a:rPr sz="2000" b="1" spc="-40">
                <a:latin typeface="Times New Roman"/>
                <a:cs typeface="Times New Roman"/>
              </a:rPr>
              <a:t> </a:t>
            </a:r>
            <a:r>
              <a:rPr sz="2000" b="1" spc="-20">
                <a:latin typeface="Times New Roman"/>
                <a:cs typeface="Times New Roman"/>
              </a:rPr>
              <a:t>force</a:t>
            </a:r>
            <a:endParaRPr sz="2000">
              <a:latin typeface="Times New Roman"/>
              <a:cs typeface="Times New Roman"/>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127</a:t>
            </a:fld>
            <a:endParaRPr spc="-25"/>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28994"/>
            <a:ext cx="9144000" cy="1367041"/>
          </a:xfrm>
          <a:prstGeom prst="rect">
            <a:avLst/>
          </a:prstGeom>
        </p:spPr>
        <p:txBody>
          <a:bodyPr vert="horz" wrap="square" lIns="0" tIns="12700" rIns="0" bIns="0" rtlCol="0">
            <a:spAutoFit/>
          </a:bodyPr>
          <a:lstStyle/>
          <a:p>
            <a:pPr marL="12700">
              <a:lnSpc>
                <a:spcPct val="100000"/>
              </a:lnSpc>
              <a:spcBef>
                <a:spcPts val="100"/>
              </a:spcBef>
            </a:pPr>
            <a:r>
              <a:rPr b="1">
                <a:solidFill>
                  <a:srgbClr val="8E0000"/>
                </a:solidFill>
                <a:latin typeface="Times New Roman"/>
                <a:cs typeface="Times New Roman"/>
              </a:rPr>
              <a:t>Example</a:t>
            </a:r>
            <a:r>
              <a:rPr b="1" spc="-25">
                <a:solidFill>
                  <a:srgbClr val="8E0000"/>
                </a:solidFill>
                <a:latin typeface="Times New Roman"/>
                <a:cs typeface="Times New Roman"/>
              </a:rPr>
              <a:t> </a:t>
            </a:r>
            <a:r>
              <a:rPr b="1">
                <a:solidFill>
                  <a:srgbClr val="8E0000"/>
                </a:solidFill>
                <a:latin typeface="Times New Roman"/>
                <a:cs typeface="Times New Roman"/>
              </a:rPr>
              <a:t>of</a:t>
            </a:r>
            <a:r>
              <a:rPr b="1" spc="-5">
                <a:solidFill>
                  <a:srgbClr val="8E0000"/>
                </a:solidFill>
                <a:latin typeface="Times New Roman"/>
                <a:cs typeface="Times New Roman"/>
              </a:rPr>
              <a:t> </a:t>
            </a:r>
            <a:r>
              <a:rPr b="1">
                <a:solidFill>
                  <a:srgbClr val="8E0000"/>
                </a:solidFill>
                <a:latin typeface="Times New Roman"/>
                <a:cs typeface="Times New Roman"/>
              </a:rPr>
              <a:t>Smart</a:t>
            </a:r>
            <a:r>
              <a:rPr b="1" spc="-5">
                <a:solidFill>
                  <a:srgbClr val="8E0000"/>
                </a:solidFill>
                <a:latin typeface="Times New Roman"/>
                <a:cs typeface="Times New Roman"/>
              </a:rPr>
              <a:t> </a:t>
            </a:r>
            <a:r>
              <a:rPr b="1">
                <a:solidFill>
                  <a:srgbClr val="8E0000"/>
                </a:solidFill>
                <a:latin typeface="Times New Roman"/>
                <a:cs typeface="Times New Roman"/>
              </a:rPr>
              <a:t>Sensors</a:t>
            </a:r>
            <a:r>
              <a:rPr b="1" spc="-5">
                <a:solidFill>
                  <a:srgbClr val="8E0000"/>
                </a:solidFill>
                <a:latin typeface="Times New Roman"/>
                <a:cs typeface="Times New Roman"/>
              </a:rPr>
              <a:t> </a:t>
            </a:r>
            <a:r>
              <a:rPr b="1">
                <a:solidFill>
                  <a:srgbClr val="8E0000"/>
                </a:solidFill>
                <a:latin typeface="Times New Roman"/>
                <a:cs typeface="Times New Roman"/>
              </a:rPr>
              <a:t>in</a:t>
            </a:r>
            <a:r>
              <a:rPr b="1" spc="-5">
                <a:solidFill>
                  <a:srgbClr val="8E0000"/>
                </a:solidFill>
                <a:latin typeface="Times New Roman"/>
                <a:cs typeface="Times New Roman"/>
              </a:rPr>
              <a:t> </a:t>
            </a:r>
            <a:r>
              <a:rPr b="1" spc="-10">
                <a:solidFill>
                  <a:srgbClr val="8E0000"/>
                </a:solidFill>
                <a:latin typeface="Times New Roman"/>
                <a:cs typeface="Times New Roman"/>
              </a:rPr>
              <a:t>Nature</a:t>
            </a:r>
          </a:p>
          <a:p>
            <a:pPr marL="35560">
              <a:lnSpc>
                <a:spcPct val="100000"/>
              </a:lnSpc>
            </a:pPr>
            <a:r>
              <a:rPr b="1">
                <a:solidFill>
                  <a:srgbClr val="8E0000"/>
                </a:solidFill>
                <a:latin typeface="Times New Roman"/>
                <a:cs typeface="Times New Roman"/>
              </a:rPr>
              <a:t>(Vision,</a:t>
            </a:r>
            <a:r>
              <a:rPr b="1" spc="-75">
                <a:solidFill>
                  <a:srgbClr val="8E0000"/>
                </a:solidFill>
                <a:latin typeface="Times New Roman"/>
                <a:cs typeface="Times New Roman"/>
              </a:rPr>
              <a:t> </a:t>
            </a:r>
            <a:r>
              <a:rPr b="1">
                <a:solidFill>
                  <a:srgbClr val="8E0000"/>
                </a:solidFill>
                <a:latin typeface="Times New Roman"/>
                <a:cs typeface="Times New Roman"/>
              </a:rPr>
              <a:t>Hearing,</a:t>
            </a:r>
            <a:r>
              <a:rPr b="1" spc="-114">
                <a:solidFill>
                  <a:srgbClr val="8E0000"/>
                </a:solidFill>
                <a:latin typeface="Times New Roman"/>
                <a:cs typeface="Times New Roman"/>
              </a:rPr>
              <a:t> </a:t>
            </a:r>
            <a:r>
              <a:rPr b="1" spc="-20">
                <a:solidFill>
                  <a:srgbClr val="8E0000"/>
                </a:solidFill>
                <a:latin typeface="Times New Roman"/>
                <a:cs typeface="Times New Roman"/>
              </a:rPr>
              <a:t>Touch,</a:t>
            </a:r>
            <a:r>
              <a:rPr b="1" spc="-45">
                <a:solidFill>
                  <a:srgbClr val="8E0000"/>
                </a:solidFill>
                <a:latin typeface="Times New Roman"/>
                <a:cs typeface="Times New Roman"/>
              </a:rPr>
              <a:t> </a:t>
            </a:r>
            <a:r>
              <a:rPr b="1">
                <a:solidFill>
                  <a:srgbClr val="8E0000"/>
                </a:solidFill>
                <a:latin typeface="Times New Roman"/>
                <a:cs typeface="Times New Roman"/>
              </a:rPr>
              <a:t>and</a:t>
            </a:r>
            <a:r>
              <a:rPr b="1" spc="-45">
                <a:solidFill>
                  <a:srgbClr val="8E0000"/>
                </a:solidFill>
                <a:latin typeface="Times New Roman"/>
                <a:cs typeface="Times New Roman"/>
              </a:rPr>
              <a:t> </a:t>
            </a:r>
            <a:r>
              <a:rPr b="1" spc="-10">
                <a:solidFill>
                  <a:srgbClr val="8E0000"/>
                </a:solidFill>
                <a:latin typeface="Times New Roman"/>
                <a:cs typeface="Times New Roman"/>
              </a:rPr>
              <a:t>Smell).</a:t>
            </a:r>
          </a:p>
        </p:txBody>
      </p:sp>
      <p:sp>
        <p:nvSpPr>
          <p:cNvPr id="3" name="object 3"/>
          <p:cNvSpPr txBox="1"/>
          <p:nvPr/>
        </p:nvSpPr>
        <p:spPr>
          <a:xfrm>
            <a:off x="459740" y="1398778"/>
            <a:ext cx="8149590" cy="4947920"/>
          </a:xfrm>
          <a:prstGeom prst="rect">
            <a:avLst/>
          </a:prstGeom>
        </p:spPr>
        <p:txBody>
          <a:bodyPr vert="horz" wrap="square" lIns="0" tIns="12065" rIns="0" bIns="0" rtlCol="0">
            <a:spAutoFit/>
          </a:bodyPr>
          <a:lstStyle/>
          <a:p>
            <a:pPr marL="88900" marR="1911350" indent="217170" algn="just">
              <a:lnSpc>
                <a:spcPct val="100000"/>
              </a:lnSpc>
              <a:spcBef>
                <a:spcPts val="95"/>
              </a:spcBef>
              <a:buAutoNum type="arabicPeriod"/>
              <a:tabLst>
                <a:tab pos="306070" algn="l"/>
              </a:tabLst>
            </a:pPr>
            <a:r>
              <a:rPr sz="1600" b="1">
                <a:latin typeface="Times New Roman"/>
                <a:cs typeface="Times New Roman"/>
              </a:rPr>
              <a:t>Platypus</a:t>
            </a:r>
            <a:r>
              <a:rPr sz="1600" b="1" spc="85">
                <a:latin typeface="Times New Roman"/>
                <a:cs typeface="Times New Roman"/>
              </a:rPr>
              <a:t> </a:t>
            </a:r>
            <a:r>
              <a:rPr sz="1600" b="1">
                <a:latin typeface="Times New Roman"/>
                <a:cs typeface="Times New Roman"/>
              </a:rPr>
              <a:t>(Electroreception)</a:t>
            </a:r>
            <a:r>
              <a:rPr sz="1600" b="1" spc="90">
                <a:latin typeface="Times New Roman"/>
                <a:cs typeface="Times New Roman"/>
              </a:rPr>
              <a:t> </a:t>
            </a:r>
            <a:r>
              <a:rPr sz="1600">
                <a:latin typeface="Times New Roman"/>
                <a:cs typeface="Times New Roman"/>
              </a:rPr>
              <a:t>-</a:t>
            </a:r>
            <a:r>
              <a:rPr sz="1600" spc="75">
                <a:latin typeface="Times New Roman"/>
                <a:cs typeface="Times New Roman"/>
              </a:rPr>
              <a:t> </a:t>
            </a:r>
            <a:r>
              <a:rPr sz="1600">
                <a:latin typeface="Times New Roman"/>
                <a:cs typeface="Times New Roman"/>
              </a:rPr>
              <a:t>In</a:t>
            </a:r>
            <a:r>
              <a:rPr sz="1600" spc="85">
                <a:latin typeface="Times New Roman"/>
                <a:cs typeface="Times New Roman"/>
              </a:rPr>
              <a:t> </a:t>
            </a:r>
            <a:r>
              <a:rPr sz="1600">
                <a:latin typeface="Times New Roman"/>
                <a:cs typeface="Times New Roman"/>
              </a:rPr>
              <a:t>the</a:t>
            </a:r>
            <a:r>
              <a:rPr sz="1600" spc="70">
                <a:latin typeface="Times New Roman"/>
                <a:cs typeface="Times New Roman"/>
              </a:rPr>
              <a:t> </a:t>
            </a:r>
            <a:r>
              <a:rPr sz="1600">
                <a:latin typeface="Times New Roman"/>
                <a:cs typeface="Times New Roman"/>
              </a:rPr>
              <a:t>entire</a:t>
            </a:r>
            <a:r>
              <a:rPr sz="1600" spc="80">
                <a:latin typeface="Times New Roman"/>
                <a:cs typeface="Times New Roman"/>
              </a:rPr>
              <a:t> </a:t>
            </a:r>
            <a:r>
              <a:rPr sz="1600">
                <a:latin typeface="Times New Roman"/>
                <a:cs typeface="Times New Roman"/>
              </a:rPr>
              <a:t>animal</a:t>
            </a:r>
            <a:r>
              <a:rPr sz="1600" spc="85">
                <a:latin typeface="Times New Roman"/>
                <a:cs typeface="Times New Roman"/>
              </a:rPr>
              <a:t> </a:t>
            </a:r>
            <a:r>
              <a:rPr sz="1600">
                <a:latin typeface="Times New Roman"/>
                <a:cs typeface="Times New Roman"/>
              </a:rPr>
              <a:t>kingdom,</a:t>
            </a:r>
            <a:r>
              <a:rPr sz="1600" spc="90">
                <a:latin typeface="Times New Roman"/>
                <a:cs typeface="Times New Roman"/>
              </a:rPr>
              <a:t> </a:t>
            </a:r>
            <a:r>
              <a:rPr sz="1600">
                <a:latin typeface="Times New Roman"/>
                <a:cs typeface="Times New Roman"/>
              </a:rPr>
              <a:t>the</a:t>
            </a:r>
            <a:r>
              <a:rPr sz="1600" spc="70">
                <a:latin typeface="Times New Roman"/>
                <a:cs typeface="Times New Roman"/>
              </a:rPr>
              <a:t> </a:t>
            </a:r>
            <a:r>
              <a:rPr sz="1600" spc="-10">
                <a:latin typeface="Times New Roman"/>
                <a:cs typeface="Times New Roman"/>
              </a:rPr>
              <a:t>duck- </a:t>
            </a:r>
            <a:r>
              <a:rPr sz="1600">
                <a:latin typeface="Times New Roman"/>
                <a:cs typeface="Times New Roman"/>
              </a:rPr>
              <a:t>billed</a:t>
            </a:r>
            <a:r>
              <a:rPr sz="1600" spc="90">
                <a:latin typeface="Times New Roman"/>
                <a:cs typeface="Times New Roman"/>
              </a:rPr>
              <a:t> </a:t>
            </a:r>
            <a:r>
              <a:rPr sz="1600">
                <a:latin typeface="Times New Roman"/>
                <a:cs typeface="Times New Roman"/>
              </a:rPr>
              <a:t>platypus,</a:t>
            </a:r>
            <a:r>
              <a:rPr sz="1600" spc="90">
                <a:latin typeface="Times New Roman"/>
                <a:cs typeface="Times New Roman"/>
              </a:rPr>
              <a:t> </a:t>
            </a:r>
            <a:r>
              <a:rPr sz="1600">
                <a:latin typeface="Times New Roman"/>
                <a:cs typeface="Times New Roman"/>
              </a:rPr>
              <a:t>along</a:t>
            </a:r>
            <a:r>
              <a:rPr sz="1600" spc="95">
                <a:latin typeface="Times New Roman"/>
                <a:cs typeface="Times New Roman"/>
              </a:rPr>
              <a:t> </a:t>
            </a:r>
            <a:r>
              <a:rPr sz="1600">
                <a:latin typeface="Times New Roman"/>
                <a:cs typeface="Times New Roman"/>
              </a:rPr>
              <a:t>with</a:t>
            </a:r>
            <a:r>
              <a:rPr sz="1600" spc="90">
                <a:latin typeface="Times New Roman"/>
                <a:cs typeface="Times New Roman"/>
              </a:rPr>
              <a:t> </a:t>
            </a:r>
            <a:r>
              <a:rPr sz="1600">
                <a:latin typeface="Times New Roman"/>
                <a:cs typeface="Times New Roman"/>
              </a:rPr>
              <a:t>echidnas</a:t>
            </a:r>
            <a:r>
              <a:rPr sz="1600" spc="95">
                <a:latin typeface="Times New Roman"/>
                <a:cs typeface="Times New Roman"/>
              </a:rPr>
              <a:t> </a:t>
            </a:r>
            <a:r>
              <a:rPr sz="1600" spc="-10">
                <a:latin typeface="Times New Roman"/>
                <a:cs typeface="Times New Roman"/>
              </a:rPr>
              <a:t>(ant-</a:t>
            </a:r>
            <a:r>
              <a:rPr sz="1600">
                <a:latin typeface="Times New Roman"/>
                <a:cs typeface="Times New Roman"/>
              </a:rPr>
              <a:t>eaters),</a:t>
            </a:r>
            <a:r>
              <a:rPr sz="1600" spc="85">
                <a:latin typeface="Times New Roman"/>
                <a:cs typeface="Times New Roman"/>
              </a:rPr>
              <a:t> </a:t>
            </a:r>
            <a:r>
              <a:rPr sz="1600">
                <a:latin typeface="Times New Roman"/>
                <a:cs typeface="Times New Roman"/>
              </a:rPr>
              <a:t>is</a:t>
            </a:r>
            <a:r>
              <a:rPr sz="1600" spc="85">
                <a:latin typeface="Times New Roman"/>
                <a:cs typeface="Times New Roman"/>
              </a:rPr>
              <a:t> </a:t>
            </a:r>
            <a:r>
              <a:rPr sz="1600">
                <a:latin typeface="Times New Roman"/>
                <a:cs typeface="Times New Roman"/>
              </a:rPr>
              <a:t>the</a:t>
            </a:r>
            <a:r>
              <a:rPr sz="1600" spc="85">
                <a:latin typeface="Times New Roman"/>
                <a:cs typeface="Times New Roman"/>
              </a:rPr>
              <a:t> </a:t>
            </a:r>
            <a:r>
              <a:rPr sz="1600">
                <a:latin typeface="Times New Roman"/>
                <a:cs typeface="Times New Roman"/>
              </a:rPr>
              <a:t>only</a:t>
            </a:r>
            <a:r>
              <a:rPr sz="1600" spc="100">
                <a:latin typeface="Times New Roman"/>
                <a:cs typeface="Times New Roman"/>
              </a:rPr>
              <a:t> </a:t>
            </a:r>
            <a:r>
              <a:rPr sz="1600">
                <a:latin typeface="Times New Roman"/>
                <a:cs typeface="Times New Roman"/>
              </a:rPr>
              <a:t>mammal</a:t>
            </a:r>
            <a:r>
              <a:rPr sz="1600" spc="100">
                <a:latin typeface="Times New Roman"/>
                <a:cs typeface="Times New Roman"/>
              </a:rPr>
              <a:t> </a:t>
            </a:r>
            <a:r>
              <a:rPr sz="1600" spc="-20">
                <a:latin typeface="Times New Roman"/>
                <a:cs typeface="Times New Roman"/>
              </a:rPr>
              <a:t>that </a:t>
            </a:r>
            <a:r>
              <a:rPr sz="1600">
                <a:latin typeface="Times New Roman"/>
                <a:cs typeface="Times New Roman"/>
              </a:rPr>
              <a:t>can</a:t>
            </a:r>
            <a:r>
              <a:rPr sz="1600" spc="204">
                <a:latin typeface="Times New Roman"/>
                <a:cs typeface="Times New Roman"/>
              </a:rPr>
              <a:t> </a:t>
            </a:r>
            <a:r>
              <a:rPr sz="1600">
                <a:latin typeface="Times New Roman"/>
                <a:cs typeface="Times New Roman"/>
              </a:rPr>
              <a:t>lay</a:t>
            </a:r>
            <a:r>
              <a:rPr sz="1600" spc="200">
                <a:latin typeface="Times New Roman"/>
                <a:cs typeface="Times New Roman"/>
              </a:rPr>
              <a:t> </a:t>
            </a:r>
            <a:r>
              <a:rPr sz="1600">
                <a:latin typeface="Times New Roman"/>
                <a:cs typeface="Times New Roman"/>
              </a:rPr>
              <a:t>eggs.</a:t>
            </a:r>
            <a:r>
              <a:rPr sz="1600" spc="200">
                <a:latin typeface="Times New Roman"/>
                <a:cs typeface="Times New Roman"/>
              </a:rPr>
              <a:t> </a:t>
            </a:r>
            <a:r>
              <a:rPr sz="1600">
                <a:latin typeface="Times New Roman"/>
                <a:cs typeface="Times New Roman"/>
              </a:rPr>
              <a:t>In</a:t>
            </a:r>
            <a:r>
              <a:rPr sz="1600" spc="204">
                <a:latin typeface="Times New Roman"/>
                <a:cs typeface="Times New Roman"/>
              </a:rPr>
              <a:t> </a:t>
            </a:r>
            <a:r>
              <a:rPr sz="1600">
                <a:latin typeface="Times New Roman"/>
                <a:cs typeface="Times New Roman"/>
              </a:rPr>
              <a:t>addition</a:t>
            </a:r>
            <a:r>
              <a:rPr sz="1600" spc="204">
                <a:latin typeface="Times New Roman"/>
                <a:cs typeface="Times New Roman"/>
              </a:rPr>
              <a:t> </a:t>
            </a:r>
            <a:r>
              <a:rPr sz="1600">
                <a:latin typeface="Times New Roman"/>
                <a:cs typeface="Times New Roman"/>
              </a:rPr>
              <a:t>to</a:t>
            </a:r>
            <a:r>
              <a:rPr sz="1600" spc="204">
                <a:latin typeface="Times New Roman"/>
                <a:cs typeface="Times New Roman"/>
              </a:rPr>
              <a:t> </a:t>
            </a:r>
            <a:r>
              <a:rPr sz="1600">
                <a:latin typeface="Times New Roman"/>
                <a:cs typeface="Times New Roman"/>
              </a:rPr>
              <a:t>this</a:t>
            </a:r>
            <a:r>
              <a:rPr sz="1600" spc="200">
                <a:latin typeface="Times New Roman"/>
                <a:cs typeface="Times New Roman"/>
              </a:rPr>
              <a:t> </a:t>
            </a:r>
            <a:r>
              <a:rPr sz="1600">
                <a:latin typeface="Times New Roman"/>
                <a:cs typeface="Times New Roman"/>
              </a:rPr>
              <a:t>unique</a:t>
            </a:r>
            <a:r>
              <a:rPr sz="1600" spc="190">
                <a:latin typeface="Times New Roman"/>
                <a:cs typeface="Times New Roman"/>
              </a:rPr>
              <a:t> </a:t>
            </a:r>
            <a:r>
              <a:rPr sz="1600">
                <a:latin typeface="Times New Roman"/>
                <a:cs typeface="Times New Roman"/>
              </a:rPr>
              <a:t>ability,</a:t>
            </a:r>
            <a:r>
              <a:rPr sz="1600" spc="204">
                <a:latin typeface="Times New Roman"/>
                <a:cs typeface="Times New Roman"/>
              </a:rPr>
              <a:t> </a:t>
            </a:r>
            <a:r>
              <a:rPr sz="1600">
                <a:latin typeface="Times New Roman"/>
                <a:cs typeface="Times New Roman"/>
              </a:rPr>
              <a:t>this</a:t>
            </a:r>
            <a:r>
              <a:rPr sz="1600" spc="204">
                <a:latin typeface="Times New Roman"/>
                <a:cs typeface="Times New Roman"/>
              </a:rPr>
              <a:t> </a:t>
            </a:r>
            <a:r>
              <a:rPr sz="1600">
                <a:latin typeface="Times New Roman"/>
                <a:cs typeface="Times New Roman"/>
              </a:rPr>
              <a:t>animal</a:t>
            </a:r>
            <a:r>
              <a:rPr sz="1600" spc="215">
                <a:latin typeface="Times New Roman"/>
                <a:cs typeface="Times New Roman"/>
              </a:rPr>
              <a:t> </a:t>
            </a:r>
            <a:r>
              <a:rPr sz="1600">
                <a:latin typeface="Times New Roman"/>
                <a:cs typeface="Times New Roman"/>
              </a:rPr>
              <a:t>has</a:t>
            </a:r>
            <a:r>
              <a:rPr sz="1600" spc="200">
                <a:latin typeface="Times New Roman"/>
                <a:cs typeface="Times New Roman"/>
              </a:rPr>
              <a:t> </a:t>
            </a:r>
            <a:r>
              <a:rPr sz="1600">
                <a:latin typeface="Times New Roman"/>
                <a:cs typeface="Times New Roman"/>
              </a:rPr>
              <a:t>a</a:t>
            </a:r>
            <a:r>
              <a:rPr sz="1600" spc="204">
                <a:latin typeface="Times New Roman"/>
                <a:cs typeface="Times New Roman"/>
              </a:rPr>
              <a:t> </a:t>
            </a:r>
            <a:r>
              <a:rPr sz="1600" spc="-10">
                <a:latin typeface="Times New Roman"/>
                <a:cs typeface="Times New Roman"/>
              </a:rPr>
              <a:t>highly </a:t>
            </a:r>
            <a:r>
              <a:rPr sz="1600">
                <a:latin typeface="Times New Roman"/>
                <a:cs typeface="Times New Roman"/>
              </a:rPr>
              <a:t>developed</a:t>
            </a:r>
            <a:r>
              <a:rPr sz="1600" spc="114">
                <a:latin typeface="Times New Roman"/>
                <a:cs typeface="Times New Roman"/>
              </a:rPr>
              <a:t>  </a:t>
            </a:r>
            <a:r>
              <a:rPr sz="1600">
                <a:latin typeface="Times New Roman"/>
                <a:cs typeface="Times New Roman"/>
              </a:rPr>
              <a:t>sensor</a:t>
            </a:r>
            <a:r>
              <a:rPr sz="1600" spc="114">
                <a:latin typeface="Times New Roman"/>
                <a:cs typeface="Times New Roman"/>
              </a:rPr>
              <a:t>  </a:t>
            </a:r>
            <a:r>
              <a:rPr sz="1600">
                <a:latin typeface="Times New Roman"/>
                <a:cs typeface="Times New Roman"/>
              </a:rPr>
              <a:t>that</a:t>
            </a:r>
            <a:r>
              <a:rPr sz="1600" spc="120">
                <a:latin typeface="Times New Roman"/>
                <a:cs typeface="Times New Roman"/>
              </a:rPr>
              <a:t>  </a:t>
            </a:r>
            <a:r>
              <a:rPr sz="1600">
                <a:latin typeface="Times New Roman"/>
                <a:cs typeface="Times New Roman"/>
              </a:rPr>
              <a:t>can</a:t>
            </a:r>
            <a:r>
              <a:rPr sz="1600" spc="120">
                <a:latin typeface="Times New Roman"/>
                <a:cs typeface="Times New Roman"/>
              </a:rPr>
              <a:t>  </a:t>
            </a:r>
            <a:r>
              <a:rPr sz="1600">
                <a:latin typeface="Times New Roman"/>
                <a:cs typeface="Times New Roman"/>
              </a:rPr>
              <a:t>locate</a:t>
            </a:r>
            <a:r>
              <a:rPr sz="1600" spc="120">
                <a:latin typeface="Times New Roman"/>
                <a:cs typeface="Times New Roman"/>
              </a:rPr>
              <a:t>  </a:t>
            </a:r>
            <a:r>
              <a:rPr sz="1600">
                <a:latin typeface="Times New Roman"/>
                <a:cs typeface="Times New Roman"/>
              </a:rPr>
              <a:t>its</a:t>
            </a:r>
            <a:r>
              <a:rPr sz="1600" spc="120">
                <a:latin typeface="Times New Roman"/>
                <a:cs typeface="Times New Roman"/>
              </a:rPr>
              <a:t>  </a:t>
            </a:r>
            <a:r>
              <a:rPr sz="1600">
                <a:latin typeface="Times New Roman"/>
                <a:cs typeface="Times New Roman"/>
              </a:rPr>
              <a:t>prey</a:t>
            </a:r>
            <a:r>
              <a:rPr sz="1600" spc="125">
                <a:latin typeface="Times New Roman"/>
                <a:cs typeface="Times New Roman"/>
              </a:rPr>
              <a:t>  </a:t>
            </a:r>
            <a:r>
              <a:rPr sz="1600">
                <a:latin typeface="Times New Roman"/>
                <a:cs typeface="Times New Roman"/>
              </a:rPr>
              <a:t>(i.e.,</a:t>
            </a:r>
            <a:r>
              <a:rPr sz="1600" spc="110">
                <a:latin typeface="Times New Roman"/>
                <a:cs typeface="Times New Roman"/>
              </a:rPr>
              <a:t>  </a:t>
            </a:r>
            <a:r>
              <a:rPr sz="1600">
                <a:latin typeface="Times New Roman"/>
                <a:cs typeface="Times New Roman"/>
              </a:rPr>
              <a:t>small</a:t>
            </a:r>
            <a:r>
              <a:rPr sz="1600" spc="120">
                <a:latin typeface="Times New Roman"/>
                <a:cs typeface="Times New Roman"/>
              </a:rPr>
              <a:t>  </a:t>
            </a:r>
            <a:r>
              <a:rPr sz="1600" spc="-10">
                <a:latin typeface="Times New Roman"/>
                <a:cs typeface="Times New Roman"/>
              </a:rPr>
              <a:t>invertebrates) </a:t>
            </a:r>
            <a:r>
              <a:rPr sz="1600">
                <a:latin typeface="Times New Roman"/>
                <a:cs typeface="Times New Roman"/>
              </a:rPr>
              <a:t>through</a:t>
            </a:r>
            <a:r>
              <a:rPr sz="1600" spc="100">
                <a:latin typeface="Times New Roman"/>
                <a:cs typeface="Times New Roman"/>
              </a:rPr>
              <a:t> </a:t>
            </a:r>
            <a:r>
              <a:rPr sz="1600" i="1">
                <a:latin typeface="Times New Roman"/>
                <a:cs typeface="Times New Roman"/>
              </a:rPr>
              <a:t>electroreception</a:t>
            </a:r>
            <a:r>
              <a:rPr sz="1600">
                <a:latin typeface="Times New Roman"/>
                <a:cs typeface="Times New Roman"/>
              </a:rPr>
              <a:t>.</a:t>
            </a:r>
            <a:r>
              <a:rPr sz="1600" spc="85">
                <a:latin typeface="Times New Roman"/>
                <a:cs typeface="Times New Roman"/>
              </a:rPr>
              <a:t> </a:t>
            </a:r>
            <a:r>
              <a:rPr sz="1600">
                <a:latin typeface="Times New Roman"/>
                <a:cs typeface="Times New Roman"/>
              </a:rPr>
              <a:t>Using</a:t>
            </a:r>
            <a:r>
              <a:rPr sz="1600" spc="95">
                <a:latin typeface="Times New Roman"/>
                <a:cs typeface="Times New Roman"/>
              </a:rPr>
              <a:t> </a:t>
            </a:r>
            <a:r>
              <a:rPr sz="1600">
                <a:latin typeface="Times New Roman"/>
                <a:cs typeface="Times New Roman"/>
              </a:rPr>
              <a:t>their</a:t>
            </a:r>
            <a:r>
              <a:rPr sz="1600" spc="100">
                <a:latin typeface="Times New Roman"/>
                <a:cs typeface="Times New Roman"/>
              </a:rPr>
              <a:t> </a:t>
            </a:r>
            <a:r>
              <a:rPr sz="1600">
                <a:latin typeface="Times New Roman"/>
                <a:cs typeface="Times New Roman"/>
              </a:rPr>
              <a:t>bill</a:t>
            </a:r>
            <a:r>
              <a:rPr sz="1600" spc="95">
                <a:latin typeface="Times New Roman"/>
                <a:cs typeface="Times New Roman"/>
              </a:rPr>
              <a:t> </a:t>
            </a:r>
            <a:r>
              <a:rPr sz="1600">
                <a:latin typeface="Times New Roman"/>
                <a:cs typeface="Times New Roman"/>
              </a:rPr>
              <a:t>filled</a:t>
            </a:r>
            <a:r>
              <a:rPr sz="1600" spc="100">
                <a:latin typeface="Times New Roman"/>
                <a:cs typeface="Times New Roman"/>
              </a:rPr>
              <a:t> </a:t>
            </a:r>
            <a:r>
              <a:rPr sz="1600">
                <a:latin typeface="Times New Roman"/>
                <a:cs typeface="Times New Roman"/>
              </a:rPr>
              <a:t>with</a:t>
            </a:r>
            <a:r>
              <a:rPr sz="1600" spc="95">
                <a:latin typeface="Times New Roman"/>
                <a:cs typeface="Times New Roman"/>
              </a:rPr>
              <a:t> </a:t>
            </a:r>
            <a:r>
              <a:rPr sz="1600">
                <a:latin typeface="Times New Roman"/>
                <a:cs typeface="Times New Roman"/>
              </a:rPr>
              <a:t>sensors,</a:t>
            </a:r>
            <a:r>
              <a:rPr sz="1600" spc="90">
                <a:latin typeface="Times New Roman"/>
                <a:cs typeface="Times New Roman"/>
              </a:rPr>
              <a:t> </a:t>
            </a:r>
            <a:r>
              <a:rPr sz="1600">
                <a:latin typeface="Times New Roman"/>
                <a:cs typeface="Times New Roman"/>
              </a:rPr>
              <a:t>the</a:t>
            </a:r>
            <a:r>
              <a:rPr sz="1600" spc="90">
                <a:latin typeface="Times New Roman"/>
                <a:cs typeface="Times New Roman"/>
              </a:rPr>
              <a:t> </a:t>
            </a:r>
            <a:r>
              <a:rPr sz="1600" spc="-10">
                <a:latin typeface="Times New Roman"/>
                <a:cs typeface="Times New Roman"/>
              </a:rPr>
              <a:t>platypus </a:t>
            </a:r>
            <a:r>
              <a:rPr sz="1600">
                <a:latin typeface="Times New Roman"/>
                <a:cs typeface="Times New Roman"/>
              </a:rPr>
              <a:t>can</a:t>
            </a:r>
            <a:r>
              <a:rPr sz="1600" spc="365">
                <a:latin typeface="Times New Roman"/>
                <a:cs typeface="Times New Roman"/>
              </a:rPr>
              <a:t> </a:t>
            </a:r>
            <a:r>
              <a:rPr sz="1600">
                <a:latin typeface="Times New Roman"/>
                <a:cs typeface="Times New Roman"/>
              </a:rPr>
              <a:t>accurately</a:t>
            </a:r>
            <a:r>
              <a:rPr sz="1600" spc="365">
                <a:latin typeface="Times New Roman"/>
                <a:cs typeface="Times New Roman"/>
              </a:rPr>
              <a:t> </a:t>
            </a:r>
            <a:r>
              <a:rPr sz="1600">
                <a:latin typeface="Times New Roman"/>
                <a:cs typeface="Times New Roman"/>
              </a:rPr>
              <a:t>detect</a:t>
            </a:r>
            <a:r>
              <a:rPr sz="1600" spc="370">
                <a:latin typeface="Times New Roman"/>
                <a:cs typeface="Times New Roman"/>
              </a:rPr>
              <a:t> </a:t>
            </a:r>
            <a:r>
              <a:rPr sz="1600">
                <a:latin typeface="Times New Roman"/>
                <a:cs typeface="Times New Roman"/>
              </a:rPr>
              <a:t>the</a:t>
            </a:r>
            <a:r>
              <a:rPr sz="1600" spc="375">
                <a:latin typeface="Times New Roman"/>
                <a:cs typeface="Times New Roman"/>
              </a:rPr>
              <a:t> </a:t>
            </a:r>
            <a:r>
              <a:rPr sz="1600">
                <a:latin typeface="Times New Roman"/>
                <a:cs typeface="Times New Roman"/>
              </a:rPr>
              <a:t>electrical</a:t>
            </a:r>
            <a:r>
              <a:rPr sz="1600" spc="385">
                <a:latin typeface="Times New Roman"/>
                <a:cs typeface="Times New Roman"/>
              </a:rPr>
              <a:t> </a:t>
            </a:r>
            <a:r>
              <a:rPr sz="1600">
                <a:latin typeface="Times New Roman"/>
                <a:cs typeface="Times New Roman"/>
              </a:rPr>
              <a:t>impulses</a:t>
            </a:r>
            <a:r>
              <a:rPr sz="1600" spc="375">
                <a:latin typeface="Times New Roman"/>
                <a:cs typeface="Times New Roman"/>
              </a:rPr>
              <a:t> </a:t>
            </a:r>
            <a:r>
              <a:rPr sz="1600">
                <a:latin typeface="Times New Roman"/>
                <a:cs typeface="Times New Roman"/>
              </a:rPr>
              <a:t>of</a:t>
            </a:r>
            <a:r>
              <a:rPr sz="1600" spc="380">
                <a:latin typeface="Times New Roman"/>
                <a:cs typeface="Times New Roman"/>
              </a:rPr>
              <a:t> </a:t>
            </a:r>
            <a:r>
              <a:rPr sz="1600">
                <a:latin typeface="Times New Roman"/>
                <a:cs typeface="Times New Roman"/>
              </a:rPr>
              <a:t>their</a:t>
            </a:r>
            <a:r>
              <a:rPr sz="1600" spc="360">
                <a:latin typeface="Times New Roman"/>
                <a:cs typeface="Times New Roman"/>
              </a:rPr>
              <a:t> </a:t>
            </a:r>
            <a:r>
              <a:rPr sz="1600">
                <a:latin typeface="Times New Roman"/>
                <a:cs typeface="Times New Roman"/>
              </a:rPr>
              <a:t>prey</a:t>
            </a:r>
            <a:r>
              <a:rPr sz="1600" spc="375">
                <a:latin typeface="Times New Roman"/>
                <a:cs typeface="Times New Roman"/>
              </a:rPr>
              <a:t> </a:t>
            </a:r>
            <a:r>
              <a:rPr sz="1600">
                <a:latin typeface="Times New Roman"/>
                <a:cs typeface="Times New Roman"/>
              </a:rPr>
              <a:t>even</a:t>
            </a:r>
            <a:r>
              <a:rPr sz="1600" spc="370">
                <a:latin typeface="Times New Roman"/>
                <a:cs typeface="Times New Roman"/>
              </a:rPr>
              <a:t> </a:t>
            </a:r>
            <a:r>
              <a:rPr sz="1600">
                <a:latin typeface="Times New Roman"/>
                <a:cs typeface="Times New Roman"/>
              </a:rPr>
              <a:t>in</a:t>
            </a:r>
            <a:r>
              <a:rPr sz="1600" spc="385">
                <a:latin typeface="Times New Roman"/>
                <a:cs typeface="Times New Roman"/>
              </a:rPr>
              <a:t> </a:t>
            </a:r>
            <a:r>
              <a:rPr sz="1600" spc="-25">
                <a:latin typeface="Times New Roman"/>
                <a:cs typeface="Times New Roman"/>
              </a:rPr>
              <a:t>the </a:t>
            </a:r>
            <a:r>
              <a:rPr sz="1600">
                <a:latin typeface="Times New Roman"/>
                <a:cs typeface="Times New Roman"/>
              </a:rPr>
              <a:t>deepest</a:t>
            </a:r>
            <a:r>
              <a:rPr sz="1600" spc="-20">
                <a:latin typeface="Times New Roman"/>
                <a:cs typeface="Times New Roman"/>
              </a:rPr>
              <a:t> </a:t>
            </a:r>
            <a:r>
              <a:rPr sz="1600">
                <a:latin typeface="Times New Roman"/>
                <a:cs typeface="Times New Roman"/>
              </a:rPr>
              <a:t>of</a:t>
            </a:r>
            <a:r>
              <a:rPr sz="1600" spc="-25">
                <a:latin typeface="Times New Roman"/>
                <a:cs typeface="Times New Roman"/>
              </a:rPr>
              <a:t> </a:t>
            </a:r>
            <a:r>
              <a:rPr sz="1600" spc="-10">
                <a:latin typeface="Times New Roman"/>
                <a:cs typeface="Times New Roman"/>
              </a:rPr>
              <a:t>waters.</a:t>
            </a:r>
            <a:endParaRPr sz="1600">
              <a:latin typeface="Times New Roman"/>
              <a:cs typeface="Times New Roman"/>
            </a:endParaRPr>
          </a:p>
          <a:p>
            <a:pPr>
              <a:lnSpc>
                <a:spcPct val="100000"/>
              </a:lnSpc>
              <a:buAutoNum type="arabicPeriod"/>
            </a:pPr>
            <a:endParaRPr sz="1350">
              <a:latin typeface="Times New Roman"/>
              <a:cs typeface="Times New Roman"/>
            </a:endParaRPr>
          </a:p>
          <a:p>
            <a:pPr marL="88900" marR="5080" indent="269240" algn="just">
              <a:lnSpc>
                <a:spcPct val="100000"/>
              </a:lnSpc>
              <a:buAutoNum type="arabicPeriod"/>
              <a:tabLst>
                <a:tab pos="358140" algn="l"/>
              </a:tabLst>
            </a:pPr>
            <a:r>
              <a:rPr sz="1800" b="1">
                <a:latin typeface="Times New Roman"/>
                <a:cs typeface="Times New Roman"/>
              </a:rPr>
              <a:t>Bats</a:t>
            </a:r>
            <a:r>
              <a:rPr sz="1800" b="1" spc="300">
                <a:latin typeface="Times New Roman"/>
                <a:cs typeface="Times New Roman"/>
              </a:rPr>
              <a:t> </a:t>
            </a:r>
            <a:r>
              <a:rPr sz="1800" b="1">
                <a:latin typeface="Times New Roman"/>
                <a:cs typeface="Times New Roman"/>
              </a:rPr>
              <a:t>(Echolocation)</a:t>
            </a:r>
            <a:r>
              <a:rPr sz="1800" b="1" spc="320">
                <a:latin typeface="Times New Roman"/>
                <a:cs typeface="Times New Roman"/>
              </a:rPr>
              <a:t> </a:t>
            </a:r>
            <a:r>
              <a:rPr sz="1800">
                <a:latin typeface="Times New Roman"/>
                <a:cs typeface="Times New Roman"/>
              </a:rPr>
              <a:t>-</a:t>
            </a:r>
            <a:r>
              <a:rPr sz="1800" spc="310">
                <a:latin typeface="Times New Roman"/>
                <a:cs typeface="Times New Roman"/>
              </a:rPr>
              <a:t> </a:t>
            </a:r>
            <a:r>
              <a:rPr sz="1800">
                <a:latin typeface="Times New Roman"/>
                <a:cs typeface="Times New Roman"/>
              </a:rPr>
              <a:t>Known</a:t>
            </a:r>
            <a:r>
              <a:rPr sz="1800" spc="320">
                <a:latin typeface="Times New Roman"/>
                <a:cs typeface="Times New Roman"/>
              </a:rPr>
              <a:t> </a:t>
            </a:r>
            <a:r>
              <a:rPr sz="1800">
                <a:latin typeface="Times New Roman"/>
                <a:cs typeface="Times New Roman"/>
              </a:rPr>
              <a:t>to</a:t>
            </a:r>
            <a:r>
              <a:rPr sz="1800" spc="315">
                <a:latin typeface="Times New Roman"/>
                <a:cs typeface="Times New Roman"/>
              </a:rPr>
              <a:t> </a:t>
            </a:r>
            <a:r>
              <a:rPr sz="1800">
                <a:latin typeface="Times New Roman"/>
                <a:cs typeface="Times New Roman"/>
              </a:rPr>
              <a:t>be</a:t>
            </a:r>
            <a:r>
              <a:rPr sz="1800" spc="315">
                <a:latin typeface="Times New Roman"/>
                <a:cs typeface="Times New Roman"/>
              </a:rPr>
              <a:t> </a:t>
            </a:r>
            <a:r>
              <a:rPr sz="1800">
                <a:latin typeface="Times New Roman"/>
                <a:cs typeface="Times New Roman"/>
              </a:rPr>
              <a:t>creatures</a:t>
            </a:r>
            <a:r>
              <a:rPr sz="1800" spc="315">
                <a:latin typeface="Times New Roman"/>
                <a:cs typeface="Times New Roman"/>
              </a:rPr>
              <a:t> </a:t>
            </a:r>
            <a:r>
              <a:rPr sz="1800">
                <a:latin typeface="Times New Roman"/>
                <a:cs typeface="Times New Roman"/>
              </a:rPr>
              <a:t>of</a:t>
            </a:r>
            <a:r>
              <a:rPr sz="1800" spc="310">
                <a:latin typeface="Times New Roman"/>
                <a:cs typeface="Times New Roman"/>
              </a:rPr>
              <a:t> </a:t>
            </a:r>
            <a:r>
              <a:rPr sz="1800">
                <a:latin typeface="Times New Roman"/>
                <a:cs typeface="Times New Roman"/>
              </a:rPr>
              <a:t>the</a:t>
            </a:r>
            <a:r>
              <a:rPr sz="1800" spc="325">
                <a:latin typeface="Times New Roman"/>
                <a:cs typeface="Times New Roman"/>
              </a:rPr>
              <a:t> </a:t>
            </a:r>
            <a:r>
              <a:rPr sz="1800">
                <a:latin typeface="Times New Roman"/>
                <a:cs typeface="Times New Roman"/>
              </a:rPr>
              <a:t>night,</a:t>
            </a:r>
            <a:r>
              <a:rPr sz="1800" spc="305">
                <a:latin typeface="Times New Roman"/>
                <a:cs typeface="Times New Roman"/>
              </a:rPr>
              <a:t> </a:t>
            </a:r>
            <a:r>
              <a:rPr sz="1800" b="1" u="sng">
                <a:uFill>
                  <a:solidFill>
                    <a:srgbClr val="000000"/>
                  </a:solidFill>
                </a:uFill>
                <a:latin typeface="Times New Roman"/>
                <a:cs typeface="Times New Roman"/>
              </a:rPr>
              <a:t>bats</a:t>
            </a:r>
            <a:r>
              <a:rPr sz="1800" b="1" spc="300">
                <a:latin typeface="Times New Roman"/>
                <a:cs typeface="Times New Roman"/>
              </a:rPr>
              <a:t> </a:t>
            </a:r>
            <a:r>
              <a:rPr sz="1800">
                <a:latin typeface="Times New Roman"/>
                <a:cs typeface="Times New Roman"/>
              </a:rPr>
              <a:t>are</a:t>
            </a:r>
            <a:r>
              <a:rPr sz="1800" spc="330">
                <a:latin typeface="Times New Roman"/>
                <a:cs typeface="Times New Roman"/>
              </a:rPr>
              <a:t> </a:t>
            </a:r>
            <a:r>
              <a:rPr sz="1800">
                <a:latin typeface="Times New Roman"/>
                <a:cs typeface="Times New Roman"/>
              </a:rPr>
              <a:t>great</a:t>
            </a:r>
            <a:r>
              <a:rPr sz="1800" spc="325">
                <a:latin typeface="Times New Roman"/>
                <a:cs typeface="Times New Roman"/>
              </a:rPr>
              <a:t> </a:t>
            </a:r>
            <a:r>
              <a:rPr sz="1800" spc="-10">
                <a:latin typeface="Times New Roman"/>
                <a:cs typeface="Times New Roman"/>
              </a:rPr>
              <a:t>sound </a:t>
            </a:r>
            <a:r>
              <a:rPr sz="1800">
                <a:latin typeface="Times New Roman"/>
                <a:cs typeface="Times New Roman"/>
              </a:rPr>
              <a:t>navigators:</a:t>
            </a:r>
            <a:r>
              <a:rPr sz="1800" spc="15">
                <a:latin typeface="Times New Roman"/>
                <a:cs typeface="Times New Roman"/>
              </a:rPr>
              <a:t> </a:t>
            </a:r>
            <a:r>
              <a:rPr sz="1800">
                <a:latin typeface="Times New Roman"/>
                <a:cs typeface="Times New Roman"/>
              </a:rPr>
              <a:t>an</a:t>
            </a:r>
            <a:r>
              <a:rPr sz="1800" spc="35">
                <a:latin typeface="Times New Roman"/>
                <a:cs typeface="Times New Roman"/>
              </a:rPr>
              <a:t> </a:t>
            </a:r>
            <a:r>
              <a:rPr sz="1800">
                <a:latin typeface="Times New Roman"/>
                <a:cs typeface="Times New Roman"/>
              </a:rPr>
              <a:t>ability</a:t>
            </a:r>
            <a:r>
              <a:rPr sz="1800" spc="35">
                <a:latin typeface="Times New Roman"/>
                <a:cs typeface="Times New Roman"/>
              </a:rPr>
              <a:t> </a:t>
            </a:r>
            <a:r>
              <a:rPr sz="1800">
                <a:latin typeface="Times New Roman"/>
                <a:cs typeface="Times New Roman"/>
              </a:rPr>
              <a:t>called</a:t>
            </a:r>
            <a:r>
              <a:rPr sz="1800" spc="45">
                <a:latin typeface="Times New Roman"/>
                <a:cs typeface="Times New Roman"/>
              </a:rPr>
              <a:t> </a:t>
            </a:r>
            <a:r>
              <a:rPr sz="1800" i="1">
                <a:latin typeface="Times New Roman"/>
                <a:cs typeface="Times New Roman"/>
              </a:rPr>
              <a:t>echolocation</a:t>
            </a:r>
            <a:r>
              <a:rPr sz="1800">
                <a:latin typeface="Times New Roman"/>
                <a:cs typeface="Times New Roman"/>
              </a:rPr>
              <a:t>.</a:t>
            </a:r>
            <a:r>
              <a:rPr sz="1800" spc="40">
                <a:latin typeface="Times New Roman"/>
                <a:cs typeface="Times New Roman"/>
              </a:rPr>
              <a:t> </a:t>
            </a:r>
            <a:r>
              <a:rPr sz="1800">
                <a:latin typeface="Times New Roman"/>
                <a:cs typeface="Times New Roman"/>
              </a:rPr>
              <a:t>Bats</a:t>
            </a:r>
            <a:r>
              <a:rPr sz="1800" spc="40">
                <a:latin typeface="Times New Roman"/>
                <a:cs typeface="Times New Roman"/>
              </a:rPr>
              <a:t> </a:t>
            </a:r>
            <a:r>
              <a:rPr sz="1800">
                <a:latin typeface="Times New Roman"/>
                <a:cs typeface="Times New Roman"/>
              </a:rPr>
              <a:t>use</a:t>
            </a:r>
            <a:r>
              <a:rPr sz="1800" spc="35">
                <a:latin typeface="Times New Roman"/>
                <a:cs typeface="Times New Roman"/>
              </a:rPr>
              <a:t> </a:t>
            </a:r>
            <a:r>
              <a:rPr sz="1800">
                <a:latin typeface="Times New Roman"/>
                <a:cs typeface="Times New Roman"/>
              </a:rPr>
              <a:t>their</a:t>
            </a:r>
            <a:r>
              <a:rPr sz="1800" spc="40">
                <a:latin typeface="Times New Roman"/>
                <a:cs typeface="Times New Roman"/>
              </a:rPr>
              <a:t> </a:t>
            </a:r>
            <a:r>
              <a:rPr sz="1800">
                <a:latin typeface="Times New Roman"/>
                <a:cs typeface="Times New Roman"/>
              </a:rPr>
              <a:t>mouths</a:t>
            </a:r>
            <a:r>
              <a:rPr sz="1800" spc="35">
                <a:latin typeface="Times New Roman"/>
                <a:cs typeface="Times New Roman"/>
              </a:rPr>
              <a:t> </a:t>
            </a:r>
            <a:r>
              <a:rPr sz="1800">
                <a:latin typeface="Times New Roman"/>
                <a:cs typeface="Times New Roman"/>
              </a:rPr>
              <a:t>to</a:t>
            </a:r>
            <a:r>
              <a:rPr sz="1800" spc="35">
                <a:latin typeface="Times New Roman"/>
                <a:cs typeface="Times New Roman"/>
              </a:rPr>
              <a:t> </a:t>
            </a:r>
            <a:r>
              <a:rPr sz="1800">
                <a:latin typeface="Times New Roman"/>
                <a:cs typeface="Times New Roman"/>
              </a:rPr>
              <a:t>produce</a:t>
            </a:r>
            <a:r>
              <a:rPr sz="1800" spc="45">
                <a:latin typeface="Times New Roman"/>
                <a:cs typeface="Times New Roman"/>
              </a:rPr>
              <a:t> </a:t>
            </a:r>
            <a:r>
              <a:rPr sz="1800">
                <a:latin typeface="Times New Roman"/>
                <a:cs typeface="Times New Roman"/>
              </a:rPr>
              <a:t>sounds</a:t>
            </a:r>
            <a:r>
              <a:rPr sz="1800" spc="35">
                <a:latin typeface="Times New Roman"/>
                <a:cs typeface="Times New Roman"/>
              </a:rPr>
              <a:t> </a:t>
            </a:r>
            <a:r>
              <a:rPr sz="1800" spc="-20">
                <a:latin typeface="Times New Roman"/>
                <a:cs typeface="Times New Roman"/>
              </a:rPr>
              <a:t>that </a:t>
            </a:r>
            <a:r>
              <a:rPr sz="1800">
                <a:latin typeface="Times New Roman"/>
                <a:cs typeface="Times New Roman"/>
              </a:rPr>
              <a:t>will</a:t>
            </a:r>
            <a:r>
              <a:rPr sz="1800" spc="130">
                <a:latin typeface="Times New Roman"/>
                <a:cs typeface="Times New Roman"/>
              </a:rPr>
              <a:t> </a:t>
            </a:r>
            <a:r>
              <a:rPr sz="1800">
                <a:latin typeface="Times New Roman"/>
                <a:cs typeface="Times New Roman"/>
              </a:rPr>
              <a:t>bounce</a:t>
            </a:r>
            <a:r>
              <a:rPr sz="1800" spc="135">
                <a:latin typeface="Times New Roman"/>
                <a:cs typeface="Times New Roman"/>
              </a:rPr>
              <a:t> </a:t>
            </a:r>
            <a:r>
              <a:rPr sz="1800">
                <a:latin typeface="Times New Roman"/>
                <a:cs typeface="Times New Roman"/>
              </a:rPr>
              <a:t>off</a:t>
            </a:r>
            <a:r>
              <a:rPr sz="1800" spc="125">
                <a:latin typeface="Times New Roman"/>
                <a:cs typeface="Times New Roman"/>
              </a:rPr>
              <a:t> </a:t>
            </a:r>
            <a:r>
              <a:rPr sz="1800">
                <a:latin typeface="Times New Roman"/>
                <a:cs typeface="Times New Roman"/>
              </a:rPr>
              <a:t>objects.</a:t>
            </a:r>
            <a:r>
              <a:rPr sz="1800" spc="140">
                <a:latin typeface="Times New Roman"/>
                <a:cs typeface="Times New Roman"/>
              </a:rPr>
              <a:t> </a:t>
            </a:r>
            <a:r>
              <a:rPr sz="1800">
                <a:latin typeface="Times New Roman"/>
                <a:cs typeface="Times New Roman"/>
              </a:rPr>
              <a:t>Since</a:t>
            </a:r>
            <a:r>
              <a:rPr sz="1800" spc="140">
                <a:latin typeface="Times New Roman"/>
                <a:cs typeface="Times New Roman"/>
              </a:rPr>
              <a:t> </a:t>
            </a:r>
            <a:r>
              <a:rPr sz="1800">
                <a:latin typeface="Times New Roman"/>
                <a:cs typeface="Times New Roman"/>
              </a:rPr>
              <a:t>they</a:t>
            </a:r>
            <a:r>
              <a:rPr sz="1800" spc="145">
                <a:latin typeface="Times New Roman"/>
                <a:cs typeface="Times New Roman"/>
              </a:rPr>
              <a:t> </a:t>
            </a:r>
            <a:r>
              <a:rPr sz="1800">
                <a:latin typeface="Times New Roman"/>
                <a:cs typeface="Times New Roman"/>
              </a:rPr>
              <a:t>are</a:t>
            </a:r>
            <a:r>
              <a:rPr sz="1800" spc="130">
                <a:latin typeface="Times New Roman"/>
                <a:cs typeface="Times New Roman"/>
              </a:rPr>
              <a:t> </a:t>
            </a:r>
            <a:r>
              <a:rPr sz="1800">
                <a:latin typeface="Times New Roman"/>
                <a:cs typeface="Times New Roman"/>
              </a:rPr>
              <a:t>typically</a:t>
            </a:r>
            <a:r>
              <a:rPr sz="1800" spc="140">
                <a:latin typeface="Times New Roman"/>
                <a:cs typeface="Times New Roman"/>
              </a:rPr>
              <a:t> </a:t>
            </a:r>
            <a:r>
              <a:rPr sz="1800">
                <a:latin typeface="Times New Roman"/>
                <a:cs typeface="Times New Roman"/>
              </a:rPr>
              <a:t>active</a:t>
            </a:r>
            <a:r>
              <a:rPr sz="1800" spc="140">
                <a:latin typeface="Times New Roman"/>
                <a:cs typeface="Times New Roman"/>
              </a:rPr>
              <a:t> </a:t>
            </a:r>
            <a:r>
              <a:rPr sz="1800">
                <a:latin typeface="Times New Roman"/>
                <a:cs typeface="Times New Roman"/>
              </a:rPr>
              <a:t>at</a:t>
            </a:r>
            <a:r>
              <a:rPr sz="1800" spc="125">
                <a:latin typeface="Times New Roman"/>
                <a:cs typeface="Times New Roman"/>
              </a:rPr>
              <a:t> </a:t>
            </a:r>
            <a:r>
              <a:rPr sz="1800">
                <a:latin typeface="Times New Roman"/>
                <a:cs typeface="Times New Roman"/>
              </a:rPr>
              <a:t>night,</a:t>
            </a:r>
            <a:r>
              <a:rPr sz="1800" spc="135">
                <a:latin typeface="Times New Roman"/>
                <a:cs typeface="Times New Roman"/>
              </a:rPr>
              <a:t> </a:t>
            </a:r>
            <a:r>
              <a:rPr sz="1800">
                <a:latin typeface="Times New Roman"/>
                <a:cs typeface="Times New Roman"/>
              </a:rPr>
              <a:t>they</a:t>
            </a:r>
            <a:r>
              <a:rPr sz="1800" spc="145">
                <a:latin typeface="Times New Roman"/>
                <a:cs typeface="Times New Roman"/>
              </a:rPr>
              <a:t> </a:t>
            </a:r>
            <a:r>
              <a:rPr sz="1800">
                <a:latin typeface="Times New Roman"/>
                <a:cs typeface="Times New Roman"/>
              </a:rPr>
              <a:t>use</a:t>
            </a:r>
            <a:r>
              <a:rPr sz="1800" spc="130">
                <a:latin typeface="Times New Roman"/>
                <a:cs typeface="Times New Roman"/>
              </a:rPr>
              <a:t> </a:t>
            </a:r>
            <a:r>
              <a:rPr sz="1800" spc="-10">
                <a:latin typeface="Times New Roman"/>
                <a:cs typeface="Times New Roman"/>
              </a:rPr>
              <a:t>echolocation </a:t>
            </a:r>
            <a:r>
              <a:rPr sz="1800">
                <a:latin typeface="Times New Roman"/>
                <a:cs typeface="Times New Roman"/>
              </a:rPr>
              <a:t>to</a:t>
            </a:r>
            <a:r>
              <a:rPr sz="1800" spc="-10">
                <a:latin typeface="Times New Roman"/>
                <a:cs typeface="Times New Roman"/>
              </a:rPr>
              <a:t> </a:t>
            </a:r>
            <a:r>
              <a:rPr sz="1800">
                <a:latin typeface="Times New Roman"/>
                <a:cs typeface="Times New Roman"/>
              </a:rPr>
              <a:t>search for</a:t>
            </a:r>
            <a:r>
              <a:rPr sz="1800" spc="-5">
                <a:latin typeface="Times New Roman"/>
                <a:cs typeface="Times New Roman"/>
              </a:rPr>
              <a:t> </a:t>
            </a:r>
            <a:r>
              <a:rPr sz="1800">
                <a:latin typeface="Times New Roman"/>
                <a:cs typeface="Times New Roman"/>
              </a:rPr>
              <a:t>food,</a:t>
            </a:r>
            <a:r>
              <a:rPr sz="1800" spc="10">
                <a:latin typeface="Times New Roman"/>
                <a:cs typeface="Times New Roman"/>
              </a:rPr>
              <a:t> </a:t>
            </a:r>
            <a:r>
              <a:rPr sz="1800">
                <a:latin typeface="Times New Roman"/>
                <a:cs typeface="Times New Roman"/>
              </a:rPr>
              <a:t>locate</a:t>
            </a:r>
            <a:r>
              <a:rPr sz="1800" spc="-25">
                <a:latin typeface="Times New Roman"/>
                <a:cs typeface="Times New Roman"/>
              </a:rPr>
              <a:t> </a:t>
            </a:r>
            <a:r>
              <a:rPr sz="1800">
                <a:latin typeface="Times New Roman"/>
                <a:cs typeface="Times New Roman"/>
              </a:rPr>
              <a:t>any</a:t>
            </a:r>
            <a:r>
              <a:rPr sz="1800" spc="15">
                <a:latin typeface="Times New Roman"/>
                <a:cs typeface="Times New Roman"/>
              </a:rPr>
              <a:t> </a:t>
            </a:r>
            <a:r>
              <a:rPr sz="1800">
                <a:latin typeface="Times New Roman"/>
                <a:cs typeface="Times New Roman"/>
              </a:rPr>
              <a:t>changes</a:t>
            </a:r>
            <a:r>
              <a:rPr sz="1800" spc="-15">
                <a:latin typeface="Times New Roman"/>
                <a:cs typeface="Times New Roman"/>
              </a:rPr>
              <a:t> </a:t>
            </a:r>
            <a:r>
              <a:rPr sz="1800">
                <a:latin typeface="Times New Roman"/>
                <a:cs typeface="Times New Roman"/>
              </a:rPr>
              <a:t>in</a:t>
            </a:r>
            <a:r>
              <a:rPr sz="1800" spc="10">
                <a:latin typeface="Times New Roman"/>
                <a:cs typeface="Times New Roman"/>
              </a:rPr>
              <a:t> </a:t>
            </a:r>
            <a:r>
              <a:rPr sz="1800">
                <a:latin typeface="Times New Roman"/>
                <a:cs typeface="Times New Roman"/>
              </a:rPr>
              <a:t>their</a:t>
            </a:r>
            <a:r>
              <a:rPr sz="1800" spc="-15">
                <a:latin typeface="Times New Roman"/>
                <a:cs typeface="Times New Roman"/>
              </a:rPr>
              <a:t> </a:t>
            </a:r>
            <a:r>
              <a:rPr sz="1800">
                <a:latin typeface="Times New Roman"/>
                <a:cs typeface="Times New Roman"/>
              </a:rPr>
              <a:t>flight,</a:t>
            </a:r>
            <a:r>
              <a:rPr sz="1800" spc="-5">
                <a:latin typeface="Times New Roman"/>
                <a:cs typeface="Times New Roman"/>
              </a:rPr>
              <a:t> </a:t>
            </a:r>
            <a:r>
              <a:rPr sz="1800">
                <a:latin typeface="Times New Roman"/>
                <a:cs typeface="Times New Roman"/>
              </a:rPr>
              <a:t>and find</a:t>
            </a:r>
            <a:r>
              <a:rPr sz="1800" spc="-5">
                <a:latin typeface="Times New Roman"/>
                <a:cs typeface="Times New Roman"/>
              </a:rPr>
              <a:t> </a:t>
            </a:r>
            <a:r>
              <a:rPr sz="1800">
                <a:latin typeface="Times New Roman"/>
                <a:cs typeface="Times New Roman"/>
              </a:rPr>
              <a:t>their way in</a:t>
            </a:r>
            <a:r>
              <a:rPr sz="1800" spc="5">
                <a:latin typeface="Times New Roman"/>
                <a:cs typeface="Times New Roman"/>
              </a:rPr>
              <a:t> </a:t>
            </a:r>
            <a:r>
              <a:rPr sz="1800">
                <a:latin typeface="Times New Roman"/>
                <a:cs typeface="Times New Roman"/>
              </a:rPr>
              <a:t>the</a:t>
            </a:r>
            <a:r>
              <a:rPr sz="1800" spc="-5">
                <a:latin typeface="Times New Roman"/>
                <a:cs typeface="Times New Roman"/>
              </a:rPr>
              <a:t> </a:t>
            </a:r>
            <a:r>
              <a:rPr sz="1800" spc="-10">
                <a:latin typeface="Times New Roman"/>
                <a:cs typeface="Times New Roman"/>
              </a:rPr>
              <a:t>dark.</a:t>
            </a:r>
            <a:endParaRPr sz="1800">
              <a:latin typeface="Times New Roman"/>
              <a:cs typeface="Times New Roman"/>
            </a:endParaRPr>
          </a:p>
          <a:p>
            <a:pPr>
              <a:lnSpc>
                <a:spcPct val="100000"/>
              </a:lnSpc>
              <a:spcBef>
                <a:spcPts val="35"/>
              </a:spcBef>
              <a:buAutoNum type="arabicPeriod"/>
            </a:pPr>
            <a:endParaRPr sz="1850">
              <a:latin typeface="Times New Roman"/>
              <a:cs typeface="Times New Roman"/>
            </a:endParaRPr>
          </a:p>
          <a:p>
            <a:pPr marL="12700" marR="5080" indent="229870" algn="just">
              <a:lnSpc>
                <a:spcPct val="100000"/>
              </a:lnSpc>
              <a:buAutoNum type="arabicPeriod"/>
              <a:tabLst>
                <a:tab pos="242570" algn="l"/>
              </a:tabLst>
            </a:pPr>
            <a:r>
              <a:rPr sz="1800" b="1">
                <a:latin typeface="Times New Roman"/>
                <a:cs typeface="Times New Roman"/>
              </a:rPr>
              <a:t>Snakes</a:t>
            </a:r>
            <a:r>
              <a:rPr sz="1800" b="1" spc="-10">
                <a:latin typeface="Times New Roman"/>
                <a:cs typeface="Times New Roman"/>
              </a:rPr>
              <a:t> </a:t>
            </a:r>
            <a:r>
              <a:rPr sz="1800" b="1">
                <a:latin typeface="Times New Roman"/>
                <a:cs typeface="Times New Roman"/>
              </a:rPr>
              <a:t>(Infrared</a:t>
            </a:r>
            <a:r>
              <a:rPr sz="1800" b="1" spc="-5">
                <a:latin typeface="Times New Roman"/>
                <a:cs typeface="Times New Roman"/>
              </a:rPr>
              <a:t> </a:t>
            </a:r>
            <a:r>
              <a:rPr sz="1800" b="1">
                <a:latin typeface="Times New Roman"/>
                <a:cs typeface="Times New Roman"/>
              </a:rPr>
              <a:t>Radiation</a:t>
            </a:r>
            <a:r>
              <a:rPr sz="1800" b="1" spc="-5">
                <a:latin typeface="Times New Roman"/>
                <a:cs typeface="Times New Roman"/>
              </a:rPr>
              <a:t> </a:t>
            </a:r>
            <a:r>
              <a:rPr sz="1800" b="1">
                <a:latin typeface="Times New Roman"/>
                <a:cs typeface="Times New Roman"/>
              </a:rPr>
              <a:t>Detection) -</a:t>
            </a:r>
            <a:r>
              <a:rPr sz="1800" b="1" spc="-5">
                <a:latin typeface="Times New Roman"/>
                <a:cs typeface="Times New Roman"/>
              </a:rPr>
              <a:t> </a:t>
            </a:r>
            <a:r>
              <a:rPr sz="1800">
                <a:latin typeface="Times New Roman"/>
                <a:cs typeface="Times New Roman"/>
              </a:rPr>
              <a:t>Aside from</a:t>
            </a:r>
            <a:r>
              <a:rPr sz="1800" spc="-15">
                <a:latin typeface="Times New Roman"/>
                <a:cs typeface="Times New Roman"/>
              </a:rPr>
              <a:t> </a:t>
            </a:r>
            <a:r>
              <a:rPr sz="1800">
                <a:latin typeface="Times New Roman"/>
                <a:cs typeface="Times New Roman"/>
              </a:rPr>
              <a:t>the</a:t>
            </a:r>
            <a:r>
              <a:rPr sz="1800" spc="5">
                <a:latin typeface="Times New Roman"/>
                <a:cs typeface="Times New Roman"/>
              </a:rPr>
              <a:t> </a:t>
            </a:r>
            <a:r>
              <a:rPr sz="1800">
                <a:latin typeface="Times New Roman"/>
                <a:cs typeface="Times New Roman"/>
              </a:rPr>
              <a:t>distinct</a:t>
            </a:r>
            <a:r>
              <a:rPr sz="1800" spc="10">
                <a:latin typeface="Times New Roman"/>
                <a:cs typeface="Times New Roman"/>
              </a:rPr>
              <a:t> </a:t>
            </a:r>
            <a:r>
              <a:rPr sz="1800">
                <a:latin typeface="Times New Roman"/>
                <a:cs typeface="Times New Roman"/>
              </a:rPr>
              <a:t>five senses,</a:t>
            </a:r>
            <a:r>
              <a:rPr sz="1800" spc="-15">
                <a:latin typeface="Times New Roman"/>
                <a:cs typeface="Times New Roman"/>
              </a:rPr>
              <a:t> </a:t>
            </a:r>
            <a:r>
              <a:rPr sz="1800">
                <a:latin typeface="Times New Roman"/>
                <a:cs typeface="Times New Roman"/>
              </a:rPr>
              <a:t>did</a:t>
            </a:r>
            <a:r>
              <a:rPr sz="1800" spc="-10">
                <a:latin typeface="Times New Roman"/>
                <a:cs typeface="Times New Roman"/>
              </a:rPr>
              <a:t> </a:t>
            </a:r>
            <a:r>
              <a:rPr sz="1800" spc="-25">
                <a:latin typeface="Times New Roman"/>
                <a:cs typeface="Times New Roman"/>
              </a:rPr>
              <a:t>you </a:t>
            </a:r>
            <a:r>
              <a:rPr sz="1800">
                <a:latin typeface="Times New Roman"/>
                <a:cs typeface="Times New Roman"/>
              </a:rPr>
              <a:t>know</a:t>
            </a:r>
            <a:r>
              <a:rPr sz="1800" spc="60">
                <a:latin typeface="Times New Roman"/>
                <a:cs typeface="Times New Roman"/>
              </a:rPr>
              <a:t> </a:t>
            </a:r>
            <a:r>
              <a:rPr sz="1800">
                <a:latin typeface="Times New Roman"/>
                <a:cs typeface="Times New Roman"/>
              </a:rPr>
              <a:t>that</a:t>
            </a:r>
            <a:r>
              <a:rPr sz="1800" spc="70">
                <a:latin typeface="Times New Roman"/>
                <a:cs typeface="Times New Roman"/>
              </a:rPr>
              <a:t> </a:t>
            </a:r>
            <a:r>
              <a:rPr sz="1800">
                <a:latin typeface="Times New Roman"/>
                <a:cs typeface="Times New Roman"/>
              </a:rPr>
              <a:t>snakes</a:t>
            </a:r>
            <a:r>
              <a:rPr sz="1800" spc="70">
                <a:latin typeface="Times New Roman"/>
                <a:cs typeface="Times New Roman"/>
              </a:rPr>
              <a:t> </a:t>
            </a:r>
            <a:r>
              <a:rPr sz="1800">
                <a:latin typeface="Times New Roman"/>
                <a:cs typeface="Times New Roman"/>
              </a:rPr>
              <a:t>have</a:t>
            </a:r>
            <a:r>
              <a:rPr sz="1800" spc="75">
                <a:latin typeface="Times New Roman"/>
                <a:cs typeface="Times New Roman"/>
              </a:rPr>
              <a:t> </a:t>
            </a:r>
            <a:r>
              <a:rPr sz="1800">
                <a:latin typeface="Times New Roman"/>
                <a:cs typeface="Times New Roman"/>
              </a:rPr>
              <a:t>this</a:t>
            </a:r>
            <a:r>
              <a:rPr sz="1800" spc="60">
                <a:latin typeface="Times New Roman"/>
                <a:cs typeface="Times New Roman"/>
              </a:rPr>
              <a:t> </a:t>
            </a:r>
            <a:r>
              <a:rPr sz="1800" spc="-10">
                <a:latin typeface="Times New Roman"/>
                <a:cs typeface="Times New Roman"/>
              </a:rPr>
              <a:t>so-</a:t>
            </a:r>
            <a:r>
              <a:rPr sz="1800">
                <a:latin typeface="Times New Roman"/>
                <a:cs typeface="Times New Roman"/>
              </a:rPr>
              <a:t>called</a:t>
            </a:r>
            <a:r>
              <a:rPr sz="1800" spc="65">
                <a:latin typeface="Times New Roman"/>
                <a:cs typeface="Times New Roman"/>
              </a:rPr>
              <a:t> </a:t>
            </a:r>
            <a:r>
              <a:rPr sz="1800" i="1">
                <a:latin typeface="Times New Roman"/>
                <a:cs typeface="Times New Roman"/>
              </a:rPr>
              <a:t>sixth</a:t>
            </a:r>
            <a:r>
              <a:rPr sz="1800" i="1" spc="60">
                <a:latin typeface="Times New Roman"/>
                <a:cs typeface="Times New Roman"/>
              </a:rPr>
              <a:t> </a:t>
            </a:r>
            <a:r>
              <a:rPr sz="1800" i="1">
                <a:latin typeface="Times New Roman"/>
                <a:cs typeface="Times New Roman"/>
              </a:rPr>
              <a:t>sense</a:t>
            </a:r>
            <a:r>
              <a:rPr sz="1800">
                <a:latin typeface="Times New Roman"/>
                <a:cs typeface="Times New Roman"/>
              </a:rPr>
              <a:t>?</a:t>
            </a:r>
            <a:r>
              <a:rPr sz="1800" spc="80">
                <a:latin typeface="Times New Roman"/>
                <a:cs typeface="Times New Roman"/>
              </a:rPr>
              <a:t> </a:t>
            </a:r>
            <a:r>
              <a:rPr sz="1800">
                <a:latin typeface="Times New Roman"/>
                <a:cs typeface="Times New Roman"/>
              </a:rPr>
              <a:t>According</a:t>
            </a:r>
            <a:r>
              <a:rPr sz="1800" spc="75">
                <a:latin typeface="Times New Roman"/>
                <a:cs typeface="Times New Roman"/>
              </a:rPr>
              <a:t> </a:t>
            </a:r>
            <a:r>
              <a:rPr sz="1800">
                <a:latin typeface="Times New Roman"/>
                <a:cs typeface="Times New Roman"/>
              </a:rPr>
              <a:t>to</a:t>
            </a:r>
            <a:r>
              <a:rPr sz="1800" spc="65">
                <a:latin typeface="Times New Roman"/>
                <a:cs typeface="Times New Roman"/>
              </a:rPr>
              <a:t> </a:t>
            </a:r>
            <a:r>
              <a:rPr sz="1800">
                <a:latin typeface="Times New Roman"/>
                <a:cs typeface="Times New Roman"/>
              </a:rPr>
              <a:t>the</a:t>
            </a:r>
            <a:r>
              <a:rPr sz="1800" spc="80">
                <a:latin typeface="Times New Roman"/>
                <a:cs typeface="Times New Roman"/>
              </a:rPr>
              <a:t> </a:t>
            </a:r>
            <a:r>
              <a:rPr sz="1800">
                <a:latin typeface="Times New Roman"/>
                <a:cs typeface="Times New Roman"/>
              </a:rPr>
              <a:t>international</a:t>
            </a:r>
            <a:r>
              <a:rPr sz="1800" spc="90">
                <a:latin typeface="Times New Roman"/>
                <a:cs typeface="Times New Roman"/>
              </a:rPr>
              <a:t> </a:t>
            </a:r>
            <a:r>
              <a:rPr sz="1800" spc="-10">
                <a:latin typeface="Times New Roman"/>
                <a:cs typeface="Times New Roman"/>
              </a:rPr>
              <a:t>science </a:t>
            </a:r>
            <a:r>
              <a:rPr sz="1800">
                <a:latin typeface="Times New Roman"/>
                <a:cs typeface="Times New Roman"/>
              </a:rPr>
              <a:t>journal</a:t>
            </a:r>
            <a:r>
              <a:rPr sz="1800" spc="270">
                <a:latin typeface="Times New Roman"/>
                <a:cs typeface="Times New Roman"/>
              </a:rPr>
              <a:t> </a:t>
            </a:r>
            <a:r>
              <a:rPr sz="1800" i="1">
                <a:latin typeface="Times New Roman"/>
                <a:cs typeface="Times New Roman"/>
              </a:rPr>
              <a:t>Nature</a:t>
            </a:r>
            <a:r>
              <a:rPr sz="1800">
                <a:latin typeface="Times New Roman"/>
                <a:cs typeface="Times New Roman"/>
              </a:rPr>
              <a:t>,</a:t>
            </a:r>
            <a:r>
              <a:rPr sz="1800" spc="270">
                <a:latin typeface="Times New Roman"/>
                <a:cs typeface="Times New Roman"/>
              </a:rPr>
              <a:t> </a:t>
            </a:r>
            <a:r>
              <a:rPr sz="1800">
                <a:latin typeface="Times New Roman"/>
                <a:cs typeface="Times New Roman"/>
              </a:rPr>
              <a:t>hunter</a:t>
            </a:r>
            <a:r>
              <a:rPr sz="1800" spc="290">
                <a:latin typeface="Times New Roman"/>
                <a:cs typeface="Times New Roman"/>
              </a:rPr>
              <a:t> </a:t>
            </a:r>
            <a:r>
              <a:rPr sz="1800">
                <a:latin typeface="Times New Roman"/>
                <a:cs typeface="Times New Roman"/>
              </a:rPr>
              <a:t>snakes</a:t>
            </a:r>
            <a:r>
              <a:rPr sz="1800" spc="280">
                <a:latin typeface="Times New Roman"/>
                <a:cs typeface="Times New Roman"/>
              </a:rPr>
              <a:t> </a:t>
            </a:r>
            <a:r>
              <a:rPr sz="1800">
                <a:latin typeface="Times New Roman"/>
                <a:cs typeface="Times New Roman"/>
              </a:rPr>
              <a:t>like</a:t>
            </a:r>
            <a:r>
              <a:rPr sz="1800" spc="290">
                <a:latin typeface="Times New Roman"/>
                <a:cs typeface="Times New Roman"/>
              </a:rPr>
              <a:t> </a:t>
            </a:r>
            <a:r>
              <a:rPr sz="1800">
                <a:latin typeface="Times New Roman"/>
                <a:cs typeface="Times New Roman"/>
              </a:rPr>
              <a:t>vipers,</a:t>
            </a:r>
            <a:r>
              <a:rPr sz="1800" spc="280">
                <a:latin typeface="Times New Roman"/>
                <a:cs typeface="Times New Roman"/>
              </a:rPr>
              <a:t> </a:t>
            </a:r>
            <a:r>
              <a:rPr sz="1800">
                <a:latin typeface="Times New Roman"/>
                <a:cs typeface="Times New Roman"/>
              </a:rPr>
              <a:t>pythons,</a:t>
            </a:r>
            <a:r>
              <a:rPr sz="1800" spc="290">
                <a:latin typeface="Times New Roman"/>
                <a:cs typeface="Times New Roman"/>
              </a:rPr>
              <a:t> </a:t>
            </a:r>
            <a:r>
              <a:rPr sz="1800">
                <a:latin typeface="Times New Roman"/>
                <a:cs typeface="Times New Roman"/>
              </a:rPr>
              <a:t>and</a:t>
            </a:r>
            <a:r>
              <a:rPr sz="1800" spc="280">
                <a:latin typeface="Times New Roman"/>
                <a:cs typeface="Times New Roman"/>
              </a:rPr>
              <a:t> </a:t>
            </a:r>
            <a:r>
              <a:rPr sz="1800">
                <a:latin typeface="Times New Roman"/>
                <a:cs typeface="Times New Roman"/>
              </a:rPr>
              <a:t>boas</a:t>
            </a:r>
            <a:r>
              <a:rPr sz="1800" spc="275">
                <a:latin typeface="Times New Roman"/>
                <a:cs typeface="Times New Roman"/>
              </a:rPr>
              <a:t> </a:t>
            </a:r>
            <a:r>
              <a:rPr sz="1800">
                <a:latin typeface="Times New Roman"/>
                <a:cs typeface="Times New Roman"/>
              </a:rPr>
              <a:t>can</a:t>
            </a:r>
            <a:r>
              <a:rPr sz="1800" spc="285">
                <a:latin typeface="Times New Roman"/>
                <a:cs typeface="Times New Roman"/>
              </a:rPr>
              <a:t> </a:t>
            </a:r>
            <a:r>
              <a:rPr sz="1800">
                <a:latin typeface="Times New Roman"/>
                <a:cs typeface="Times New Roman"/>
              </a:rPr>
              <a:t>still</a:t>
            </a:r>
            <a:r>
              <a:rPr sz="1800" spc="285">
                <a:latin typeface="Times New Roman"/>
                <a:cs typeface="Times New Roman"/>
              </a:rPr>
              <a:t> </a:t>
            </a:r>
            <a:r>
              <a:rPr sz="1800">
                <a:latin typeface="Times New Roman"/>
                <a:cs typeface="Times New Roman"/>
              </a:rPr>
              <a:t>accurately</a:t>
            </a:r>
            <a:r>
              <a:rPr sz="1800" spc="295">
                <a:latin typeface="Times New Roman"/>
                <a:cs typeface="Times New Roman"/>
              </a:rPr>
              <a:t> </a:t>
            </a:r>
            <a:r>
              <a:rPr sz="1800" spc="-20">
                <a:latin typeface="Times New Roman"/>
                <a:cs typeface="Times New Roman"/>
              </a:rPr>
              <a:t>find </a:t>
            </a:r>
            <a:r>
              <a:rPr sz="1800">
                <a:latin typeface="Times New Roman"/>
                <a:cs typeface="Times New Roman"/>
              </a:rPr>
              <a:t>their</a:t>
            </a:r>
            <a:r>
              <a:rPr sz="1800" spc="290">
                <a:latin typeface="Times New Roman"/>
                <a:cs typeface="Times New Roman"/>
              </a:rPr>
              <a:t> </a:t>
            </a:r>
            <a:r>
              <a:rPr sz="1800">
                <a:latin typeface="Times New Roman"/>
                <a:cs typeface="Times New Roman"/>
              </a:rPr>
              <a:t>way</a:t>
            </a:r>
            <a:r>
              <a:rPr sz="1800" spc="320">
                <a:latin typeface="Times New Roman"/>
                <a:cs typeface="Times New Roman"/>
              </a:rPr>
              <a:t> </a:t>
            </a:r>
            <a:r>
              <a:rPr sz="1800">
                <a:latin typeface="Times New Roman"/>
                <a:cs typeface="Times New Roman"/>
              </a:rPr>
              <a:t>through</a:t>
            </a:r>
            <a:r>
              <a:rPr sz="1800" spc="310">
                <a:latin typeface="Times New Roman"/>
                <a:cs typeface="Times New Roman"/>
              </a:rPr>
              <a:t> </a:t>
            </a:r>
            <a:r>
              <a:rPr sz="1800">
                <a:latin typeface="Times New Roman"/>
                <a:cs typeface="Times New Roman"/>
              </a:rPr>
              <a:t>the</a:t>
            </a:r>
            <a:r>
              <a:rPr sz="1800" spc="310">
                <a:latin typeface="Times New Roman"/>
                <a:cs typeface="Times New Roman"/>
              </a:rPr>
              <a:t> </a:t>
            </a:r>
            <a:r>
              <a:rPr sz="1800">
                <a:latin typeface="Times New Roman"/>
                <a:cs typeface="Times New Roman"/>
              </a:rPr>
              <a:t>dark.</a:t>
            </a:r>
            <a:r>
              <a:rPr sz="1800" spc="310">
                <a:latin typeface="Times New Roman"/>
                <a:cs typeface="Times New Roman"/>
              </a:rPr>
              <a:t> </a:t>
            </a:r>
            <a:r>
              <a:rPr sz="1800">
                <a:latin typeface="Times New Roman"/>
                <a:cs typeface="Times New Roman"/>
              </a:rPr>
              <a:t>This</a:t>
            </a:r>
            <a:r>
              <a:rPr sz="1800" spc="310">
                <a:latin typeface="Times New Roman"/>
                <a:cs typeface="Times New Roman"/>
              </a:rPr>
              <a:t> </a:t>
            </a:r>
            <a:r>
              <a:rPr sz="1800">
                <a:latin typeface="Times New Roman"/>
                <a:cs typeface="Times New Roman"/>
              </a:rPr>
              <a:t>is</a:t>
            </a:r>
            <a:r>
              <a:rPr sz="1800" spc="305">
                <a:latin typeface="Times New Roman"/>
                <a:cs typeface="Times New Roman"/>
              </a:rPr>
              <a:t> </a:t>
            </a:r>
            <a:r>
              <a:rPr sz="1800">
                <a:latin typeface="Times New Roman"/>
                <a:cs typeface="Times New Roman"/>
              </a:rPr>
              <a:t>because</a:t>
            </a:r>
            <a:r>
              <a:rPr sz="1800" spc="300">
                <a:latin typeface="Times New Roman"/>
                <a:cs typeface="Times New Roman"/>
              </a:rPr>
              <a:t> </a:t>
            </a:r>
            <a:r>
              <a:rPr sz="1800">
                <a:latin typeface="Times New Roman"/>
                <a:cs typeface="Times New Roman"/>
              </a:rPr>
              <a:t>snakes</a:t>
            </a:r>
            <a:r>
              <a:rPr sz="1800" spc="305">
                <a:latin typeface="Times New Roman"/>
                <a:cs typeface="Times New Roman"/>
              </a:rPr>
              <a:t> </a:t>
            </a:r>
            <a:r>
              <a:rPr sz="1800">
                <a:latin typeface="Times New Roman"/>
                <a:cs typeface="Times New Roman"/>
              </a:rPr>
              <a:t>can</a:t>
            </a:r>
            <a:r>
              <a:rPr sz="1800" spc="315">
                <a:latin typeface="Times New Roman"/>
                <a:cs typeface="Times New Roman"/>
              </a:rPr>
              <a:t> </a:t>
            </a:r>
            <a:r>
              <a:rPr sz="1800">
                <a:latin typeface="Times New Roman"/>
                <a:cs typeface="Times New Roman"/>
              </a:rPr>
              <a:t>detect</a:t>
            </a:r>
            <a:r>
              <a:rPr sz="1800" spc="305">
                <a:latin typeface="Times New Roman"/>
                <a:cs typeface="Times New Roman"/>
              </a:rPr>
              <a:t> </a:t>
            </a:r>
            <a:r>
              <a:rPr sz="1800">
                <a:latin typeface="Times New Roman"/>
                <a:cs typeface="Times New Roman"/>
              </a:rPr>
              <a:t>the</a:t>
            </a:r>
            <a:r>
              <a:rPr sz="1800" spc="310">
                <a:latin typeface="Times New Roman"/>
                <a:cs typeface="Times New Roman"/>
              </a:rPr>
              <a:t> </a:t>
            </a:r>
            <a:r>
              <a:rPr sz="1800">
                <a:latin typeface="Times New Roman"/>
                <a:cs typeface="Times New Roman"/>
              </a:rPr>
              <a:t>infrared</a:t>
            </a:r>
            <a:r>
              <a:rPr sz="1800" spc="320">
                <a:latin typeface="Times New Roman"/>
                <a:cs typeface="Times New Roman"/>
              </a:rPr>
              <a:t> </a:t>
            </a:r>
            <a:r>
              <a:rPr sz="1800" spc="-10">
                <a:latin typeface="Times New Roman"/>
                <a:cs typeface="Times New Roman"/>
              </a:rPr>
              <a:t>(thermal) </a:t>
            </a:r>
            <a:r>
              <a:rPr sz="1800">
                <a:latin typeface="Times New Roman"/>
                <a:cs typeface="Times New Roman"/>
              </a:rPr>
              <a:t>radiation</a:t>
            </a:r>
            <a:r>
              <a:rPr sz="1800" spc="75">
                <a:latin typeface="Times New Roman"/>
                <a:cs typeface="Times New Roman"/>
              </a:rPr>
              <a:t> </a:t>
            </a:r>
            <a:r>
              <a:rPr sz="1800">
                <a:latin typeface="Times New Roman"/>
                <a:cs typeface="Times New Roman"/>
              </a:rPr>
              <a:t>emitted</a:t>
            </a:r>
            <a:r>
              <a:rPr sz="1800" spc="65">
                <a:latin typeface="Times New Roman"/>
                <a:cs typeface="Times New Roman"/>
              </a:rPr>
              <a:t> </a:t>
            </a:r>
            <a:r>
              <a:rPr sz="1800">
                <a:latin typeface="Times New Roman"/>
                <a:cs typeface="Times New Roman"/>
              </a:rPr>
              <a:t>by</a:t>
            </a:r>
            <a:r>
              <a:rPr sz="1800" spc="85">
                <a:latin typeface="Times New Roman"/>
                <a:cs typeface="Times New Roman"/>
              </a:rPr>
              <a:t> </a:t>
            </a:r>
            <a:r>
              <a:rPr sz="1800">
                <a:latin typeface="Times New Roman"/>
                <a:cs typeface="Times New Roman"/>
              </a:rPr>
              <a:t>the</a:t>
            </a:r>
            <a:r>
              <a:rPr sz="1800" spc="75">
                <a:latin typeface="Times New Roman"/>
                <a:cs typeface="Times New Roman"/>
              </a:rPr>
              <a:t> </a:t>
            </a:r>
            <a:r>
              <a:rPr sz="1800">
                <a:latin typeface="Times New Roman"/>
                <a:cs typeface="Times New Roman"/>
              </a:rPr>
              <a:t>bodies</a:t>
            </a:r>
            <a:r>
              <a:rPr sz="1800" spc="60">
                <a:latin typeface="Times New Roman"/>
                <a:cs typeface="Times New Roman"/>
              </a:rPr>
              <a:t> </a:t>
            </a:r>
            <a:r>
              <a:rPr sz="1800">
                <a:latin typeface="Times New Roman"/>
                <a:cs typeface="Times New Roman"/>
              </a:rPr>
              <a:t>of</a:t>
            </a:r>
            <a:r>
              <a:rPr sz="1800" spc="65">
                <a:latin typeface="Times New Roman"/>
                <a:cs typeface="Times New Roman"/>
              </a:rPr>
              <a:t> </a:t>
            </a:r>
            <a:r>
              <a:rPr sz="1800">
                <a:latin typeface="Times New Roman"/>
                <a:cs typeface="Times New Roman"/>
              </a:rPr>
              <a:t>the</a:t>
            </a:r>
            <a:r>
              <a:rPr sz="1800" spc="70">
                <a:latin typeface="Times New Roman"/>
                <a:cs typeface="Times New Roman"/>
              </a:rPr>
              <a:t> </a:t>
            </a:r>
            <a:r>
              <a:rPr sz="1800">
                <a:latin typeface="Times New Roman"/>
                <a:cs typeface="Times New Roman"/>
              </a:rPr>
              <a:t>animals</a:t>
            </a:r>
            <a:r>
              <a:rPr sz="1800" spc="65">
                <a:latin typeface="Times New Roman"/>
                <a:cs typeface="Times New Roman"/>
              </a:rPr>
              <a:t> </a:t>
            </a:r>
            <a:r>
              <a:rPr sz="1800">
                <a:latin typeface="Times New Roman"/>
                <a:cs typeface="Times New Roman"/>
              </a:rPr>
              <a:t>they</a:t>
            </a:r>
            <a:r>
              <a:rPr sz="1800" spc="80">
                <a:latin typeface="Times New Roman"/>
                <a:cs typeface="Times New Roman"/>
              </a:rPr>
              <a:t> </a:t>
            </a:r>
            <a:r>
              <a:rPr sz="1800">
                <a:latin typeface="Times New Roman"/>
                <a:cs typeface="Times New Roman"/>
              </a:rPr>
              <a:t>prey</a:t>
            </a:r>
            <a:r>
              <a:rPr sz="1800" spc="70">
                <a:latin typeface="Times New Roman"/>
                <a:cs typeface="Times New Roman"/>
              </a:rPr>
              <a:t> </a:t>
            </a:r>
            <a:r>
              <a:rPr sz="1800">
                <a:latin typeface="Times New Roman"/>
                <a:cs typeface="Times New Roman"/>
              </a:rPr>
              <a:t>in.</a:t>
            </a:r>
            <a:r>
              <a:rPr sz="1800" spc="70">
                <a:latin typeface="Times New Roman"/>
                <a:cs typeface="Times New Roman"/>
              </a:rPr>
              <a:t> </a:t>
            </a:r>
            <a:r>
              <a:rPr sz="1800">
                <a:latin typeface="Times New Roman"/>
                <a:cs typeface="Times New Roman"/>
              </a:rPr>
              <a:t>Hence,</a:t>
            </a:r>
            <a:r>
              <a:rPr sz="1800" spc="80">
                <a:latin typeface="Times New Roman"/>
                <a:cs typeface="Times New Roman"/>
              </a:rPr>
              <a:t> </a:t>
            </a:r>
            <a:r>
              <a:rPr sz="1800">
                <a:latin typeface="Times New Roman"/>
                <a:cs typeface="Times New Roman"/>
              </a:rPr>
              <a:t>even</a:t>
            </a:r>
            <a:r>
              <a:rPr sz="1800" spc="75">
                <a:latin typeface="Times New Roman"/>
                <a:cs typeface="Times New Roman"/>
              </a:rPr>
              <a:t> </a:t>
            </a:r>
            <a:r>
              <a:rPr sz="1800">
                <a:latin typeface="Times New Roman"/>
                <a:cs typeface="Times New Roman"/>
              </a:rPr>
              <a:t>blinded</a:t>
            </a:r>
            <a:r>
              <a:rPr sz="1800" spc="60">
                <a:latin typeface="Times New Roman"/>
                <a:cs typeface="Times New Roman"/>
              </a:rPr>
              <a:t> </a:t>
            </a:r>
            <a:r>
              <a:rPr sz="1800" spc="-10">
                <a:latin typeface="Times New Roman"/>
                <a:cs typeface="Times New Roman"/>
              </a:rPr>
              <a:t>snakes </a:t>
            </a:r>
            <a:r>
              <a:rPr sz="1800">
                <a:latin typeface="Times New Roman"/>
                <a:cs typeface="Times New Roman"/>
              </a:rPr>
              <a:t>can</a:t>
            </a:r>
            <a:r>
              <a:rPr sz="1800" spc="-20">
                <a:latin typeface="Times New Roman"/>
                <a:cs typeface="Times New Roman"/>
              </a:rPr>
              <a:t> </a:t>
            </a:r>
            <a:r>
              <a:rPr sz="1800">
                <a:latin typeface="Times New Roman"/>
                <a:cs typeface="Times New Roman"/>
              </a:rPr>
              <a:t>still</a:t>
            </a:r>
            <a:r>
              <a:rPr sz="1800" spc="-5">
                <a:latin typeface="Times New Roman"/>
                <a:cs typeface="Times New Roman"/>
              </a:rPr>
              <a:t> </a:t>
            </a:r>
            <a:r>
              <a:rPr sz="1800">
                <a:latin typeface="Times New Roman"/>
                <a:cs typeface="Times New Roman"/>
              </a:rPr>
              <a:t>accurately</a:t>
            </a:r>
            <a:r>
              <a:rPr sz="1800" spc="-5">
                <a:latin typeface="Times New Roman"/>
                <a:cs typeface="Times New Roman"/>
              </a:rPr>
              <a:t> </a:t>
            </a:r>
            <a:r>
              <a:rPr sz="1800">
                <a:latin typeface="Times New Roman"/>
                <a:cs typeface="Times New Roman"/>
              </a:rPr>
              <a:t>prey on</a:t>
            </a:r>
            <a:r>
              <a:rPr sz="1800" spc="-5">
                <a:latin typeface="Times New Roman"/>
                <a:cs typeface="Times New Roman"/>
              </a:rPr>
              <a:t> </a:t>
            </a:r>
            <a:r>
              <a:rPr sz="1800">
                <a:latin typeface="Times New Roman"/>
                <a:cs typeface="Times New Roman"/>
              </a:rPr>
              <a:t>other </a:t>
            </a:r>
            <a:r>
              <a:rPr sz="1800" spc="-10">
                <a:latin typeface="Times New Roman"/>
                <a:cs typeface="Times New Roman"/>
              </a:rPr>
              <a:t>animals.</a:t>
            </a:r>
            <a:endParaRPr sz="1800">
              <a:latin typeface="Times New Roman"/>
              <a:cs typeface="Times New Roman"/>
            </a:endParaRPr>
          </a:p>
        </p:txBody>
      </p:sp>
      <p:sp>
        <p:nvSpPr>
          <p:cNvPr id="4" name="object 4"/>
          <p:cNvSpPr/>
          <p:nvPr/>
        </p:nvSpPr>
        <p:spPr>
          <a:xfrm>
            <a:off x="381000" y="1293749"/>
            <a:ext cx="8382000" cy="1905"/>
          </a:xfrm>
          <a:custGeom>
            <a:avLst/>
            <a:gdLst/>
            <a:ahLst/>
            <a:cxnLst/>
            <a:rect l="l" t="t" r="r" b="b"/>
            <a:pathLst>
              <a:path w="8382000" h="1905">
                <a:moveTo>
                  <a:pt x="0" y="0"/>
                </a:moveTo>
                <a:lnTo>
                  <a:pt x="8382000" y="1650"/>
                </a:lnTo>
              </a:path>
            </a:pathLst>
          </a:custGeom>
          <a:ln w="25400">
            <a:solidFill>
              <a:srgbClr val="674D25"/>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858000" y="1447800"/>
            <a:ext cx="1932940" cy="14478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90"/>
              </a:lnSpc>
            </a:pPr>
            <a:fld id="{81D60167-4931-47E6-BA6A-407CBD079E47}" type="slidenum">
              <a:rPr spc="-25" dirty="0"/>
              <a:t>128</a:t>
            </a:fld>
            <a:endParaRPr spc="-25"/>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73261" y="6262827"/>
            <a:ext cx="153670" cy="177800"/>
          </a:xfrm>
          <a:prstGeom prst="rect">
            <a:avLst/>
          </a:prstGeom>
        </p:spPr>
        <p:txBody>
          <a:bodyPr vert="horz" wrap="square" lIns="0" tIns="12065" rIns="0" bIns="0" rtlCol="0">
            <a:spAutoFit/>
          </a:bodyPr>
          <a:lstStyle/>
          <a:p>
            <a:pPr marL="12700">
              <a:lnSpc>
                <a:spcPct val="100000"/>
              </a:lnSpc>
              <a:spcBef>
                <a:spcPts val="95"/>
              </a:spcBef>
            </a:pPr>
            <a:r>
              <a:rPr sz="1000" spc="-25">
                <a:solidFill>
                  <a:srgbClr val="A7A299"/>
                </a:solidFill>
                <a:latin typeface="Times New Roman"/>
                <a:cs typeface="Times New Roman"/>
              </a:rPr>
              <a:t>20</a:t>
            </a:r>
            <a:endParaRPr sz="1000">
              <a:latin typeface="Times New Roman"/>
              <a:cs typeface="Times New Roman"/>
            </a:endParaRPr>
          </a:p>
        </p:txBody>
      </p:sp>
      <p:sp>
        <p:nvSpPr>
          <p:cNvPr id="3" name="object 3"/>
          <p:cNvSpPr txBox="1">
            <a:spLocks noGrp="1"/>
          </p:cNvSpPr>
          <p:nvPr>
            <p:ph type="title"/>
          </p:nvPr>
        </p:nvSpPr>
        <p:spPr>
          <a:xfrm>
            <a:off x="459740" y="482600"/>
            <a:ext cx="8149590" cy="1397635"/>
          </a:xfrm>
          <a:prstGeom prst="rect">
            <a:avLst/>
          </a:prstGeom>
        </p:spPr>
        <p:txBody>
          <a:bodyPr vert="horz" wrap="square" lIns="0" tIns="12700" rIns="0" bIns="0" rtlCol="0">
            <a:spAutoFit/>
          </a:bodyPr>
          <a:lstStyle/>
          <a:p>
            <a:pPr marL="12700" marR="5080" algn="just">
              <a:lnSpc>
                <a:spcPct val="100000"/>
              </a:lnSpc>
              <a:spcBef>
                <a:spcPts val="100"/>
              </a:spcBef>
            </a:pPr>
            <a:r>
              <a:rPr sz="1800" b="1">
                <a:latin typeface="Times New Roman"/>
                <a:cs typeface="Times New Roman"/>
              </a:rPr>
              <a:t>4.</a:t>
            </a:r>
            <a:r>
              <a:rPr sz="1800" b="1" spc="165">
                <a:latin typeface="Times New Roman"/>
                <a:cs typeface="Times New Roman"/>
              </a:rPr>
              <a:t> </a:t>
            </a:r>
            <a:r>
              <a:rPr sz="1800" b="1">
                <a:latin typeface="Times New Roman"/>
                <a:cs typeface="Times New Roman"/>
              </a:rPr>
              <a:t>Octopus</a:t>
            </a:r>
            <a:r>
              <a:rPr sz="1800" b="1" spc="170">
                <a:latin typeface="Times New Roman"/>
                <a:cs typeface="Times New Roman"/>
              </a:rPr>
              <a:t> </a:t>
            </a:r>
            <a:r>
              <a:rPr sz="1800" b="1">
                <a:latin typeface="Times New Roman"/>
                <a:cs typeface="Times New Roman"/>
              </a:rPr>
              <a:t>(Polarized</a:t>
            </a:r>
            <a:r>
              <a:rPr sz="1800" b="1" spc="175">
                <a:latin typeface="Times New Roman"/>
                <a:cs typeface="Times New Roman"/>
              </a:rPr>
              <a:t> </a:t>
            </a:r>
            <a:r>
              <a:rPr sz="1800" b="1">
                <a:latin typeface="Times New Roman"/>
                <a:cs typeface="Times New Roman"/>
              </a:rPr>
              <a:t>Vision)</a:t>
            </a:r>
            <a:r>
              <a:rPr sz="1800" b="1" spc="170">
                <a:latin typeface="Times New Roman"/>
                <a:cs typeface="Times New Roman"/>
              </a:rPr>
              <a:t> </a:t>
            </a:r>
            <a:r>
              <a:rPr sz="1800"/>
              <a:t>-</a:t>
            </a:r>
            <a:r>
              <a:rPr sz="1800" spc="185"/>
              <a:t> </a:t>
            </a:r>
            <a:r>
              <a:rPr sz="1800"/>
              <a:t>Aside</a:t>
            </a:r>
            <a:r>
              <a:rPr sz="1800" spc="175"/>
              <a:t> </a:t>
            </a:r>
            <a:r>
              <a:rPr sz="1800"/>
              <a:t>from</a:t>
            </a:r>
            <a:r>
              <a:rPr sz="1800" spc="165"/>
              <a:t> </a:t>
            </a:r>
            <a:r>
              <a:rPr sz="1800"/>
              <a:t>its</a:t>
            </a:r>
            <a:r>
              <a:rPr sz="1800" spc="145"/>
              <a:t> </a:t>
            </a:r>
            <a:r>
              <a:rPr sz="1800"/>
              <a:t>flexible</a:t>
            </a:r>
            <a:r>
              <a:rPr sz="1800" spc="175"/>
              <a:t> </a:t>
            </a:r>
            <a:r>
              <a:rPr sz="1800"/>
              <a:t>physique</a:t>
            </a:r>
            <a:r>
              <a:rPr sz="1800" spc="180"/>
              <a:t> </a:t>
            </a:r>
            <a:r>
              <a:rPr sz="1800"/>
              <a:t>with</a:t>
            </a:r>
            <a:r>
              <a:rPr sz="1800" spc="165"/>
              <a:t> </a:t>
            </a:r>
            <a:r>
              <a:rPr sz="1800"/>
              <a:t>eight</a:t>
            </a:r>
            <a:r>
              <a:rPr sz="1800" spc="180"/>
              <a:t> </a:t>
            </a:r>
            <a:r>
              <a:rPr sz="1800" spc="-10"/>
              <a:t>powerful </a:t>
            </a:r>
            <a:r>
              <a:rPr sz="1800"/>
              <a:t>tentacles,</a:t>
            </a:r>
            <a:r>
              <a:rPr sz="1800" spc="260"/>
              <a:t> </a:t>
            </a:r>
            <a:r>
              <a:rPr sz="1800"/>
              <a:t>the</a:t>
            </a:r>
            <a:r>
              <a:rPr sz="1800" spc="260"/>
              <a:t> </a:t>
            </a:r>
            <a:r>
              <a:rPr sz="1800"/>
              <a:t>octopus</a:t>
            </a:r>
            <a:r>
              <a:rPr sz="1800" spc="250"/>
              <a:t> </a:t>
            </a:r>
            <a:r>
              <a:rPr sz="1800"/>
              <a:t>is</a:t>
            </a:r>
            <a:r>
              <a:rPr sz="1800" spc="245"/>
              <a:t> </a:t>
            </a:r>
            <a:r>
              <a:rPr sz="1800"/>
              <a:t>one</a:t>
            </a:r>
            <a:r>
              <a:rPr sz="1800" spc="260"/>
              <a:t> </a:t>
            </a:r>
            <a:r>
              <a:rPr sz="1800"/>
              <a:t>of</a:t>
            </a:r>
            <a:r>
              <a:rPr sz="1800" spc="245"/>
              <a:t> </a:t>
            </a:r>
            <a:r>
              <a:rPr sz="1800"/>
              <a:t>the</a:t>
            </a:r>
            <a:r>
              <a:rPr sz="1800" spc="254"/>
              <a:t> </a:t>
            </a:r>
            <a:r>
              <a:rPr sz="1800"/>
              <a:t>unique</a:t>
            </a:r>
            <a:r>
              <a:rPr sz="1800" spc="250"/>
              <a:t> </a:t>
            </a:r>
            <a:r>
              <a:rPr sz="1800"/>
              <a:t>animals</a:t>
            </a:r>
            <a:r>
              <a:rPr sz="1800" spc="254"/>
              <a:t> </a:t>
            </a:r>
            <a:r>
              <a:rPr sz="1800"/>
              <a:t>because</a:t>
            </a:r>
            <a:r>
              <a:rPr sz="1800" spc="245"/>
              <a:t> </a:t>
            </a:r>
            <a:r>
              <a:rPr sz="1800"/>
              <a:t>of</a:t>
            </a:r>
            <a:r>
              <a:rPr sz="1800" spc="250"/>
              <a:t> </a:t>
            </a:r>
            <a:r>
              <a:rPr sz="1800"/>
              <a:t>its</a:t>
            </a:r>
            <a:r>
              <a:rPr sz="1800" spc="250"/>
              <a:t> </a:t>
            </a:r>
            <a:r>
              <a:rPr sz="1800"/>
              <a:t>incredible</a:t>
            </a:r>
            <a:r>
              <a:rPr sz="1800" spc="265"/>
              <a:t> </a:t>
            </a:r>
            <a:r>
              <a:rPr sz="1800"/>
              <a:t>sense</a:t>
            </a:r>
            <a:r>
              <a:rPr sz="1800" spc="250"/>
              <a:t> </a:t>
            </a:r>
            <a:r>
              <a:rPr sz="1800" spc="-25"/>
              <a:t>of </a:t>
            </a:r>
            <a:r>
              <a:rPr sz="1800"/>
              <a:t>sight.</a:t>
            </a:r>
            <a:r>
              <a:rPr sz="1800" spc="15"/>
              <a:t> </a:t>
            </a:r>
            <a:r>
              <a:rPr sz="1800"/>
              <a:t>For</a:t>
            </a:r>
            <a:r>
              <a:rPr sz="1800" spc="20"/>
              <a:t> </a:t>
            </a:r>
            <a:r>
              <a:rPr sz="1800"/>
              <a:t>instance,</a:t>
            </a:r>
            <a:r>
              <a:rPr sz="1800" spc="35"/>
              <a:t> </a:t>
            </a:r>
            <a:r>
              <a:rPr sz="1800"/>
              <a:t>they</a:t>
            </a:r>
            <a:r>
              <a:rPr sz="1800" spc="35"/>
              <a:t> </a:t>
            </a:r>
            <a:r>
              <a:rPr sz="1800"/>
              <a:t>have</a:t>
            </a:r>
            <a:r>
              <a:rPr sz="1800" spc="20"/>
              <a:t> </a:t>
            </a:r>
            <a:r>
              <a:rPr sz="1800"/>
              <a:t>this</a:t>
            </a:r>
            <a:r>
              <a:rPr sz="1800" spc="25"/>
              <a:t> </a:t>
            </a:r>
            <a:r>
              <a:rPr sz="1800" spc="-10"/>
              <a:t>so-</a:t>
            </a:r>
            <a:r>
              <a:rPr sz="1800"/>
              <a:t>called</a:t>
            </a:r>
            <a:r>
              <a:rPr sz="1800" spc="30"/>
              <a:t> </a:t>
            </a:r>
            <a:r>
              <a:rPr sz="1800"/>
              <a:t>“</a:t>
            </a:r>
            <a:r>
              <a:rPr sz="1800" i="1">
                <a:latin typeface="Times New Roman"/>
                <a:cs typeface="Times New Roman"/>
              </a:rPr>
              <a:t>polarized</a:t>
            </a:r>
            <a:r>
              <a:rPr sz="1800" i="1" spc="35">
                <a:latin typeface="Times New Roman"/>
                <a:cs typeface="Times New Roman"/>
              </a:rPr>
              <a:t> </a:t>
            </a:r>
            <a:r>
              <a:rPr sz="1800" i="1">
                <a:latin typeface="Times New Roman"/>
                <a:cs typeface="Times New Roman"/>
              </a:rPr>
              <a:t>vision</a:t>
            </a:r>
            <a:r>
              <a:rPr sz="1800"/>
              <a:t>”</a:t>
            </a:r>
            <a:r>
              <a:rPr sz="1800" spc="25"/>
              <a:t> </a:t>
            </a:r>
            <a:r>
              <a:rPr sz="1800"/>
              <a:t>wherein</a:t>
            </a:r>
            <a:r>
              <a:rPr sz="1800" spc="30"/>
              <a:t> </a:t>
            </a:r>
            <a:r>
              <a:rPr sz="1800"/>
              <a:t>it</a:t>
            </a:r>
            <a:r>
              <a:rPr sz="1800" spc="30"/>
              <a:t> </a:t>
            </a:r>
            <a:r>
              <a:rPr sz="1800"/>
              <a:t>can</a:t>
            </a:r>
            <a:r>
              <a:rPr sz="1800" spc="25"/>
              <a:t> </a:t>
            </a:r>
            <a:r>
              <a:rPr sz="1800"/>
              <a:t>control</a:t>
            </a:r>
            <a:r>
              <a:rPr sz="1800" spc="25"/>
              <a:t> </a:t>
            </a:r>
            <a:r>
              <a:rPr sz="1800" spc="-25"/>
              <a:t>the </a:t>
            </a:r>
            <a:r>
              <a:rPr sz="1800"/>
              <a:t>amount</a:t>
            </a:r>
            <a:r>
              <a:rPr sz="1800" spc="130"/>
              <a:t> </a:t>
            </a:r>
            <a:r>
              <a:rPr sz="1800"/>
              <a:t>of</a:t>
            </a:r>
            <a:r>
              <a:rPr sz="1800" spc="130"/>
              <a:t> </a:t>
            </a:r>
            <a:r>
              <a:rPr sz="1800"/>
              <a:t>light</a:t>
            </a:r>
            <a:r>
              <a:rPr sz="1800" spc="135"/>
              <a:t> </a:t>
            </a:r>
            <a:r>
              <a:rPr sz="1800"/>
              <a:t>coming</a:t>
            </a:r>
            <a:r>
              <a:rPr sz="1800" spc="145"/>
              <a:t> </a:t>
            </a:r>
            <a:r>
              <a:rPr sz="1800"/>
              <a:t>in,</a:t>
            </a:r>
            <a:r>
              <a:rPr sz="1800" spc="150"/>
              <a:t> </a:t>
            </a:r>
            <a:r>
              <a:rPr sz="1800"/>
              <a:t>hence,</a:t>
            </a:r>
            <a:r>
              <a:rPr sz="1800" spc="140"/>
              <a:t> </a:t>
            </a:r>
            <a:r>
              <a:rPr sz="1800"/>
              <a:t>giving</a:t>
            </a:r>
            <a:r>
              <a:rPr sz="1800" spc="135"/>
              <a:t> </a:t>
            </a:r>
            <a:r>
              <a:rPr sz="1800"/>
              <a:t>it</a:t>
            </a:r>
            <a:r>
              <a:rPr sz="1800" spc="135"/>
              <a:t> </a:t>
            </a:r>
            <a:r>
              <a:rPr sz="1800"/>
              <a:t>an</a:t>
            </a:r>
            <a:r>
              <a:rPr sz="1800" spc="125"/>
              <a:t> </a:t>
            </a:r>
            <a:r>
              <a:rPr sz="1800"/>
              <a:t>improved</a:t>
            </a:r>
            <a:r>
              <a:rPr sz="1800" spc="150"/>
              <a:t> </a:t>
            </a:r>
            <a:r>
              <a:rPr sz="1800"/>
              <a:t>ability</a:t>
            </a:r>
            <a:r>
              <a:rPr sz="1800" spc="130"/>
              <a:t> </a:t>
            </a:r>
            <a:r>
              <a:rPr sz="1800"/>
              <a:t>to</a:t>
            </a:r>
            <a:r>
              <a:rPr sz="1800" spc="145"/>
              <a:t> </a:t>
            </a:r>
            <a:r>
              <a:rPr sz="1800"/>
              <a:t>see</a:t>
            </a:r>
            <a:r>
              <a:rPr sz="1800" spc="135"/>
              <a:t> </a:t>
            </a:r>
            <a:r>
              <a:rPr sz="1800"/>
              <a:t>well</a:t>
            </a:r>
            <a:r>
              <a:rPr sz="1800" spc="140"/>
              <a:t> </a:t>
            </a:r>
            <a:r>
              <a:rPr sz="1800"/>
              <a:t>in</a:t>
            </a:r>
            <a:r>
              <a:rPr sz="1800" spc="130"/>
              <a:t> </a:t>
            </a:r>
            <a:r>
              <a:rPr sz="1800"/>
              <a:t>the</a:t>
            </a:r>
            <a:r>
              <a:rPr sz="1800" spc="150"/>
              <a:t> </a:t>
            </a:r>
            <a:r>
              <a:rPr sz="1800" spc="-20"/>
              <a:t>dark </a:t>
            </a:r>
            <a:r>
              <a:rPr sz="1800"/>
              <a:t>water</a:t>
            </a:r>
            <a:r>
              <a:rPr sz="1800" spc="-15"/>
              <a:t> </a:t>
            </a:r>
            <a:r>
              <a:rPr sz="1800"/>
              <a:t>and attack</a:t>
            </a:r>
            <a:r>
              <a:rPr sz="1800" spc="-5"/>
              <a:t> </a:t>
            </a:r>
            <a:r>
              <a:rPr sz="1800"/>
              <a:t>their</a:t>
            </a:r>
            <a:r>
              <a:rPr sz="1800" spc="-10"/>
              <a:t> </a:t>
            </a:r>
            <a:r>
              <a:rPr sz="1800"/>
              <a:t>prey</a:t>
            </a:r>
            <a:r>
              <a:rPr sz="1800" spc="5"/>
              <a:t> </a:t>
            </a:r>
            <a:r>
              <a:rPr sz="1800"/>
              <a:t>even</a:t>
            </a:r>
            <a:r>
              <a:rPr sz="1800" spc="-10"/>
              <a:t> </a:t>
            </a:r>
            <a:r>
              <a:rPr sz="1800"/>
              <a:t>at greater</a:t>
            </a:r>
            <a:r>
              <a:rPr sz="1800" spc="-5"/>
              <a:t> </a:t>
            </a:r>
            <a:r>
              <a:rPr sz="1800" spc="-10"/>
              <a:t>depth.</a:t>
            </a:r>
            <a:endParaRPr sz="1800">
              <a:latin typeface="Times New Roman"/>
              <a:cs typeface="Times New Roman"/>
            </a:endParaRPr>
          </a:p>
        </p:txBody>
      </p:sp>
      <p:sp>
        <p:nvSpPr>
          <p:cNvPr id="4" name="object 4"/>
          <p:cNvSpPr txBox="1"/>
          <p:nvPr/>
        </p:nvSpPr>
        <p:spPr>
          <a:xfrm>
            <a:off x="535940" y="1930653"/>
            <a:ext cx="8073390" cy="4218305"/>
          </a:xfrm>
          <a:prstGeom prst="rect">
            <a:avLst/>
          </a:prstGeom>
        </p:spPr>
        <p:txBody>
          <a:bodyPr vert="horz" wrap="square" lIns="0" tIns="12700" rIns="0" bIns="0" rtlCol="0">
            <a:spAutoFit/>
          </a:bodyPr>
          <a:lstStyle/>
          <a:p>
            <a:pPr marL="12700" marR="1680845" indent="237490" algn="just">
              <a:lnSpc>
                <a:spcPct val="100000"/>
              </a:lnSpc>
              <a:spcBef>
                <a:spcPts val="100"/>
              </a:spcBef>
              <a:buAutoNum type="arabicPeriod" startAt="5"/>
              <a:tabLst>
                <a:tab pos="250190" algn="l"/>
              </a:tabLst>
            </a:pPr>
            <a:r>
              <a:rPr sz="1800" b="1">
                <a:latin typeface="Times New Roman"/>
                <a:cs typeface="Times New Roman"/>
              </a:rPr>
              <a:t>Catfish</a:t>
            </a:r>
            <a:r>
              <a:rPr sz="1800" b="1" spc="35">
                <a:latin typeface="Times New Roman"/>
                <a:cs typeface="Times New Roman"/>
              </a:rPr>
              <a:t> </a:t>
            </a:r>
            <a:r>
              <a:rPr sz="1800" b="1">
                <a:latin typeface="Times New Roman"/>
                <a:cs typeface="Times New Roman"/>
              </a:rPr>
              <a:t>(Sense</a:t>
            </a:r>
            <a:r>
              <a:rPr sz="1800" b="1" spc="50">
                <a:latin typeface="Times New Roman"/>
                <a:cs typeface="Times New Roman"/>
              </a:rPr>
              <a:t> </a:t>
            </a:r>
            <a:r>
              <a:rPr sz="1800" b="1">
                <a:latin typeface="Times New Roman"/>
                <a:cs typeface="Times New Roman"/>
              </a:rPr>
              <a:t>of</a:t>
            </a:r>
            <a:r>
              <a:rPr sz="1800" b="1" spc="45">
                <a:latin typeface="Times New Roman"/>
                <a:cs typeface="Times New Roman"/>
              </a:rPr>
              <a:t> </a:t>
            </a:r>
            <a:r>
              <a:rPr sz="1800" b="1">
                <a:latin typeface="Times New Roman"/>
                <a:cs typeface="Times New Roman"/>
              </a:rPr>
              <a:t>Taste)</a:t>
            </a:r>
            <a:r>
              <a:rPr sz="1800" b="1" spc="50">
                <a:latin typeface="Times New Roman"/>
                <a:cs typeface="Times New Roman"/>
              </a:rPr>
              <a:t> </a:t>
            </a:r>
            <a:r>
              <a:rPr sz="1800">
                <a:latin typeface="Times New Roman"/>
                <a:cs typeface="Times New Roman"/>
              </a:rPr>
              <a:t>-</a:t>
            </a:r>
            <a:r>
              <a:rPr sz="1800" spc="45">
                <a:latin typeface="Times New Roman"/>
                <a:cs typeface="Times New Roman"/>
              </a:rPr>
              <a:t>  </a:t>
            </a:r>
            <a:r>
              <a:rPr sz="1800">
                <a:latin typeface="Times New Roman"/>
                <a:cs typeface="Times New Roman"/>
              </a:rPr>
              <a:t>The</a:t>
            </a:r>
            <a:r>
              <a:rPr sz="1800" spc="55">
                <a:latin typeface="Times New Roman"/>
                <a:cs typeface="Times New Roman"/>
              </a:rPr>
              <a:t> </a:t>
            </a:r>
            <a:r>
              <a:rPr sz="1800">
                <a:latin typeface="Times New Roman"/>
                <a:cs typeface="Times New Roman"/>
              </a:rPr>
              <a:t>Catfish</a:t>
            </a:r>
            <a:r>
              <a:rPr sz="1800" spc="45">
                <a:latin typeface="Times New Roman"/>
                <a:cs typeface="Times New Roman"/>
              </a:rPr>
              <a:t> </a:t>
            </a:r>
            <a:r>
              <a:rPr sz="1800">
                <a:latin typeface="Times New Roman"/>
                <a:cs typeface="Times New Roman"/>
              </a:rPr>
              <a:t>with</a:t>
            </a:r>
            <a:r>
              <a:rPr sz="1800" spc="45">
                <a:latin typeface="Times New Roman"/>
                <a:cs typeface="Times New Roman"/>
              </a:rPr>
              <a:t> </a:t>
            </a:r>
            <a:r>
              <a:rPr sz="1800">
                <a:latin typeface="Times New Roman"/>
                <a:cs typeface="Times New Roman"/>
              </a:rPr>
              <a:t>cat-like</a:t>
            </a:r>
            <a:r>
              <a:rPr sz="1800" spc="50">
                <a:latin typeface="Times New Roman"/>
                <a:cs typeface="Times New Roman"/>
              </a:rPr>
              <a:t> </a:t>
            </a:r>
            <a:r>
              <a:rPr sz="1800">
                <a:latin typeface="Times New Roman"/>
                <a:cs typeface="Times New Roman"/>
              </a:rPr>
              <a:t>whiskers</a:t>
            </a:r>
            <a:r>
              <a:rPr sz="1800" spc="35">
                <a:latin typeface="Times New Roman"/>
                <a:cs typeface="Times New Roman"/>
              </a:rPr>
              <a:t> </a:t>
            </a:r>
            <a:r>
              <a:rPr sz="1800" spc="-25">
                <a:latin typeface="Times New Roman"/>
                <a:cs typeface="Times New Roman"/>
              </a:rPr>
              <a:t>has </a:t>
            </a:r>
            <a:r>
              <a:rPr sz="1800">
                <a:latin typeface="Times New Roman"/>
                <a:cs typeface="Times New Roman"/>
              </a:rPr>
              <a:t>up</a:t>
            </a:r>
            <a:r>
              <a:rPr sz="1800" spc="260">
                <a:latin typeface="Times New Roman"/>
                <a:cs typeface="Times New Roman"/>
              </a:rPr>
              <a:t> </a:t>
            </a:r>
            <a:r>
              <a:rPr sz="1800">
                <a:latin typeface="Times New Roman"/>
                <a:cs typeface="Times New Roman"/>
              </a:rPr>
              <a:t>to</a:t>
            </a:r>
            <a:r>
              <a:rPr sz="1800" spc="250">
                <a:latin typeface="Times New Roman"/>
                <a:cs typeface="Times New Roman"/>
              </a:rPr>
              <a:t> </a:t>
            </a:r>
            <a:r>
              <a:rPr sz="1800">
                <a:latin typeface="Times New Roman"/>
                <a:cs typeface="Times New Roman"/>
              </a:rPr>
              <a:t>175,000</a:t>
            </a:r>
            <a:r>
              <a:rPr sz="1800" spc="254">
                <a:latin typeface="Times New Roman"/>
                <a:cs typeface="Times New Roman"/>
              </a:rPr>
              <a:t> </a:t>
            </a:r>
            <a:r>
              <a:rPr sz="1800" spc="-10">
                <a:latin typeface="Times New Roman"/>
                <a:cs typeface="Times New Roman"/>
              </a:rPr>
              <a:t>taste-</a:t>
            </a:r>
            <a:r>
              <a:rPr sz="1800">
                <a:latin typeface="Times New Roman"/>
                <a:cs typeface="Times New Roman"/>
              </a:rPr>
              <a:t>sensitive</a:t>
            </a:r>
            <a:r>
              <a:rPr sz="1800" spc="260">
                <a:latin typeface="Times New Roman"/>
                <a:cs typeface="Times New Roman"/>
              </a:rPr>
              <a:t> </a:t>
            </a:r>
            <a:r>
              <a:rPr sz="1800">
                <a:latin typeface="Times New Roman"/>
                <a:cs typeface="Times New Roman"/>
              </a:rPr>
              <a:t>cells</a:t>
            </a:r>
            <a:r>
              <a:rPr sz="1800" spc="265">
                <a:latin typeface="Times New Roman"/>
                <a:cs typeface="Times New Roman"/>
              </a:rPr>
              <a:t> </a:t>
            </a:r>
            <a:r>
              <a:rPr sz="1800">
                <a:latin typeface="Times New Roman"/>
                <a:cs typeface="Times New Roman"/>
              </a:rPr>
              <a:t>(compared</a:t>
            </a:r>
            <a:r>
              <a:rPr sz="1800" spc="240">
                <a:latin typeface="Times New Roman"/>
                <a:cs typeface="Times New Roman"/>
              </a:rPr>
              <a:t> </a:t>
            </a:r>
            <a:r>
              <a:rPr sz="1800">
                <a:latin typeface="Times New Roman"/>
                <a:cs typeface="Times New Roman"/>
              </a:rPr>
              <a:t>to</a:t>
            </a:r>
            <a:r>
              <a:rPr sz="1800" spc="254">
                <a:latin typeface="Times New Roman"/>
                <a:cs typeface="Times New Roman"/>
              </a:rPr>
              <a:t> </a:t>
            </a:r>
            <a:r>
              <a:rPr sz="1800">
                <a:latin typeface="Times New Roman"/>
                <a:cs typeface="Times New Roman"/>
              </a:rPr>
              <a:t>an</a:t>
            </a:r>
            <a:r>
              <a:rPr sz="1800" spc="250">
                <a:latin typeface="Times New Roman"/>
                <a:cs typeface="Times New Roman"/>
              </a:rPr>
              <a:t> </a:t>
            </a:r>
            <a:r>
              <a:rPr sz="1800">
                <a:latin typeface="Times New Roman"/>
                <a:cs typeface="Times New Roman"/>
              </a:rPr>
              <a:t>average</a:t>
            </a:r>
            <a:r>
              <a:rPr sz="1800" spc="265">
                <a:latin typeface="Times New Roman"/>
                <a:cs typeface="Times New Roman"/>
              </a:rPr>
              <a:t> </a:t>
            </a:r>
            <a:r>
              <a:rPr sz="1800" spc="-10">
                <a:latin typeface="Times New Roman"/>
                <a:cs typeface="Times New Roman"/>
              </a:rPr>
              <a:t>person </a:t>
            </a:r>
            <a:r>
              <a:rPr sz="1800">
                <a:latin typeface="Times New Roman"/>
                <a:cs typeface="Times New Roman"/>
              </a:rPr>
              <a:t>with</a:t>
            </a:r>
            <a:r>
              <a:rPr sz="1800" spc="55">
                <a:latin typeface="Times New Roman"/>
                <a:cs typeface="Times New Roman"/>
              </a:rPr>
              <a:t> </a:t>
            </a:r>
            <a:r>
              <a:rPr sz="1800">
                <a:latin typeface="Times New Roman"/>
                <a:cs typeface="Times New Roman"/>
              </a:rPr>
              <a:t>only</a:t>
            </a:r>
            <a:r>
              <a:rPr sz="1800" spc="55">
                <a:latin typeface="Times New Roman"/>
                <a:cs typeface="Times New Roman"/>
              </a:rPr>
              <a:t> </a:t>
            </a:r>
            <a:r>
              <a:rPr sz="1800">
                <a:latin typeface="Times New Roman"/>
                <a:cs typeface="Times New Roman"/>
              </a:rPr>
              <a:t>10,000</a:t>
            </a:r>
            <a:r>
              <a:rPr sz="1800" spc="50">
                <a:latin typeface="Times New Roman"/>
                <a:cs typeface="Times New Roman"/>
              </a:rPr>
              <a:t> </a:t>
            </a:r>
            <a:r>
              <a:rPr sz="1800">
                <a:latin typeface="Times New Roman"/>
                <a:cs typeface="Times New Roman"/>
              </a:rPr>
              <a:t>taste</a:t>
            </a:r>
            <a:r>
              <a:rPr sz="1800" spc="55">
                <a:latin typeface="Times New Roman"/>
                <a:cs typeface="Times New Roman"/>
              </a:rPr>
              <a:t> </a:t>
            </a:r>
            <a:r>
              <a:rPr sz="1800">
                <a:latin typeface="Times New Roman"/>
                <a:cs typeface="Times New Roman"/>
              </a:rPr>
              <a:t>buds)</a:t>
            </a:r>
            <a:r>
              <a:rPr sz="1800" spc="40">
                <a:latin typeface="Times New Roman"/>
                <a:cs typeface="Times New Roman"/>
              </a:rPr>
              <a:t> </a:t>
            </a:r>
            <a:r>
              <a:rPr sz="1800">
                <a:latin typeface="Times New Roman"/>
                <a:cs typeface="Times New Roman"/>
              </a:rPr>
              <a:t>in</a:t>
            </a:r>
            <a:r>
              <a:rPr sz="1800" spc="45">
                <a:latin typeface="Times New Roman"/>
                <a:cs typeface="Times New Roman"/>
              </a:rPr>
              <a:t> </a:t>
            </a:r>
            <a:r>
              <a:rPr sz="1800">
                <a:latin typeface="Times New Roman"/>
                <a:cs typeface="Times New Roman"/>
              </a:rPr>
              <a:t>its</a:t>
            </a:r>
            <a:r>
              <a:rPr sz="1800" spc="50">
                <a:latin typeface="Times New Roman"/>
                <a:cs typeface="Times New Roman"/>
              </a:rPr>
              <a:t> </a:t>
            </a:r>
            <a:r>
              <a:rPr sz="1800">
                <a:latin typeface="Times New Roman"/>
                <a:cs typeface="Times New Roman"/>
              </a:rPr>
              <a:t>entire</a:t>
            </a:r>
            <a:r>
              <a:rPr sz="1800" spc="45">
                <a:latin typeface="Times New Roman"/>
                <a:cs typeface="Times New Roman"/>
              </a:rPr>
              <a:t> </a:t>
            </a:r>
            <a:r>
              <a:rPr sz="1800">
                <a:latin typeface="Times New Roman"/>
                <a:cs typeface="Times New Roman"/>
              </a:rPr>
              <a:t>body.</a:t>
            </a:r>
            <a:r>
              <a:rPr sz="1800" spc="40">
                <a:latin typeface="Times New Roman"/>
                <a:cs typeface="Times New Roman"/>
              </a:rPr>
              <a:t> </a:t>
            </a:r>
            <a:r>
              <a:rPr sz="1800">
                <a:latin typeface="Times New Roman"/>
                <a:cs typeface="Times New Roman"/>
              </a:rPr>
              <a:t>Moreover,</a:t>
            </a:r>
            <a:r>
              <a:rPr sz="1800" spc="50">
                <a:latin typeface="Times New Roman"/>
                <a:cs typeface="Times New Roman"/>
              </a:rPr>
              <a:t> </a:t>
            </a:r>
            <a:r>
              <a:rPr sz="1800">
                <a:latin typeface="Times New Roman"/>
                <a:cs typeface="Times New Roman"/>
              </a:rPr>
              <a:t>along</a:t>
            </a:r>
            <a:r>
              <a:rPr sz="1800" spc="45">
                <a:latin typeface="Times New Roman"/>
                <a:cs typeface="Times New Roman"/>
              </a:rPr>
              <a:t> </a:t>
            </a:r>
            <a:r>
              <a:rPr sz="1800" spc="-20">
                <a:latin typeface="Times New Roman"/>
                <a:cs typeface="Times New Roman"/>
              </a:rPr>
              <a:t>with </a:t>
            </a:r>
            <a:r>
              <a:rPr sz="1800">
                <a:latin typeface="Times New Roman"/>
                <a:cs typeface="Times New Roman"/>
              </a:rPr>
              <a:t>its</a:t>
            </a:r>
            <a:r>
              <a:rPr sz="1800" spc="80">
                <a:latin typeface="Times New Roman"/>
                <a:cs typeface="Times New Roman"/>
              </a:rPr>
              <a:t> </a:t>
            </a:r>
            <a:r>
              <a:rPr sz="1800">
                <a:latin typeface="Times New Roman"/>
                <a:cs typeface="Times New Roman"/>
              </a:rPr>
              <a:t>four</a:t>
            </a:r>
            <a:r>
              <a:rPr sz="1800" spc="90">
                <a:latin typeface="Times New Roman"/>
                <a:cs typeface="Times New Roman"/>
              </a:rPr>
              <a:t> </a:t>
            </a:r>
            <a:r>
              <a:rPr sz="1800">
                <a:latin typeface="Times New Roman"/>
                <a:cs typeface="Times New Roman"/>
              </a:rPr>
              <a:t>pairs</a:t>
            </a:r>
            <a:r>
              <a:rPr sz="1800" spc="80">
                <a:latin typeface="Times New Roman"/>
                <a:cs typeface="Times New Roman"/>
              </a:rPr>
              <a:t> </a:t>
            </a:r>
            <a:r>
              <a:rPr sz="1800">
                <a:latin typeface="Times New Roman"/>
                <a:cs typeface="Times New Roman"/>
              </a:rPr>
              <a:t>of</a:t>
            </a:r>
            <a:r>
              <a:rPr sz="1800" spc="75">
                <a:latin typeface="Times New Roman"/>
                <a:cs typeface="Times New Roman"/>
              </a:rPr>
              <a:t> </a:t>
            </a:r>
            <a:r>
              <a:rPr sz="1800">
                <a:latin typeface="Times New Roman"/>
                <a:cs typeface="Times New Roman"/>
              </a:rPr>
              <a:t>whiskers,</a:t>
            </a:r>
            <a:r>
              <a:rPr sz="1800" spc="85">
                <a:latin typeface="Times New Roman"/>
                <a:cs typeface="Times New Roman"/>
              </a:rPr>
              <a:t> </a:t>
            </a:r>
            <a:r>
              <a:rPr sz="1800">
                <a:latin typeface="Times New Roman"/>
                <a:cs typeface="Times New Roman"/>
              </a:rPr>
              <a:t>these</a:t>
            </a:r>
            <a:r>
              <a:rPr sz="1800" spc="95">
                <a:latin typeface="Times New Roman"/>
                <a:cs typeface="Times New Roman"/>
              </a:rPr>
              <a:t> </a:t>
            </a:r>
            <a:r>
              <a:rPr sz="1800">
                <a:latin typeface="Times New Roman"/>
                <a:cs typeface="Times New Roman"/>
              </a:rPr>
              <a:t>taste</a:t>
            </a:r>
            <a:r>
              <a:rPr sz="1800" spc="95">
                <a:latin typeface="Times New Roman"/>
                <a:cs typeface="Times New Roman"/>
              </a:rPr>
              <a:t> </a:t>
            </a:r>
            <a:r>
              <a:rPr sz="1800">
                <a:latin typeface="Times New Roman"/>
                <a:cs typeface="Times New Roman"/>
              </a:rPr>
              <a:t>cells</a:t>
            </a:r>
            <a:r>
              <a:rPr sz="1800" spc="90">
                <a:latin typeface="Times New Roman"/>
                <a:cs typeface="Times New Roman"/>
              </a:rPr>
              <a:t> </a:t>
            </a:r>
            <a:r>
              <a:rPr sz="1800">
                <a:latin typeface="Times New Roman"/>
                <a:cs typeface="Times New Roman"/>
              </a:rPr>
              <a:t>help</a:t>
            </a:r>
            <a:r>
              <a:rPr sz="1800" spc="85">
                <a:latin typeface="Times New Roman"/>
                <a:cs typeface="Times New Roman"/>
              </a:rPr>
              <a:t> </a:t>
            </a:r>
            <a:r>
              <a:rPr sz="1800">
                <a:latin typeface="Times New Roman"/>
                <a:cs typeface="Times New Roman"/>
              </a:rPr>
              <a:t>the</a:t>
            </a:r>
            <a:r>
              <a:rPr sz="1800" spc="95">
                <a:latin typeface="Times New Roman"/>
                <a:cs typeface="Times New Roman"/>
              </a:rPr>
              <a:t> </a:t>
            </a:r>
            <a:r>
              <a:rPr sz="1800">
                <a:latin typeface="Times New Roman"/>
                <a:cs typeface="Times New Roman"/>
              </a:rPr>
              <a:t>fish</a:t>
            </a:r>
            <a:r>
              <a:rPr sz="1800" spc="85">
                <a:latin typeface="Times New Roman"/>
                <a:cs typeface="Times New Roman"/>
              </a:rPr>
              <a:t> </a:t>
            </a:r>
            <a:r>
              <a:rPr sz="1800">
                <a:latin typeface="Times New Roman"/>
                <a:cs typeface="Times New Roman"/>
              </a:rPr>
              <a:t>taste</a:t>
            </a:r>
            <a:r>
              <a:rPr sz="1800" spc="95">
                <a:latin typeface="Times New Roman"/>
                <a:cs typeface="Times New Roman"/>
              </a:rPr>
              <a:t> </a:t>
            </a:r>
            <a:r>
              <a:rPr sz="1800">
                <a:latin typeface="Times New Roman"/>
                <a:cs typeface="Times New Roman"/>
              </a:rPr>
              <a:t>its</a:t>
            </a:r>
            <a:r>
              <a:rPr sz="1800" spc="85">
                <a:latin typeface="Times New Roman"/>
                <a:cs typeface="Times New Roman"/>
              </a:rPr>
              <a:t> </a:t>
            </a:r>
            <a:r>
              <a:rPr sz="1800" spc="-20">
                <a:latin typeface="Times New Roman"/>
                <a:cs typeface="Times New Roman"/>
              </a:rPr>
              <a:t>food </a:t>
            </a:r>
            <a:r>
              <a:rPr sz="1800">
                <a:latin typeface="Times New Roman"/>
                <a:cs typeface="Times New Roman"/>
              </a:rPr>
              <a:t>and</a:t>
            </a:r>
            <a:r>
              <a:rPr sz="1800" spc="-5">
                <a:latin typeface="Times New Roman"/>
                <a:cs typeface="Times New Roman"/>
              </a:rPr>
              <a:t> </a:t>
            </a:r>
            <a:r>
              <a:rPr sz="1800">
                <a:latin typeface="Times New Roman"/>
                <a:cs typeface="Times New Roman"/>
              </a:rPr>
              <a:t>locate</a:t>
            </a:r>
            <a:r>
              <a:rPr sz="1800" spc="-5">
                <a:latin typeface="Times New Roman"/>
                <a:cs typeface="Times New Roman"/>
              </a:rPr>
              <a:t> </a:t>
            </a:r>
            <a:r>
              <a:rPr sz="1800">
                <a:latin typeface="Times New Roman"/>
                <a:cs typeface="Times New Roman"/>
              </a:rPr>
              <a:t>any</a:t>
            </a:r>
            <a:r>
              <a:rPr sz="1800" spc="-5">
                <a:latin typeface="Times New Roman"/>
                <a:cs typeface="Times New Roman"/>
              </a:rPr>
              <a:t> </a:t>
            </a:r>
            <a:r>
              <a:rPr sz="1800">
                <a:latin typeface="Times New Roman"/>
                <a:cs typeface="Times New Roman"/>
              </a:rPr>
              <a:t>prey </a:t>
            </a:r>
            <a:r>
              <a:rPr sz="1800" spc="-10">
                <a:latin typeface="Times New Roman"/>
                <a:cs typeface="Times New Roman"/>
              </a:rPr>
              <a:t>nearby.</a:t>
            </a:r>
            <a:endParaRPr sz="1800">
              <a:latin typeface="Times New Roman"/>
              <a:cs typeface="Times New Roman"/>
            </a:endParaRPr>
          </a:p>
          <a:p>
            <a:pPr marL="12700" marR="5080" indent="245110" algn="just">
              <a:lnSpc>
                <a:spcPct val="100000"/>
              </a:lnSpc>
              <a:spcBef>
                <a:spcPts val="600"/>
              </a:spcBef>
              <a:buAutoNum type="arabicPeriod" startAt="5"/>
              <a:tabLst>
                <a:tab pos="257810" algn="l"/>
              </a:tabLst>
            </a:pPr>
            <a:r>
              <a:rPr sz="1800" b="1">
                <a:latin typeface="Times New Roman"/>
                <a:cs typeface="Times New Roman"/>
              </a:rPr>
              <a:t>African</a:t>
            </a:r>
            <a:r>
              <a:rPr sz="1800" b="1" spc="114">
                <a:latin typeface="Times New Roman"/>
                <a:cs typeface="Times New Roman"/>
              </a:rPr>
              <a:t> </a:t>
            </a:r>
            <a:r>
              <a:rPr sz="1800" b="1">
                <a:latin typeface="Times New Roman"/>
                <a:cs typeface="Times New Roman"/>
              </a:rPr>
              <a:t>Bush</a:t>
            </a:r>
            <a:r>
              <a:rPr sz="1800" b="1" spc="110">
                <a:latin typeface="Times New Roman"/>
                <a:cs typeface="Times New Roman"/>
              </a:rPr>
              <a:t> </a:t>
            </a:r>
            <a:r>
              <a:rPr sz="1800" b="1">
                <a:latin typeface="Times New Roman"/>
                <a:cs typeface="Times New Roman"/>
              </a:rPr>
              <a:t>Elephant</a:t>
            </a:r>
            <a:r>
              <a:rPr sz="1800" b="1" spc="114">
                <a:latin typeface="Times New Roman"/>
                <a:cs typeface="Times New Roman"/>
              </a:rPr>
              <a:t> </a:t>
            </a:r>
            <a:r>
              <a:rPr sz="1800" b="1">
                <a:latin typeface="Times New Roman"/>
                <a:cs typeface="Times New Roman"/>
              </a:rPr>
              <a:t>(Sense</a:t>
            </a:r>
            <a:r>
              <a:rPr sz="1800" b="1" spc="125">
                <a:latin typeface="Times New Roman"/>
                <a:cs typeface="Times New Roman"/>
              </a:rPr>
              <a:t> </a:t>
            </a:r>
            <a:r>
              <a:rPr sz="1800" b="1">
                <a:latin typeface="Times New Roman"/>
                <a:cs typeface="Times New Roman"/>
              </a:rPr>
              <a:t>of</a:t>
            </a:r>
            <a:r>
              <a:rPr sz="1800" b="1" spc="120">
                <a:latin typeface="Times New Roman"/>
                <a:cs typeface="Times New Roman"/>
              </a:rPr>
              <a:t> </a:t>
            </a:r>
            <a:r>
              <a:rPr sz="1800" b="1">
                <a:latin typeface="Times New Roman"/>
                <a:cs typeface="Times New Roman"/>
              </a:rPr>
              <a:t>Smell)</a:t>
            </a:r>
            <a:r>
              <a:rPr sz="1800" b="1" spc="114">
                <a:latin typeface="Times New Roman"/>
                <a:cs typeface="Times New Roman"/>
              </a:rPr>
              <a:t> </a:t>
            </a:r>
            <a:r>
              <a:rPr sz="1800">
                <a:latin typeface="Times New Roman"/>
                <a:cs typeface="Times New Roman"/>
              </a:rPr>
              <a:t>-</a:t>
            </a:r>
            <a:r>
              <a:rPr sz="1800" spc="95">
                <a:latin typeface="Times New Roman"/>
                <a:cs typeface="Times New Roman"/>
              </a:rPr>
              <a:t> </a:t>
            </a:r>
            <a:r>
              <a:rPr sz="1800">
                <a:latin typeface="Times New Roman"/>
                <a:cs typeface="Times New Roman"/>
              </a:rPr>
              <a:t>The</a:t>
            </a:r>
            <a:r>
              <a:rPr sz="1800" spc="125">
                <a:latin typeface="Times New Roman"/>
                <a:cs typeface="Times New Roman"/>
              </a:rPr>
              <a:t> </a:t>
            </a:r>
            <a:r>
              <a:rPr sz="1800">
                <a:latin typeface="Times New Roman"/>
                <a:cs typeface="Times New Roman"/>
              </a:rPr>
              <a:t>African</a:t>
            </a:r>
            <a:r>
              <a:rPr sz="1800" spc="125">
                <a:latin typeface="Times New Roman"/>
                <a:cs typeface="Times New Roman"/>
              </a:rPr>
              <a:t> </a:t>
            </a:r>
            <a:r>
              <a:rPr sz="1800">
                <a:latin typeface="Times New Roman"/>
                <a:cs typeface="Times New Roman"/>
              </a:rPr>
              <a:t>bush</a:t>
            </a:r>
            <a:r>
              <a:rPr sz="1800" spc="120">
                <a:latin typeface="Times New Roman"/>
                <a:cs typeface="Times New Roman"/>
              </a:rPr>
              <a:t> </a:t>
            </a:r>
            <a:r>
              <a:rPr sz="1800">
                <a:latin typeface="Times New Roman"/>
                <a:cs typeface="Times New Roman"/>
              </a:rPr>
              <a:t>elephant</a:t>
            </a:r>
            <a:r>
              <a:rPr sz="1800" spc="130">
                <a:latin typeface="Times New Roman"/>
                <a:cs typeface="Times New Roman"/>
              </a:rPr>
              <a:t> </a:t>
            </a:r>
            <a:r>
              <a:rPr sz="1800">
                <a:latin typeface="Times New Roman"/>
                <a:cs typeface="Times New Roman"/>
              </a:rPr>
              <a:t>has</a:t>
            </a:r>
            <a:r>
              <a:rPr sz="1800" spc="120">
                <a:latin typeface="Times New Roman"/>
                <a:cs typeface="Times New Roman"/>
              </a:rPr>
              <a:t> </a:t>
            </a:r>
            <a:r>
              <a:rPr sz="1800">
                <a:latin typeface="Times New Roman"/>
                <a:cs typeface="Times New Roman"/>
              </a:rPr>
              <a:t>the</a:t>
            </a:r>
            <a:r>
              <a:rPr sz="1800" spc="125">
                <a:latin typeface="Times New Roman"/>
                <a:cs typeface="Times New Roman"/>
              </a:rPr>
              <a:t> </a:t>
            </a:r>
            <a:r>
              <a:rPr sz="1800" spc="-20">
                <a:latin typeface="Times New Roman"/>
                <a:cs typeface="Times New Roman"/>
              </a:rPr>
              <a:t>best </a:t>
            </a:r>
            <a:r>
              <a:rPr sz="1800">
                <a:latin typeface="Times New Roman"/>
                <a:cs typeface="Times New Roman"/>
              </a:rPr>
              <a:t>nose</a:t>
            </a:r>
            <a:r>
              <a:rPr sz="1800" spc="5">
                <a:latin typeface="Times New Roman"/>
                <a:cs typeface="Times New Roman"/>
              </a:rPr>
              <a:t> </a:t>
            </a:r>
            <a:r>
              <a:rPr sz="1800">
                <a:latin typeface="Times New Roman"/>
                <a:cs typeface="Times New Roman"/>
              </a:rPr>
              <a:t>in</a:t>
            </a:r>
            <a:r>
              <a:rPr sz="1800" spc="5">
                <a:latin typeface="Times New Roman"/>
                <a:cs typeface="Times New Roman"/>
              </a:rPr>
              <a:t> </a:t>
            </a:r>
            <a:r>
              <a:rPr sz="1800">
                <a:latin typeface="Times New Roman"/>
                <a:cs typeface="Times New Roman"/>
              </a:rPr>
              <a:t>the</a:t>
            </a:r>
            <a:r>
              <a:rPr sz="1800" spc="5">
                <a:latin typeface="Times New Roman"/>
                <a:cs typeface="Times New Roman"/>
              </a:rPr>
              <a:t> </a:t>
            </a:r>
            <a:r>
              <a:rPr sz="1800">
                <a:latin typeface="Times New Roman"/>
                <a:cs typeface="Times New Roman"/>
              </a:rPr>
              <a:t>whole</a:t>
            </a:r>
            <a:r>
              <a:rPr sz="1800" spc="25">
                <a:latin typeface="Times New Roman"/>
                <a:cs typeface="Times New Roman"/>
              </a:rPr>
              <a:t> </a:t>
            </a:r>
            <a:r>
              <a:rPr sz="1800">
                <a:latin typeface="Times New Roman"/>
                <a:cs typeface="Times New Roman"/>
              </a:rPr>
              <a:t>animal</a:t>
            </a:r>
            <a:r>
              <a:rPr sz="1800" spc="25">
                <a:latin typeface="Times New Roman"/>
                <a:cs typeface="Times New Roman"/>
              </a:rPr>
              <a:t> </a:t>
            </a:r>
            <a:r>
              <a:rPr sz="1800">
                <a:latin typeface="Times New Roman"/>
                <a:cs typeface="Times New Roman"/>
              </a:rPr>
              <a:t>kingdom.</a:t>
            </a:r>
            <a:r>
              <a:rPr sz="1800" spc="20">
                <a:latin typeface="Times New Roman"/>
                <a:cs typeface="Times New Roman"/>
              </a:rPr>
              <a:t> </a:t>
            </a:r>
            <a:r>
              <a:rPr sz="1800">
                <a:latin typeface="Times New Roman"/>
                <a:cs typeface="Times New Roman"/>
              </a:rPr>
              <a:t>Thanks</a:t>
            </a:r>
            <a:r>
              <a:rPr sz="1800" spc="5">
                <a:latin typeface="Times New Roman"/>
                <a:cs typeface="Times New Roman"/>
              </a:rPr>
              <a:t> </a:t>
            </a:r>
            <a:r>
              <a:rPr sz="1800">
                <a:latin typeface="Times New Roman"/>
                <a:cs typeface="Times New Roman"/>
              </a:rPr>
              <a:t>to 2000</a:t>
            </a:r>
            <a:r>
              <a:rPr sz="1800" spc="15">
                <a:latin typeface="Times New Roman"/>
                <a:cs typeface="Times New Roman"/>
              </a:rPr>
              <a:t> </a:t>
            </a:r>
            <a:r>
              <a:rPr sz="1800">
                <a:latin typeface="Times New Roman"/>
                <a:cs typeface="Times New Roman"/>
              </a:rPr>
              <a:t>powerful</a:t>
            </a:r>
            <a:r>
              <a:rPr sz="1800" spc="10">
                <a:latin typeface="Times New Roman"/>
                <a:cs typeface="Times New Roman"/>
              </a:rPr>
              <a:t> </a:t>
            </a:r>
            <a:r>
              <a:rPr sz="1800">
                <a:latin typeface="Times New Roman"/>
                <a:cs typeface="Times New Roman"/>
              </a:rPr>
              <a:t>sensors</a:t>
            </a:r>
            <a:r>
              <a:rPr sz="1800" spc="5">
                <a:latin typeface="Times New Roman"/>
                <a:cs typeface="Times New Roman"/>
              </a:rPr>
              <a:t> </a:t>
            </a:r>
            <a:r>
              <a:rPr sz="1800">
                <a:latin typeface="Times New Roman"/>
                <a:cs typeface="Times New Roman"/>
              </a:rPr>
              <a:t>in</a:t>
            </a:r>
            <a:r>
              <a:rPr sz="1800" spc="15">
                <a:latin typeface="Times New Roman"/>
                <a:cs typeface="Times New Roman"/>
              </a:rPr>
              <a:t> </a:t>
            </a:r>
            <a:r>
              <a:rPr sz="1800">
                <a:latin typeface="Times New Roman"/>
                <a:cs typeface="Times New Roman"/>
              </a:rPr>
              <a:t>its</a:t>
            </a:r>
            <a:r>
              <a:rPr sz="1800" spc="20">
                <a:latin typeface="Times New Roman"/>
                <a:cs typeface="Times New Roman"/>
              </a:rPr>
              <a:t> </a:t>
            </a:r>
            <a:r>
              <a:rPr sz="1800" spc="-10">
                <a:latin typeface="Times New Roman"/>
                <a:cs typeface="Times New Roman"/>
              </a:rPr>
              <a:t>trunk/sniffer </a:t>
            </a:r>
            <a:r>
              <a:rPr sz="1800">
                <a:latin typeface="Times New Roman"/>
                <a:cs typeface="Times New Roman"/>
              </a:rPr>
              <a:t>compared</a:t>
            </a:r>
            <a:r>
              <a:rPr sz="1800" spc="350">
                <a:latin typeface="Times New Roman"/>
                <a:cs typeface="Times New Roman"/>
              </a:rPr>
              <a:t> </a:t>
            </a:r>
            <a:r>
              <a:rPr sz="1800">
                <a:latin typeface="Times New Roman"/>
                <a:cs typeface="Times New Roman"/>
              </a:rPr>
              <a:t>to</a:t>
            </a:r>
            <a:r>
              <a:rPr sz="1800" spc="335">
                <a:latin typeface="Times New Roman"/>
                <a:cs typeface="Times New Roman"/>
              </a:rPr>
              <a:t> </a:t>
            </a:r>
            <a:r>
              <a:rPr sz="1800">
                <a:latin typeface="Times New Roman"/>
                <a:cs typeface="Times New Roman"/>
              </a:rPr>
              <a:t>the</a:t>
            </a:r>
            <a:r>
              <a:rPr sz="1800" spc="360">
                <a:latin typeface="Times New Roman"/>
                <a:cs typeface="Times New Roman"/>
              </a:rPr>
              <a:t> </a:t>
            </a:r>
            <a:r>
              <a:rPr sz="1800">
                <a:latin typeface="Times New Roman"/>
                <a:cs typeface="Times New Roman"/>
              </a:rPr>
              <a:t>meager</a:t>
            </a:r>
            <a:r>
              <a:rPr sz="1800" spc="355">
                <a:latin typeface="Times New Roman"/>
                <a:cs typeface="Times New Roman"/>
              </a:rPr>
              <a:t> </a:t>
            </a:r>
            <a:r>
              <a:rPr sz="1800">
                <a:latin typeface="Times New Roman"/>
                <a:cs typeface="Times New Roman"/>
              </a:rPr>
              <a:t>1000</a:t>
            </a:r>
            <a:r>
              <a:rPr sz="1800" spc="325">
                <a:latin typeface="Times New Roman"/>
                <a:cs typeface="Times New Roman"/>
              </a:rPr>
              <a:t> </a:t>
            </a:r>
            <a:r>
              <a:rPr sz="1800">
                <a:latin typeface="Times New Roman"/>
                <a:cs typeface="Times New Roman"/>
              </a:rPr>
              <a:t>sensors</a:t>
            </a:r>
            <a:r>
              <a:rPr sz="1800" spc="345">
                <a:latin typeface="Times New Roman"/>
                <a:cs typeface="Times New Roman"/>
              </a:rPr>
              <a:t> </a:t>
            </a:r>
            <a:r>
              <a:rPr sz="1800">
                <a:latin typeface="Times New Roman"/>
                <a:cs typeface="Times New Roman"/>
              </a:rPr>
              <a:t>found</a:t>
            </a:r>
            <a:r>
              <a:rPr sz="1800" spc="345">
                <a:latin typeface="Times New Roman"/>
                <a:cs typeface="Times New Roman"/>
              </a:rPr>
              <a:t> </a:t>
            </a:r>
            <a:r>
              <a:rPr sz="1800">
                <a:latin typeface="Times New Roman"/>
                <a:cs typeface="Times New Roman"/>
              </a:rPr>
              <a:t>in</a:t>
            </a:r>
            <a:r>
              <a:rPr sz="1800" spc="355">
                <a:latin typeface="Times New Roman"/>
                <a:cs typeface="Times New Roman"/>
              </a:rPr>
              <a:t> </a:t>
            </a:r>
            <a:r>
              <a:rPr sz="1800">
                <a:latin typeface="Times New Roman"/>
                <a:cs typeface="Times New Roman"/>
              </a:rPr>
              <a:t>dogs,</a:t>
            </a:r>
            <a:r>
              <a:rPr sz="1800" spc="350">
                <a:latin typeface="Times New Roman"/>
                <a:cs typeface="Times New Roman"/>
              </a:rPr>
              <a:t> </a:t>
            </a:r>
            <a:r>
              <a:rPr sz="1800">
                <a:latin typeface="Times New Roman"/>
                <a:cs typeface="Times New Roman"/>
              </a:rPr>
              <a:t>humans</a:t>
            </a:r>
            <a:r>
              <a:rPr sz="1800" spc="350">
                <a:latin typeface="Times New Roman"/>
                <a:cs typeface="Times New Roman"/>
              </a:rPr>
              <a:t> </a:t>
            </a:r>
            <a:r>
              <a:rPr sz="1800">
                <a:latin typeface="Times New Roman"/>
                <a:cs typeface="Times New Roman"/>
              </a:rPr>
              <a:t>only</a:t>
            </a:r>
            <a:r>
              <a:rPr sz="1800" spc="365">
                <a:latin typeface="Times New Roman"/>
                <a:cs typeface="Times New Roman"/>
              </a:rPr>
              <a:t> </a:t>
            </a:r>
            <a:r>
              <a:rPr sz="1800">
                <a:latin typeface="Times New Roman"/>
                <a:cs typeface="Times New Roman"/>
              </a:rPr>
              <a:t>have</a:t>
            </a:r>
            <a:r>
              <a:rPr sz="1800" spc="355">
                <a:latin typeface="Times New Roman"/>
                <a:cs typeface="Times New Roman"/>
              </a:rPr>
              <a:t> </a:t>
            </a:r>
            <a:r>
              <a:rPr sz="1800">
                <a:latin typeface="Times New Roman"/>
                <a:cs typeface="Times New Roman"/>
              </a:rPr>
              <a:t>400</a:t>
            </a:r>
            <a:r>
              <a:rPr sz="1800" spc="340">
                <a:latin typeface="Times New Roman"/>
                <a:cs typeface="Times New Roman"/>
              </a:rPr>
              <a:t> </a:t>
            </a:r>
            <a:r>
              <a:rPr sz="1800" spc="-10">
                <a:latin typeface="Times New Roman"/>
                <a:cs typeface="Times New Roman"/>
              </a:rPr>
              <a:t>scent </a:t>
            </a:r>
            <a:r>
              <a:rPr sz="1800">
                <a:latin typeface="Times New Roman"/>
                <a:cs typeface="Times New Roman"/>
              </a:rPr>
              <a:t>receptors. According</a:t>
            </a:r>
            <a:r>
              <a:rPr sz="1800" spc="15">
                <a:latin typeface="Times New Roman"/>
                <a:cs typeface="Times New Roman"/>
              </a:rPr>
              <a:t> </a:t>
            </a:r>
            <a:r>
              <a:rPr sz="1800">
                <a:latin typeface="Times New Roman"/>
                <a:cs typeface="Times New Roman"/>
              </a:rPr>
              <a:t>to</a:t>
            </a:r>
            <a:r>
              <a:rPr sz="1800" spc="-5">
                <a:latin typeface="Times New Roman"/>
                <a:cs typeface="Times New Roman"/>
              </a:rPr>
              <a:t> </a:t>
            </a:r>
            <a:r>
              <a:rPr sz="1800">
                <a:latin typeface="Times New Roman"/>
                <a:cs typeface="Times New Roman"/>
              </a:rPr>
              <a:t>biological</a:t>
            </a:r>
            <a:r>
              <a:rPr sz="1800" spc="20">
                <a:latin typeface="Times New Roman"/>
                <a:cs typeface="Times New Roman"/>
              </a:rPr>
              <a:t> </a:t>
            </a:r>
            <a:r>
              <a:rPr sz="1800">
                <a:latin typeface="Times New Roman"/>
                <a:cs typeface="Times New Roman"/>
              </a:rPr>
              <a:t>studies,</a:t>
            </a:r>
            <a:r>
              <a:rPr sz="1800" spc="5">
                <a:latin typeface="Times New Roman"/>
                <a:cs typeface="Times New Roman"/>
              </a:rPr>
              <a:t> </a:t>
            </a:r>
            <a:r>
              <a:rPr sz="1800">
                <a:latin typeface="Times New Roman"/>
                <a:cs typeface="Times New Roman"/>
              </a:rPr>
              <a:t>African</a:t>
            </a:r>
            <a:r>
              <a:rPr sz="1800" spc="10">
                <a:latin typeface="Times New Roman"/>
                <a:cs typeface="Times New Roman"/>
              </a:rPr>
              <a:t> </a:t>
            </a:r>
            <a:r>
              <a:rPr sz="1800">
                <a:latin typeface="Times New Roman"/>
                <a:cs typeface="Times New Roman"/>
              </a:rPr>
              <a:t>bush</a:t>
            </a:r>
            <a:r>
              <a:rPr sz="1800" spc="-5">
                <a:latin typeface="Times New Roman"/>
                <a:cs typeface="Times New Roman"/>
              </a:rPr>
              <a:t> </a:t>
            </a:r>
            <a:r>
              <a:rPr sz="1800">
                <a:latin typeface="Times New Roman"/>
                <a:cs typeface="Times New Roman"/>
              </a:rPr>
              <a:t>elephants got</a:t>
            </a:r>
            <a:r>
              <a:rPr sz="1800" spc="-5">
                <a:latin typeface="Times New Roman"/>
                <a:cs typeface="Times New Roman"/>
              </a:rPr>
              <a:t> </a:t>
            </a:r>
            <a:r>
              <a:rPr sz="1800">
                <a:latin typeface="Times New Roman"/>
                <a:cs typeface="Times New Roman"/>
              </a:rPr>
              <a:t>double</a:t>
            </a:r>
            <a:r>
              <a:rPr sz="1800" spc="10">
                <a:latin typeface="Times New Roman"/>
                <a:cs typeface="Times New Roman"/>
              </a:rPr>
              <a:t> </a:t>
            </a:r>
            <a:r>
              <a:rPr sz="1800">
                <a:latin typeface="Times New Roman"/>
                <a:cs typeface="Times New Roman"/>
              </a:rPr>
              <a:t>the</a:t>
            </a:r>
            <a:r>
              <a:rPr sz="1800" spc="10">
                <a:latin typeface="Times New Roman"/>
                <a:cs typeface="Times New Roman"/>
              </a:rPr>
              <a:t> </a:t>
            </a:r>
            <a:r>
              <a:rPr sz="1800" spc="-10">
                <a:latin typeface="Times New Roman"/>
                <a:cs typeface="Times New Roman"/>
              </a:rPr>
              <a:t>smell- </a:t>
            </a:r>
            <a:r>
              <a:rPr sz="1800">
                <a:latin typeface="Times New Roman"/>
                <a:cs typeface="Times New Roman"/>
              </a:rPr>
              <a:t>sensing</a:t>
            </a:r>
            <a:r>
              <a:rPr sz="1800" spc="-15">
                <a:latin typeface="Times New Roman"/>
                <a:cs typeface="Times New Roman"/>
              </a:rPr>
              <a:t> </a:t>
            </a:r>
            <a:r>
              <a:rPr sz="1800">
                <a:latin typeface="Times New Roman"/>
                <a:cs typeface="Times New Roman"/>
              </a:rPr>
              <a:t>genes</a:t>
            </a:r>
            <a:r>
              <a:rPr sz="1800" spc="5">
                <a:latin typeface="Times New Roman"/>
                <a:cs typeface="Times New Roman"/>
              </a:rPr>
              <a:t> </a:t>
            </a:r>
            <a:r>
              <a:rPr sz="1800">
                <a:latin typeface="Times New Roman"/>
                <a:cs typeface="Times New Roman"/>
              </a:rPr>
              <a:t>from</a:t>
            </a:r>
            <a:r>
              <a:rPr sz="1800" spc="-5">
                <a:latin typeface="Times New Roman"/>
                <a:cs typeface="Times New Roman"/>
              </a:rPr>
              <a:t> </a:t>
            </a:r>
            <a:r>
              <a:rPr sz="1800">
                <a:latin typeface="Times New Roman"/>
                <a:cs typeface="Times New Roman"/>
              </a:rPr>
              <a:t>their</a:t>
            </a:r>
            <a:r>
              <a:rPr sz="1800" spc="-10">
                <a:latin typeface="Times New Roman"/>
                <a:cs typeface="Times New Roman"/>
              </a:rPr>
              <a:t> </a:t>
            </a:r>
            <a:r>
              <a:rPr sz="1800">
                <a:latin typeface="Times New Roman"/>
                <a:cs typeface="Times New Roman"/>
              </a:rPr>
              <a:t>ancestors during species</a:t>
            </a:r>
            <a:r>
              <a:rPr sz="1800" spc="-5">
                <a:latin typeface="Times New Roman"/>
                <a:cs typeface="Times New Roman"/>
              </a:rPr>
              <a:t> </a:t>
            </a:r>
            <a:r>
              <a:rPr sz="1800" spc="-10">
                <a:latin typeface="Times New Roman"/>
                <a:cs typeface="Times New Roman"/>
              </a:rPr>
              <a:t>division.</a:t>
            </a:r>
            <a:endParaRPr sz="1800">
              <a:latin typeface="Times New Roman"/>
              <a:cs typeface="Times New Roman"/>
            </a:endParaRPr>
          </a:p>
          <a:p>
            <a:pPr marL="88900" marR="1833880" indent="213995" algn="just">
              <a:lnSpc>
                <a:spcPct val="100000"/>
              </a:lnSpc>
              <a:spcBef>
                <a:spcPts val="1210"/>
              </a:spcBef>
              <a:buAutoNum type="arabicPeriod" startAt="5"/>
              <a:tabLst>
                <a:tab pos="302895" algn="l"/>
              </a:tabLst>
            </a:pPr>
            <a:r>
              <a:rPr sz="1600" b="1">
                <a:latin typeface="Times New Roman"/>
                <a:cs typeface="Times New Roman"/>
              </a:rPr>
              <a:t>Cavefish</a:t>
            </a:r>
            <a:r>
              <a:rPr sz="1600" b="1" spc="80">
                <a:latin typeface="Times New Roman"/>
                <a:cs typeface="Times New Roman"/>
              </a:rPr>
              <a:t> </a:t>
            </a:r>
            <a:r>
              <a:rPr sz="1600" b="1">
                <a:latin typeface="Times New Roman"/>
                <a:cs typeface="Times New Roman"/>
              </a:rPr>
              <a:t>(Sense</a:t>
            </a:r>
            <a:r>
              <a:rPr sz="1600" b="1" spc="65">
                <a:latin typeface="Times New Roman"/>
                <a:cs typeface="Times New Roman"/>
              </a:rPr>
              <a:t> </a:t>
            </a:r>
            <a:r>
              <a:rPr sz="1600" b="1">
                <a:latin typeface="Times New Roman"/>
                <a:cs typeface="Times New Roman"/>
              </a:rPr>
              <a:t>of</a:t>
            </a:r>
            <a:r>
              <a:rPr sz="1600" b="1" spc="80">
                <a:latin typeface="Times New Roman"/>
                <a:cs typeface="Times New Roman"/>
              </a:rPr>
              <a:t> </a:t>
            </a:r>
            <a:r>
              <a:rPr sz="1600" b="1">
                <a:latin typeface="Times New Roman"/>
                <a:cs typeface="Times New Roman"/>
              </a:rPr>
              <a:t>Hearing)</a:t>
            </a:r>
            <a:r>
              <a:rPr sz="1600" b="1" spc="80">
                <a:latin typeface="Times New Roman"/>
                <a:cs typeface="Times New Roman"/>
              </a:rPr>
              <a:t> </a:t>
            </a:r>
            <a:r>
              <a:rPr sz="1600">
                <a:latin typeface="Times New Roman"/>
                <a:cs typeface="Times New Roman"/>
              </a:rPr>
              <a:t>-</a:t>
            </a:r>
            <a:r>
              <a:rPr sz="1600" spc="60">
                <a:latin typeface="Times New Roman"/>
                <a:cs typeface="Times New Roman"/>
              </a:rPr>
              <a:t> </a:t>
            </a:r>
            <a:r>
              <a:rPr sz="1600">
                <a:latin typeface="Times New Roman"/>
                <a:cs typeface="Times New Roman"/>
              </a:rPr>
              <a:t>Cavefish</a:t>
            </a:r>
            <a:r>
              <a:rPr sz="1600" spc="85">
                <a:latin typeface="Times New Roman"/>
                <a:cs typeface="Times New Roman"/>
              </a:rPr>
              <a:t> </a:t>
            </a:r>
            <a:r>
              <a:rPr sz="1600">
                <a:latin typeface="Times New Roman"/>
                <a:cs typeface="Times New Roman"/>
              </a:rPr>
              <a:t>live</a:t>
            </a:r>
            <a:r>
              <a:rPr sz="1600" spc="65">
                <a:latin typeface="Times New Roman"/>
                <a:cs typeface="Times New Roman"/>
              </a:rPr>
              <a:t> </a:t>
            </a:r>
            <a:r>
              <a:rPr sz="1600">
                <a:latin typeface="Times New Roman"/>
                <a:cs typeface="Times New Roman"/>
              </a:rPr>
              <a:t>in</a:t>
            </a:r>
            <a:r>
              <a:rPr sz="1600" spc="75">
                <a:latin typeface="Times New Roman"/>
                <a:cs typeface="Times New Roman"/>
              </a:rPr>
              <a:t> </a:t>
            </a:r>
            <a:r>
              <a:rPr sz="1600">
                <a:latin typeface="Times New Roman"/>
                <a:cs typeface="Times New Roman"/>
              </a:rPr>
              <a:t>a</a:t>
            </a:r>
            <a:r>
              <a:rPr sz="1600" spc="75">
                <a:latin typeface="Times New Roman"/>
                <a:cs typeface="Times New Roman"/>
              </a:rPr>
              <a:t> </a:t>
            </a:r>
            <a:r>
              <a:rPr sz="1600">
                <a:latin typeface="Times New Roman"/>
                <a:cs typeface="Times New Roman"/>
              </a:rPr>
              <a:t>relatively</a:t>
            </a:r>
            <a:r>
              <a:rPr sz="1600" spc="70">
                <a:latin typeface="Times New Roman"/>
                <a:cs typeface="Times New Roman"/>
              </a:rPr>
              <a:t> </a:t>
            </a:r>
            <a:r>
              <a:rPr sz="1600" spc="-10">
                <a:latin typeface="Times New Roman"/>
                <a:cs typeface="Times New Roman"/>
              </a:rPr>
              <a:t>pitch-black </a:t>
            </a:r>
            <a:r>
              <a:rPr sz="1600">
                <a:latin typeface="Times New Roman"/>
                <a:cs typeface="Times New Roman"/>
              </a:rPr>
              <a:t>environment,</a:t>
            </a:r>
            <a:r>
              <a:rPr sz="1600" spc="225">
                <a:latin typeface="Times New Roman"/>
                <a:cs typeface="Times New Roman"/>
              </a:rPr>
              <a:t> </a:t>
            </a:r>
            <a:r>
              <a:rPr sz="1600">
                <a:latin typeface="Times New Roman"/>
                <a:cs typeface="Times New Roman"/>
              </a:rPr>
              <a:t>so</a:t>
            </a:r>
            <a:r>
              <a:rPr sz="1600" spc="225">
                <a:latin typeface="Times New Roman"/>
                <a:cs typeface="Times New Roman"/>
              </a:rPr>
              <a:t> </a:t>
            </a:r>
            <a:r>
              <a:rPr sz="1600">
                <a:latin typeface="Times New Roman"/>
                <a:cs typeface="Times New Roman"/>
              </a:rPr>
              <a:t>their</a:t>
            </a:r>
            <a:r>
              <a:rPr sz="1600" spc="215">
                <a:latin typeface="Times New Roman"/>
                <a:cs typeface="Times New Roman"/>
              </a:rPr>
              <a:t> </a:t>
            </a:r>
            <a:r>
              <a:rPr sz="1600">
                <a:latin typeface="Times New Roman"/>
                <a:cs typeface="Times New Roman"/>
              </a:rPr>
              <a:t>sense</a:t>
            </a:r>
            <a:r>
              <a:rPr sz="1600" spc="220">
                <a:latin typeface="Times New Roman"/>
                <a:cs typeface="Times New Roman"/>
              </a:rPr>
              <a:t> </a:t>
            </a:r>
            <a:r>
              <a:rPr sz="1600">
                <a:latin typeface="Times New Roman"/>
                <a:cs typeface="Times New Roman"/>
              </a:rPr>
              <a:t>of</a:t>
            </a:r>
            <a:r>
              <a:rPr sz="1600" spc="215">
                <a:latin typeface="Times New Roman"/>
                <a:cs typeface="Times New Roman"/>
              </a:rPr>
              <a:t> </a:t>
            </a:r>
            <a:r>
              <a:rPr sz="1600">
                <a:latin typeface="Times New Roman"/>
                <a:cs typeface="Times New Roman"/>
              </a:rPr>
              <a:t>sight</a:t>
            </a:r>
            <a:r>
              <a:rPr sz="1600" spc="225">
                <a:latin typeface="Times New Roman"/>
                <a:cs typeface="Times New Roman"/>
              </a:rPr>
              <a:t> </a:t>
            </a:r>
            <a:r>
              <a:rPr sz="1600">
                <a:latin typeface="Times New Roman"/>
                <a:cs typeface="Times New Roman"/>
              </a:rPr>
              <a:t>is</a:t>
            </a:r>
            <a:r>
              <a:rPr sz="1600" spc="210">
                <a:latin typeface="Times New Roman"/>
                <a:cs typeface="Times New Roman"/>
              </a:rPr>
              <a:t> </a:t>
            </a:r>
            <a:r>
              <a:rPr sz="1600">
                <a:latin typeface="Times New Roman"/>
                <a:cs typeface="Times New Roman"/>
              </a:rPr>
              <a:t>nearly</a:t>
            </a:r>
            <a:r>
              <a:rPr sz="1600" spc="210">
                <a:latin typeface="Times New Roman"/>
                <a:cs typeface="Times New Roman"/>
              </a:rPr>
              <a:t> </a:t>
            </a:r>
            <a:r>
              <a:rPr sz="1600">
                <a:latin typeface="Times New Roman"/>
                <a:cs typeface="Times New Roman"/>
              </a:rPr>
              <a:t>functionless.</a:t>
            </a:r>
            <a:r>
              <a:rPr sz="1600" spc="215">
                <a:latin typeface="Times New Roman"/>
                <a:cs typeface="Times New Roman"/>
              </a:rPr>
              <a:t> </a:t>
            </a:r>
            <a:r>
              <a:rPr sz="1600">
                <a:latin typeface="Times New Roman"/>
                <a:cs typeface="Times New Roman"/>
              </a:rPr>
              <a:t>However,</a:t>
            </a:r>
            <a:r>
              <a:rPr sz="1600" spc="215">
                <a:latin typeface="Times New Roman"/>
                <a:cs typeface="Times New Roman"/>
              </a:rPr>
              <a:t> </a:t>
            </a:r>
            <a:r>
              <a:rPr sz="1600" spc="-25">
                <a:latin typeface="Times New Roman"/>
                <a:cs typeface="Times New Roman"/>
              </a:rPr>
              <a:t>its </a:t>
            </a:r>
            <a:r>
              <a:rPr sz="1600">
                <a:latin typeface="Times New Roman"/>
                <a:cs typeface="Times New Roman"/>
              </a:rPr>
              <a:t>sense</a:t>
            </a:r>
            <a:r>
              <a:rPr sz="1600" spc="10">
                <a:latin typeface="Times New Roman"/>
                <a:cs typeface="Times New Roman"/>
              </a:rPr>
              <a:t> </a:t>
            </a:r>
            <a:r>
              <a:rPr sz="1600">
                <a:latin typeface="Times New Roman"/>
                <a:cs typeface="Times New Roman"/>
              </a:rPr>
              <a:t>of</a:t>
            </a:r>
            <a:r>
              <a:rPr sz="1600" spc="15">
                <a:latin typeface="Times New Roman"/>
                <a:cs typeface="Times New Roman"/>
              </a:rPr>
              <a:t> </a:t>
            </a:r>
            <a:r>
              <a:rPr sz="1600">
                <a:latin typeface="Times New Roman"/>
                <a:cs typeface="Times New Roman"/>
              </a:rPr>
              <a:t>hearing</a:t>
            </a:r>
            <a:r>
              <a:rPr sz="1600" spc="15">
                <a:latin typeface="Times New Roman"/>
                <a:cs typeface="Times New Roman"/>
              </a:rPr>
              <a:t> </a:t>
            </a:r>
            <a:r>
              <a:rPr sz="1600">
                <a:latin typeface="Times New Roman"/>
                <a:cs typeface="Times New Roman"/>
              </a:rPr>
              <a:t>is</a:t>
            </a:r>
            <a:r>
              <a:rPr sz="1600" spc="25">
                <a:latin typeface="Times New Roman"/>
                <a:cs typeface="Times New Roman"/>
              </a:rPr>
              <a:t> </a:t>
            </a:r>
            <a:r>
              <a:rPr sz="1600">
                <a:latin typeface="Times New Roman"/>
                <a:cs typeface="Times New Roman"/>
              </a:rPr>
              <a:t>substantially</a:t>
            </a:r>
            <a:r>
              <a:rPr sz="1600" spc="10">
                <a:latin typeface="Times New Roman"/>
                <a:cs typeface="Times New Roman"/>
              </a:rPr>
              <a:t> </a:t>
            </a:r>
            <a:r>
              <a:rPr sz="1600">
                <a:latin typeface="Times New Roman"/>
                <a:cs typeface="Times New Roman"/>
              </a:rPr>
              <a:t>sensitive</a:t>
            </a:r>
            <a:r>
              <a:rPr sz="1600" spc="25">
                <a:latin typeface="Times New Roman"/>
                <a:cs typeface="Times New Roman"/>
              </a:rPr>
              <a:t> </a:t>
            </a:r>
            <a:r>
              <a:rPr sz="1600">
                <a:latin typeface="Times New Roman"/>
                <a:cs typeface="Times New Roman"/>
              </a:rPr>
              <a:t>as</a:t>
            </a:r>
            <a:r>
              <a:rPr sz="1600" spc="20">
                <a:latin typeface="Times New Roman"/>
                <a:cs typeface="Times New Roman"/>
              </a:rPr>
              <a:t> </a:t>
            </a:r>
            <a:r>
              <a:rPr sz="1600">
                <a:latin typeface="Times New Roman"/>
                <a:cs typeface="Times New Roman"/>
              </a:rPr>
              <a:t>it</a:t>
            </a:r>
            <a:r>
              <a:rPr sz="1600" spc="15">
                <a:latin typeface="Times New Roman"/>
                <a:cs typeface="Times New Roman"/>
              </a:rPr>
              <a:t> </a:t>
            </a:r>
            <a:r>
              <a:rPr sz="1600">
                <a:latin typeface="Times New Roman"/>
                <a:cs typeface="Times New Roman"/>
              </a:rPr>
              <a:t>can</a:t>
            </a:r>
            <a:r>
              <a:rPr sz="1600" spc="15">
                <a:latin typeface="Times New Roman"/>
                <a:cs typeface="Times New Roman"/>
              </a:rPr>
              <a:t> </a:t>
            </a:r>
            <a:r>
              <a:rPr sz="1600">
                <a:latin typeface="Times New Roman"/>
                <a:cs typeface="Times New Roman"/>
              </a:rPr>
              <a:t>detect</a:t>
            </a:r>
            <a:r>
              <a:rPr sz="1600" spc="15">
                <a:latin typeface="Times New Roman"/>
                <a:cs typeface="Times New Roman"/>
              </a:rPr>
              <a:t> </a:t>
            </a:r>
            <a:r>
              <a:rPr sz="1600">
                <a:latin typeface="Times New Roman"/>
                <a:cs typeface="Times New Roman"/>
              </a:rPr>
              <a:t>even</a:t>
            </a:r>
            <a:r>
              <a:rPr sz="1600" spc="25">
                <a:latin typeface="Times New Roman"/>
                <a:cs typeface="Times New Roman"/>
              </a:rPr>
              <a:t> </a:t>
            </a:r>
            <a:r>
              <a:rPr sz="1600">
                <a:latin typeface="Times New Roman"/>
                <a:cs typeface="Times New Roman"/>
              </a:rPr>
              <a:t>the</a:t>
            </a:r>
            <a:r>
              <a:rPr sz="1600" spc="20">
                <a:latin typeface="Times New Roman"/>
                <a:cs typeface="Times New Roman"/>
              </a:rPr>
              <a:t> </a:t>
            </a:r>
            <a:r>
              <a:rPr sz="1600" spc="-10">
                <a:latin typeface="Times New Roman"/>
                <a:cs typeface="Times New Roman"/>
              </a:rPr>
              <a:t>slightest </a:t>
            </a:r>
            <a:r>
              <a:rPr sz="1600">
                <a:latin typeface="Times New Roman"/>
                <a:cs typeface="Times New Roman"/>
              </a:rPr>
              <a:t>noise</a:t>
            </a:r>
            <a:r>
              <a:rPr sz="1600" spc="65">
                <a:latin typeface="Times New Roman"/>
                <a:cs typeface="Times New Roman"/>
              </a:rPr>
              <a:t>  </a:t>
            </a:r>
            <a:r>
              <a:rPr sz="1600">
                <a:latin typeface="Times New Roman"/>
                <a:cs typeface="Times New Roman"/>
              </a:rPr>
              <a:t>at</a:t>
            </a:r>
            <a:r>
              <a:rPr sz="1600" spc="60">
                <a:latin typeface="Times New Roman"/>
                <a:cs typeface="Times New Roman"/>
              </a:rPr>
              <a:t>  </a:t>
            </a:r>
            <a:r>
              <a:rPr sz="1600">
                <a:latin typeface="Times New Roman"/>
                <a:cs typeface="Times New Roman"/>
              </a:rPr>
              <a:t>1</a:t>
            </a:r>
            <a:r>
              <a:rPr sz="1600" spc="60">
                <a:latin typeface="Times New Roman"/>
                <a:cs typeface="Times New Roman"/>
              </a:rPr>
              <a:t>  </a:t>
            </a:r>
            <a:r>
              <a:rPr sz="1600">
                <a:latin typeface="Times New Roman"/>
                <a:cs typeface="Times New Roman"/>
              </a:rPr>
              <a:t>kHz</a:t>
            </a:r>
            <a:r>
              <a:rPr sz="1600" spc="70">
                <a:latin typeface="Times New Roman"/>
                <a:cs typeface="Times New Roman"/>
              </a:rPr>
              <a:t>  </a:t>
            </a:r>
            <a:r>
              <a:rPr sz="1600">
                <a:latin typeface="Times New Roman"/>
                <a:cs typeface="Times New Roman"/>
              </a:rPr>
              <a:t>(or</a:t>
            </a:r>
            <a:r>
              <a:rPr sz="1600" spc="65">
                <a:latin typeface="Times New Roman"/>
                <a:cs typeface="Times New Roman"/>
              </a:rPr>
              <a:t>  </a:t>
            </a:r>
            <a:r>
              <a:rPr sz="1600">
                <a:latin typeface="Times New Roman"/>
                <a:cs typeface="Times New Roman"/>
              </a:rPr>
              <a:t>even</a:t>
            </a:r>
            <a:r>
              <a:rPr sz="1600" spc="65">
                <a:latin typeface="Times New Roman"/>
                <a:cs typeface="Times New Roman"/>
              </a:rPr>
              <a:t>  </a:t>
            </a:r>
            <a:r>
              <a:rPr sz="1600">
                <a:latin typeface="Times New Roman"/>
                <a:cs typeface="Times New Roman"/>
              </a:rPr>
              <a:t>lower!).</a:t>
            </a:r>
            <a:r>
              <a:rPr sz="1600" spc="65">
                <a:latin typeface="Times New Roman"/>
                <a:cs typeface="Times New Roman"/>
              </a:rPr>
              <a:t>  </a:t>
            </a:r>
            <a:r>
              <a:rPr sz="1600">
                <a:latin typeface="Times New Roman"/>
                <a:cs typeface="Times New Roman"/>
              </a:rPr>
              <a:t>This</a:t>
            </a:r>
            <a:r>
              <a:rPr sz="1600" spc="65">
                <a:latin typeface="Times New Roman"/>
                <a:cs typeface="Times New Roman"/>
              </a:rPr>
              <a:t>  </a:t>
            </a:r>
            <a:r>
              <a:rPr sz="1600">
                <a:latin typeface="Times New Roman"/>
                <a:cs typeface="Times New Roman"/>
              </a:rPr>
              <a:t>ability</a:t>
            </a:r>
            <a:r>
              <a:rPr sz="1600" spc="60">
                <a:latin typeface="Times New Roman"/>
                <a:cs typeface="Times New Roman"/>
              </a:rPr>
              <a:t>  </a:t>
            </a:r>
            <a:r>
              <a:rPr sz="1600">
                <a:latin typeface="Times New Roman"/>
                <a:cs typeface="Times New Roman"/>
              </a:rPr>
              <a:t>helps</a:t>
            </a:r>
            <a:r>
              <a:rPr sz="1600" spc="65">
                <a:latin typeface="Times New Roman"/>
                <a:cs typeface="Times New Roman"/>
              </a:rPr>
              <a:t>  </a:t>
            </a:r>
            <a:r>
              <a:rPr sz="1600">
                <a:latin typeface="Times New Roman"/>
                <a:cs typeface="Times New Roman"/>
              </a:rPr>
              <a:t>the</a:t>
            </a:r>
            <a:r>
              <a:rPr sz="1600" spc="60">
                <a:latin typeface="Times New Roman"/>
                <a:cs typeface="Times New Roman"/>
              </a:rPr>
              <a:t>  </a:t>
            </a:r>
            <a:r>
              <a:rPr sz="1600">
                <a:latin typeface="Times New Roman"/>
                <a:cs typeface="Times New Roman"/>
              </a:rPr>
              <a:t>cavefish</a:t>
            </a:r>
            <a:r>
              <a:rPr sz="1600" spc="70">
                <a:latin typeface="Times New Roman"/>
                <a:cs typeface="Times New Roman"/>
              </a:rPr>
              <a:t>  </a:t>
            </a:r>
            <a:r>
              <a:rPr sz="1600" spc="-25">
                <a:latin typeface="Times New Roman"/>
                <a:cs typeface="Times New Roman"/>
              </a:rPr>
              <a:t>to </a:t>
            </a:r>
            <a:r>
              <a:rPr sz="1600">
                <a:latin typeface="Times New Roman"/>
                <a:cs typeface="Times New Roman"/>
              </a:rPr>
              <a:t>efficiently</a:t>
            </a:r>
            <a:r>
              <a:rPr sz="1600" spc="165">
                <a:latin typeface="Times New Roman"/>
                <a:cs typeface="Times New Roman"/>
              </a:rPr>
              <a:t>  </a:t>
            </a:r>
            <a:r>
              <a:rPr sz="1600">
                <a:latin typeface="Times New Roman"/>
                <a:cs typeface="Times New Roman"/>
              </a:rPr>
              <a:t>locate</a:t>
            </a:r>
            <a:r>
              <a:rPr sz="1600" spc="170">
                <a:latin typeface="Times New Roman"/>
                <a:cs typeface="Times New Roman"/>
              </a:rPr>
              <a:t>  </a:t>
            </a:r>
            <a:r>
              <a:rPr sz="1600">
                <a:latin typeface="Times New Roman"/>
                <a:cs typeface="Times New Roman"/>
              </a:rPr>
              <a:t>its</a:t>
            </a:r>
            <a:r>
              <a:rPr sz="1600" spc="170">
                <a:latin typeface="Times New Roman"/>
                <a:cs typeface="Times New Roman"/>
              </a:rPr>
              <a:t>  </a:t>
            </a:r>
            <a:r>
              <a:rPr sz="1600">
                <a:latin typeface="Times New Roman"/>
                <a:cs typeface="Times New Roman"/>
              </a:rPr>
              <a:t>prey</a:t>
            </a:r>
            <a:r>
              <a:rPr sz="1600" spc="165">
                <a:latin typeface="Times New Roman"/>
                <a:cs typeface="Times New Roman"/>
              </a:rPr>
              <a:t>  </a:t>
            </a:r>
            <a:r>
              <a:rPr sz="1600">
                <a:latin typeface="Times New Roman"/>
                <a:cs typeface="Times New Roman"/>
              </a:rPr>
              <a:t>and</a:t>
            </a:r>
            <a:r>
              <a:rPr sz="1600" spc="170">
                <a:latin typeface="Times New Roman"/>
                <a:cs typeface="Times New Roman"/>
              </a:rPr>
              <a:t>  </a:t>
            </a:r>
            <a:r>
              <a:rPr sz="1600">
                <a:latin typeface="Times New Roman"/>
                <a:cs typeface="Times New Roman"/>
              </a:rPr>
              <a:t>filter</a:t>
            </a:r>
            <a:r>
              <a:rPr sz="1600" spc="165">
                <a:latin typeface="Times New Roman"/>
                <a:cs typeface="Times New Roman"/>
              </a:rPr>
              <a:t>  </a:t>
            </a:r>
            <a:r>
              <a:rPr sz="1600">
                <a:latin typeface="Times New Roman"/>
                <a:cs typeface="Times New Roman"/>
              </a:rPr>
              <a:t>out</a:t>
            </a:r>
            <a:r>
              <a:rPr sz="1600" spc="165">
                <a:latin typeface="Times New Roman"/>
                <a:cs typeface="Times New Roman"/>
              </a:rPr>
              <a:t>  </a:t>
            </a:r>
            <a:r>
              <a:rPr sz="1600">
                <a:latin typeface="Times New Roman"/>
                <a:cs typeface="Times New Roman"/>
              </a:rPr>
              <a:t>unnecessary</a:t>
            </a:r>
            <a:r>
              <a:rPr sz="1600" spc="170">
                <a:latin typeface="Times New Roman"/>
                <a:cs typeface="Times New Roman"/>
              </a:rPr>
              <a:t>  </a:t>
            </a:r>
            <a:r>
              <a:rPr sz="1600">
                <a:latin typeface="Times New Roman"/>
                <a:cs typeface="Times New Roman"/>
              </a:rPr>
              <a:t>noise</a:t>
            </a:r>
            <a:r>
              <a:rPr sz="1600" spc="170">
                <a:latin typeface="Times New Roman"/>
                <a:cs typeface="Times New Roman"/>
              </a:rPr>
              <a:t>  </a:t>
            </a:r>
            <a:r>
              <a:rPr sz="1600">
                <a:latin typeface="Times New Roman"/>
                <a:cs typeface="Times New Roman"/>
              </a:rPr>
              <a:t>in</a:t>
            </a:r>
            <a:r>
              <a:rPr sz="1600" spc="170">
                <a:latin typeface="Times New Roman"/>
                <a:cs typeface="Times New Roman"/>
              </a:rPr>
              <a:t>  </a:t>
            </a:r>
            <a:r>
              <a:rPr sz="1600" spc="-25">
                <a:latin typeface="Times New Roman"/>
                <a:cs typeface="Times New Roman"/>
              </a:rPr>
              <a:t>the</a:t>
            </a:r>
            <a:endParaRPr sz="1600">
              <a:latin typeface="Times New Roman"/>
              <a:cs typeface="Times New Roman"/>
            </a:endParaRPr>
          </a:p>
        </p:txBody>
      </p:sp>
      <p:sp>
        <p:nvSpPr>
          <p:cNvPr id="5" name="object 5"/>
          <p:cNvSpPr txBox="1"/>
          <p:nvPr/>
        </p:nvSpPr>
        <p:spPr>
          <a:xfrm>
            <a:off x="612140" y="6124143"/>
            <a:ext cx="1140460" cy="269240"/>
          </a:xfrm>
          <a:prstGeom prst="rect">
            <a:avLst/>
          </a:prstGeom>
        </p:spPr>
        <p:txBody>
          <a:bodyPr vert="horz" wrap="square" lIns="0" tIns="12065" rIns="0" bIns="0" rtlCol="0">
            <a:spAutoFit/>
          </a:bodyPr>
          <a:lstStyle/>
          <a:p>
            <a:pPr marL="12700">
              <a:lnSpc>
                <a:spcPct val="100000"/>
              </a:lnSpc>
              <a:spcBef>
                <a:spcPts val="95"/>
              </a:spcBef>
            </a:pPr>
            <a:r>
              <a:rPr sz="1600" spc="-10">
                <a:latin typeface="Times New Roman"/>
                <a:cs typeface="Times New Roman"/>
              </a:rPr>
              <a:t>surroundings.</a:t>
            </a:r>
            <a:endParaRPr sz="1600">
              <a:latin typeface="Times New Roman"/>
              <a:cs typeface="Times New Roman"/>
            </a:endParaRPr>
          </a:p>
        </p:txBody>
      </p:sp>
      <p:pic>
        <p:nvPicPr>
          <p:cNvPr id="6" name="object 6"/>
          <p:cNvPicPr/>
          <p:nvPr/>
        </p:nvPicPr>
        <p:blipFill>
          <a:blip r:embed="rId2" cstate="print"/>
          <a:stretch>
            <a:fillRect/>
          </a:stretch>
        </p:blipFill>
        <p:spPr>
          <a:xfrm>
            <a:off x="6858000" y="5029200"/>
            <a:ext cx="1801495" cy="1147762"/>
          </a:xfrm>
          <a:prstGeom prst="rect">
            <a:avLst/>
          </a:prstGeom>
        </p:spPr>
      </p:pic>
      <p:pic>
        <p:nvPicPr>
          <p:cNvPr id="7" name="object 7"/>
          <p:cNvPicPr/>
          <p:nvPr/>
        </p:nvPicPr>
        <p:blipFill>
          <a:blip r:embed="rId3" cstate="print"/>
          <a:stretch>
            <a:fillRect/>
          </a:stretch>
        </p:blipFill>
        <p:spPr>
          <a:xfrm>
            <a:off x="7010400" y="1961337"/>
            <a:ext cx="1752600" cy="12196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4667" y="1411396"/>
            <a:ext cx="8562682" cy="4926935"/>
          </a:xfrm>
          <a:prstGeom prst="rect">
            <a:avLst/>
          </a:prstGeom>
        </p:spPr>
      </p:pic>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1F4E79"/>
                </a:solidFill>
              </a:rPr>
              <a:t>Signal</a:t>
            </a:r>
            <a:r>
              <a:rPr spc="-20">
                <a:solidFill>
                  <a:srgbClr val="1F4E79"/>
                </a:solidFill>
              </a:rPr>
              <a:t> </a:t>
            </a:r>
            <a:r>
              <a:rPr>
                <a:solidFill>
                  <a:srgbClr val="1F4E79"/>
                </a:solidFill>
              </a:rPr>
              <a:t>domains</a:t>
            </a:r>
            <a:r>
              <a:rPr spc="-15">
                <a:solidFill>
                  <a:srgbClr val="1F4E79"/>
                </a:solidFill>
              </a:rPr>
              <a:t> </a:t>
            </a:r>
            <a:r>
              <a:rPr>
                <a:solidFill>
                  <a:srgbClr val="1F4E79"/>
                </a:solidFill>
              </a:rPr>
              <a:t>with</a:t>
            </a:r>
            <a:r>
              <a:rPr spc="-25">
                <a:solidFill>
                  <a:srgbClr val="1F4E79"/>
                </a:solidFill>
              </a:rPr>
              <a:t> </a:t>
            </a:r>
            <a:r>
              <a:rPr spc="-10">
                <a:solidFill>
                  <a:srgbClr val="1F4E79"/>
                </a:solidFill>
              </a:rPr>
              <a:t>examples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73261" y="6262827"/>
            <a:ext cx="153670" cy="177800"/>
          </a:xfrm>
          <a:prstGeom prst="rect">
            <a:avLst/>
          </a:prstGeom>
        </p:spPr>
        <p:txBody>
          <a:bodyPr vert="horz" wrap="square" lIns="0" tIns="12065" rIns="0" bIns="0" rtlCol="0">
            <a:spAutoFit/>
          </a:bodyPr>
          <a:lstStyle/>
          <a:p>
            <a:pPr marL="12700">
              <a:lnSpc>
                <a:spcPct val="100000"/>
              </a:lnSpc>
              <a:spcBef>
                <a:spcPts val="95"/>
              </a:spcBef>
            </a:pPr>
            <a:r>
              <a:rPr sz="1000" spc="-25">
                <a:solidFill>
                  <a:srgbClr val="A7A299"/>
                </a:solidFill>
                <a:latin typeface="Times New Roman"/>
                <a:cs typeface="Times New Roman"/>
              </a:rPr>
              <a:t>21</a:t>
            </a:r>
            <a:endParaRPr sz="1000">
              <a:latin typeface="Times New Roman"/>
              <a:cs typeface="Times New Roman"/>
            </a:endParaRPr>
          </a:p>
        </p:txBody>
      </p:sp>
      <p:sp>
        <p:nvSpPr>
          <p:cNvPr id="3" name="object 3"/>
          <p:cNvSpPr txBox="1">
            <a:spLocks noGrp="1"/>
          </p:cNvSpPr>
          <p:nvPr>
            <p:ph type="title"/>
          </p:nvPr>
        </p:nvSpPr>
        <p:spPr>
          <a:xfrm>
            <a:off x="459740" y="482600"/>
            <a:ext cx="8226425" cy="1123315"/>
          </a:xfrm>
          <a:prstGeom prst="rect">
            <a:avLst/>
          </a:prstGeom>
        </p:spPr>
        <p:txBody>
          <a:bodyPr vert="horz" wrap="square" lIns="0" tIns="12700" rIns="0" bIns="0" rtlCol="0">
            <a:spAutoFit/>
          </a:bodyPr>
          <a:lstStyle/>
          <a:p>
            <a:pPr marL="12700" marR="5080" algn="just">
              <a:lnSpc>
                <a:spcPct val="100000"/>
              </a:lnSpc>
              <a:spcBef>
                <a:spcPts val="100"/>
              </a:spcBef>
            </a:pPr>
            <a:r>
              <a:rPr sz="1800" b="1">
                <a:latin typeface="Times New Roman"/>
                <a:cs typeface="Times New Roman"/>
              </a:rPr>
              <a:t>8.</a:t>
            </a:r>
            <a:r>
              <a:rPr sz="1800" b="1" spc="20">
                <a:latin typeface="Times New Roman"/>
                <a:cs typeface="Times New Roman"/>
              </a:rPr>
              <a:t> </a:t>
            </a:r>
            <a:r>
              <a:rPr sz="1800" b="1">
                <a:latin typeface="Times New Roman"/>
                <a:cs typeface="Times New Roman"/>
              </a:rPr>
              <a:t>Bees</a:t>
            </a:r>
            <a:r>
              <a:rPr sz="1800" b="1" spc="30">
                <a:latin typeface="Times New Roman"/>
                <a:cs typeface="Times New Roman"/>
              </a:rPr>
              <a:t> </a:t>
            </a:r>
            <a:r>
              <a:rPr sz="1800" b="1">
                <a:latin typeface="Times New Roman"/>
                <a:cs typeface="Times New Roman"/>
              </a:rPr>
              <a:t>(Sense</a:t>
            </a:r>
            <a:r>
              <a:rPr sz="1800" b="1" spc="35">
                <a:latin typeface="Times New Roman"/>
                <a:cs typeface="Times New Roman"/>
              </a:rPr>
              <a:t> </a:t>
            </a:r>
            <a:r>
              <a:rPr sz="1800" b="1">
                <a:latin typeface="Times New Roman"/>
                <a:cs typeface="Times New Roman"/>
              </a:rPr>
              <a:t>of</a:t>
            </a:r>
            <a:r>
              <a:rPr sz="1800" b="1" spc="30">
                <a:latin typeface="Times New Roman"/>
                <a:cs typeface="Times New Roman"/>
              </a:rPr>
              <a:t> </a:t>
            </a:r>
            <a:r>
              <a:rPr sz="1800" b="1">
                <a:latin typeface="Times New Roman"/>
                <a:cs typeface="Times New Roman"/>
              </a:rPr>
              <a:t>Earth’s</a:t>
            </a:r>
            <a:r>
              <a:rPr sz="1800" b="1" spc="30">
                <a:latin typeface="Times New Roman"/>
                <a:cs typeface="Times New Roman"/>
              </a:rPr>
              <a:t> </a:t>
            </a:r>
            <a:r>
              <a:rPr sz="1800" b="1">
                <a:latin typeface="Times New Roman"/>
                <a:cs typeface="Times New Roman"/>
              </a:rPr>
              <a:t>Magnetic</a:t>
            </a:r>
            <a:r>
              <a:rPr sz="1800" b="1" spc="30">
                <a:latin typeface="Times New Roman"/>
                <a:cs typeface="Times New Roman"/>
              </a:rPr>
              <a:t> </a:t>
            </a:r>
            <a:r>
              <a:rPr sz="1800" b="1">
                <a:latin typeface="Times New Roman"/>
                <a:cs typeface="Times New Roman"/>
              </a:rPr>
              <a:t>Field)</a:t>
            </a:r>
            <a:r>
              <a:rPr sz="1800" b="1" spc="30">
                <a:latin typeface="Times New Roman"/>
                <a:cs typeface="Times New Roman"/>
              </a:rPr>
              <a:t> </a:t>
            </a:r>
            <a:r>
              <a:rPr sz="1800"/>
              <a:t>-</a:t>
            </a:r>
            <a:r>
              <a:rPr sz="1800" spc="30"/>
              <a:t> </a:t>
            </a:r>
            <a:r>
              <a:rPr sz="1800"/>
              <a:t>bees</a:t>
            </a:r>
            <a:r>
              <a:rPr sz="1800" spc="25"/>
              <a:t> </a:t>
            </a:r>
            <a:r>
              <a:rPr sz="1800"/>
              <a:t>are</a:t>
            </a:r>
            <a:r>
              <a:rPr sz="1800" spc="40"/>
              <a:t> </a:t>
            </a:r>
            <a:r>
              <a:rPr sz="1800"/>
              <a:t>incredibly</a:t>
            </a:r>
            <a:r>
              <a:rPr sz="1800" spc="20"/>
              <a:t> </a:t>
            </a:r>
            <a:r>
              <a:rPr sz="1800"/>
              <a:t>hypersensitive</a:t>
            </a:r>
            <a:r>
              <a:rPr sz="1800" spc="35"/>
              <a:t> </a:t>
            </a:r>
            <a:r>
              <a:rPr sz="1800"/>
              <a:t>that</a:t>
            </a:r>
            <a:r>
              <a:rPr sz="1800" spc="40"/>
              <a:t> </a:t>
            </a:r>
            <a:r>
              <a:rPr sz="1800" spc="-20"/>
              <a:t>they </a:t>
            </a:r>
            <a:r>
              <a:rPr sz="1800"/>
              <a:t>can</a:t>
            </a:r>
            <a:r>
              <a:rPr sz="1800" spc="60"/>
              <a:t>  </a:t>
            </a:r>
            <a:r>
              <a:rPr sz="1800"/>
              <a:t>also</a:t>
            </a:r>
            <a:r>
              <a:rPr sz="1800" spc="65"/>
              <a:t>  </a:t>
            </a:r>
            <a:r>
              <a:rPr sz="1800"/>
              <a:t>sense</a:t>
            </a:r>
            <a:r>
              <a:rPr sz="1800" spc="65"/>
              <a:t>  </a:t>
            </a:r>
            <a:r>
              <a:rPr sz="1800"/>
              <a:t>the</a:t>
            </a:r>
            <a:r>
              <a:rPr sz="1800" spc="65"/>
              <a:t>  </a:t>
            </a:r>
            <a:r>
              <a:rPr sz="1800"/>
              <a:t>Earth’s</a:t>
            </a:r>
            <a:r>
              <a:rPr sz="1800" spc="70"/>
              <a:t>  </a:t>
            </a:r>
            <a:r>
              <a:rPr sz="1800"/>
              <a:t>magnetic</a:t>
            </a:r>
            <a:r>
              <a:rPr sz="1800" spc="65"/>
              <a:t>  </a:t>
            </a:r>
            <a:r>
              <a:rPr sz="1800"/>
              <a:t>field?</a:t>
            </a:r>
            <a:r>
              <a:rPr sz="1800" spc="65"/>
              <a:t>  </a:t>
            </a:r>
            <a:r>
              <a:rPr sz="1800"/>
              <a:t>Aside</a:t>
            </a:r>
            <a:r>
              <a:rPr sz="1800" spc="75"/>
              <a:t>  </a:t>
            </a:r>
            <a:r>
              <a:rPr sz="1800"/>
              <a:t>from</a:t>
            </a:r>
            <a:r>
              <a:rPr sz="1800" spc="65"/>
              <a:t>  </a:t>
            </a:r>
            <a:r>
              <a:rPr sz="1800"/>
              <a:t>that,</a:t>
            </a:r>
            <a:r>
              <a:rPr sz="1800" spc="75"/>
              <a:t>  </a:t>
            </a:r>
            <a:r>
              <a:rPr sz="1800"/>
              <a:t>they</a:t>
            </a:r>
            <a:r>
              <a:rPr sz="1800" spc="70"/>
              <a:t>  </a:t>
            </a:r>
            <a:r>
              <a:rPr sz="1800"/>
              <a:t>can</a:t>
            </a:r>
            <a:r>
              <a:rPr sz="1800" spc="65"/>
              <a:t>  </a:t>
            </a:r>
            <a:r>
              <a:rPr sz="1800"/>
              <a:t>also</a:t>
            </a:r>
            <a:r>
              <a:rPr sz="1800" spc="70"/>
              <a:t>  </a:t>
            </a:r>
            <a:r>
              <a:rPr sz="1800" spc="-10"/>
              <a:t>detect </a:t>
            </a:r>
            <a:r>
              <a:rPr sz="1800"/>
              <a:t>atmospheric</a:t>
            </a:r>
            <a:r>
              <a:rPr sz="1800" spc="25"/>
              <a:t> </a:t>
            </a:r>
            <a:r>
              <a:rPr sz="1800"/>
              <a:t>electromagnetic</a:t>
            </a:r>
            <a:r>
              <a:rPr sz="1800" spc="30"/>
              <a:t> </a:t>
            </a:r>
            <a:r>
              <a:rPr sz="1800"/>
              <a:t>waves</a:t>
            </a:r>
            <a:r>
              <a:rPr sz="1800" spc="25"/>
              <a:t> </a:t>
            </a:r>
            <a:r>
              <a:rPr sz="1800"/>
              <a:t>that</a:t>
            </a:r>
            <a:r>
              <a:rPr sz="1800" spc="15"/>
              <a:t> </a:t>
            </a:r>
            <a:r>
              <a:rPr sz="1800"/>
              <a:t>indicate</a:t>
            </a:r>
            <a:r>
              <a:rPr sz="1800" spc="20"/>
              <a:t> </a:t>
            </a:r>
            <a:r>
              <a:rPr sz="1800"/>
              <a:t>thunderstorms.</a:t>
            </a:r>
            <a:r>
              <a:rPr sz="1800" spc="30"/>
              <a:t> </a:t>
            </a:r>
            <a:r>
              <a:rPr sz="1800"/>
              <a:t>These</a:t>
            </a:r>
            <a:r>
              <a:rPr sz="1800" spc="25"/>
              <a:t> </a:t>
            </a:r>
            <a:r>
              <a:rPr sz="1800"/>
              <a:t>abilities</a:t>
            </a:r>
            <a:r>
              <a:rPr sz="1800" spc="25"/>
              <a:t> </a:t>
            </a:r>
            <a:r>
              <a:rPr sz="1800"/>
              <a:t>help</a:t>
            </a:r>
            <a:r>
              <a:rPr sz="1800" spc="25"/>
              <a:t> </a:t>
            </a:r>
            <a:r>
              <a:rPr sz="1800" spc="-20"/>
              <a:t>bees </a:t>
            </a:r>
            <a:r>
              <a:rPr sz="1800"/>
              <a:t>in</a:t>
            </a:r>
            <a:r>
              <a:rPr sz="1800" spc="-20"/>
              <a:t> </a:t>
            </a:r>
            <a:r>
              <a:rPr sz="1800"/>
              <a:t>navigating</a:t>
            </a:r>
            <a:r>
              <a:rPr sz="1800" spc="-10"/>
              <a:t> </a:t>
            </a:r>
            <a:r>
              <a:rPr sz="1800"/>
              <a:t>flowers</a:t>
            </a:r>
            <a:r>
              <a:rPr sz="1800" spc="5"/>
              <a:t> </a:t>
            </a:r>
            <a:r>
              <a:rPr sz="1800"/>
              <a:t>and</a:t>
            </a:r>
            <a:r>
              <a:rPr sz="1800" spc="-5"/>
              <a:t> </a:t>
            </a:r>
            <a:r>
              <a:rPr sz="1800"/>
              <a:t>determining</a:t>
            </a:r>
            <a:r>
              <a:rPr sz="1800" spc="-5"/>
              <a:t> </a:t>
            </a:r>
            <a:r>
              <a:rPr sz="1800"/>
              <a:t>whether</a:t>
            </a:r>
            <a:r>
              <a:rPr sz="1800" spc="-5"/>
              <a:t> </a:t>
            </a:r>
            <a:r>
              <a:rPr sz="1800"/>
              <a:t>a storm</a:t>
            </a:r>
            <a:r>
              <a:rPr sz="1800" spc="-5"/>
              <a:t> </a:t>
            </a:r>
            <a:r>
              <a:rPr sz="1800"/>
              <a:t>is</a:t>
            </a:r>
            <a:r>
              <a:rPr sz="1800" spc="5"/>
              <a:t> </a:t>
            </a:r>
            <a:r>
              <a:rPr sz="1800" spc="-10"/>
              <a:t>approaching.</a:t>
            </a:r>
            <a:endParaRPr sz="1800">
              <a:latin typeface="Times New Roman"/>
              <a:cs typeface="Times New Roman"/>
            </a:endParaRPr>
          </a:p>
        </p:txBody>
      </p:sp>
      <p:sp>
        <p:nvSpPr>
          <p:cNvPr id="4" name="object 4"/>
          <p:cNvSpPr txBox="1">
            <a:spLocks noGrp="1"/>
          </p:cNvSpPr>
          <p:nvPr>
            <p:ph type="body" idx="1"/>
          </p:nvPr>
        </p:nvSpPr>
        <p:spPr>
          <a:xfrm>
            <a:off x="535940" y="1522827"/>
            <a:ext cx="8226424" cy="1397819"/>
          </a:xfrm>
          <a:prstGeom prst="rect">
            <a:avLst/>
          </a:prstGeom>
        </p:spPr>
        <p:txBody>
          <a:bodyPr vert="horz" wrap="square" lIns="0" tIns="12700" rIns="0" bIns="0" rtlCol="0">
            <a:spAutoFit/>
          </a:bodyPr>
          <a:lstStyle/>
          <a:p>
            <a:pPr marL="12700" marR="5080" algn="just">
              <a:lnSpc>
                <a:spcPct val="100000"/>
              </a:lnSpc>
              <a:spcBef>
                <a:spcPts val="100"/>
              </a:spcBef>
            </a:pPr>
            <a:r>
              <a:rPr lang="en-US" sz="1800" b="1">
                <a:latin typeface="Times New Roman"/>
                <a:cs typeface="Times New Roman"/>
              </a:rPr>
              <a:t>9.</a:t>
            </a:r>
            <a:r>
              <a:rPr lang="en-US" sz="1800" b="1" spc="295">
                <a:latin typeface="Times New Roman"/>
                <a:cs typeface="Times New Roman"/>
              </a:rPr>
              <a:t> </a:t>
            </a:r>
            <a:r>
              <a:rPr lang="en-US" sz="1800" b="1">
                <a:latin typeface="Times New Roman"/>
                <a:cs typeface="Times New Roman"/>
              </a:rPr>
              <a:t>Spiders</a:t>
            </a:r>
            <a:r>
              <a:rPr lang="en-US" sz="1800" b="1" spc="285">
                <a:latin typeface="Times New Roman"/>
                <a:cs typeface="Times New Roman"/>
              </a:rPr>
              <a:t> </a:t>
            </a:r>
            <a:r>
              <a:rPr lang="en-US" sz="1800" b="1">
                <a:latin typeface="Times New Roman"/>
                <a:cs typeface="Times New Roman"/>
              </a:rPr>
              <a:t>(Sensitive</a:t>
            </a:r>
            <a:r>
              <a:rPr lang="en-US" sz="1800" b="1" spc="295">
                <a:latin typeface="Times New Roman"/>
                <a:cs typeface="Times New Roman"/>
              </a:rPr>
              <a:t> </a:t>
            </a:r>
            <a:r>
              <a:rPr lang="en-US" sz="1800" b="1">
                <a:latin typeface="Times New Roman"/>
                <a:cs typeface="Times New Roman"/>
              </a:rPr>
              <a:t>To</a:t>
            </a:r>
            <a:r>
              <a:rPr lang="en-US" sz="1800" b="1" spc="300">
                <a:latin typeface="Times New Roman"/>
                <a:cs typeface="Times New Roman"/>
              </a:rPr>
              <a:t> </a:t>
            </a:r>
            <a:r>
              <a:rPr lang="en-US" sz="1800" b="1">
                <a:latin typeface="Times New Roman"/>
                <a:cs typeface="Times New Roman"/>
              </a:rPr>
              <a:t>Touch)</a:t>
            </a:r>
            <a:r>
              <a:rPr lang="en-US" sz="1800" b="1" spc="305">
                <a:latin typeface="Times New Roman"/>
                <a:cs typeface="Times New Roman"/>
              </a:rPr>
              <a:t> </a:t>
            </a:r>
            <a:r>
              <a:rPr lang="en-US" sz="1800"/>
              <a:t>-</a:t>
            </a:r>
            <a:r>
              <a:rPr lang="en-US" sz="1800" spc="285"/>
              <a:t> </a:t>
            </a:r>
            <a:r>
              <a:rPr lang="en-US" sz="1800"/>
              <a:t>Spiders</a:t>
            </a:r>
            <a:r>
              <a:rPr lang="en-US" sz="1800" spc="285"/>
              <a:t> </a:t>
            </a:r>
            <a:r>
              <a:rPr lang="en-US" sz="1800"/>
              <a:t>are</a:t>
            </a:r>
            <a:r>
              <a:rPr lang="en-US" sz="1800" spc="285"/>
              <a:t> </a:t>
            </a:r>
            <a:r>
              <a:rPr lang="en-US" sz="1800"/>
              <a:t>one</a:t>
            </a:r>
            <a:r>
              <a:rPr lang="en-US" sz="1800" spc="305"/>
              <a:t> </a:t>
            </a:r>
            <a:r>
              <a:rPr lang="en-US" sz="1800"/>
              <a:t>of</a:t>
            </a:r>
            <a:r>
              <a:rPr lang="en-US" sz="1800" spc="275"/>
              <a:t> </a:t>
            </a:r>
            <a:r>
              <a:rPr lang="en-US" sz="1800"/>
              <a:t>the</a:t>
            </a:r>
            <a:r>
              <a:rPr lang="en-US" sz="1800" spc="295"/>
              <a:t> </a:t>
            </a:r>
            <a:r>
              <a:rPr lang="en-US" sz="1800"/>
              <a:t>very</a:t>
            </a:r>
            <a:r>
              <a:rPr lang="en-US" sz="1800" spc="305"/>
              <a:t> </a:t>
            </a:r>
            <a:r>
              <a:rPr lang="en-US" sz="1800"/>
              <a:t>few</a:t>
            </a:r>
            <a:r>
              <a:rPr lang="en-US" sz="1800" spc="285"/>
              <a:t> </a:t>
            </a:r>
            <a:r>
              <a:rPr lang="en-US" sz="1800"/>
              <a:t>animals</a:t>
            </a:r>
            <a:r>
              <a:rPr lang="en-US" sz="1800" spc="300"/>
              <a:t> </a:t>
            </a:r>
            <a:r>
              <a:rPr lang="en-US" sz="1800"/>
              <a:t>with</a:t>
            </a:r>
            <a:r>
              <a:rPr lang="en-US" sz="1800" spc="295"/>
              <a:t> </a:t>
            </a:r>
            <a:r>
              <a:rPr lang="en-US" sz="1800" spc="-50"/>
              <a:t>a </a:t>
            </a:r>
            <a:r>
              <a:rPr lang="en-US" sz="1800"/>
              <a:t>hypersensitivity</a:t>
            </a:r>
            <a:r>
              <a:rPr lang="en-US" sz="1800" spc="-5"/>
              <a:t> </a:t>
            </a:r>
            <a:r>
              <a:rPr lang="en-US" sz="1800"/>
              <a:t>to touch.</a:t>
            </a:r>
            <a:r>
              <a:rPr lang="en-US" sz="1800" spc="10"/>
              <a:t> </a:t>
            </a:r>
            <a:r>
              <a:rPr lang="en-US" sz="1800"/>
              <a:t>By having massive</a:t>
            </a:r>
            <a:r>
              <a:rPr lang="en-US" sz="1800" spc="15"/>
              <a:t> </a:t>
            </a:r>
            <a:r>
              <a:rPr lang="en-US" sz="1800"/>
              <a:t>numbers of hairs (known as</a:t>
            </a:r>
            <a:r>
              <a:rPr lang="en-US" sz="1800" spc="5"/>
              <a:t> </a:t>
            </a:r>
            <a:r>
              <a:rPr lang="en-US" sz="1800" spc="-10"/>
              <a:t>trichobothria) </a:t>
            </a:r>
            <a:r>
              <a:rPr lang="en-US" sz="1800"/>
              <a:t>on</a:t>
            </a:r>
            <a:r>
              <a:rPr lang="en-US" sz="1800" spc="70"/>
              <a:t> </a:t>
            </a:r>
            <a:r>
              <a:rPr lang="en-US" sz="1800"/>
              <a:t>their</a:t>
            </a:r>
            <a:r>
              <a:rPr lang="en-US" sz="1800" spc="75"/>
              <a:t> </a:t>
            </a:r>
            <a:r>
              <a:rPr lang="en-US" sz="1800"/>
              <a:t>legs,</a:t>
            </a:r>
            <a:r>
              <a:rPr lang="en-US" sz="1800" spc="80"/>
              <a:t> </a:t>
            </a:r>
            <a:r>
              <a:rPr lang="en-US" sz="1800"/>
              <a:t>they</a:t>
            </a:r>
            <a:r>
              <a:rPr lang="en-US" sz="1800" spc="80"/>
              <a:t> </a:t>
            </a:r>
            <a:r>
              <a:rPr lang="en-US" sz="1800"/>
              <a:t>can</a:t>
            </a:r>
            <a:r>
              <a:rPr lang="en-US" sz="1800" spc="90"/>
              <a:t> </a:t>
            </a:r>
            <a:r>
              <a:rPr lang="en-US" sz="1800"/>
              <a:t>detect</a:t>
            </a:r>
            <a:r>
              <a:rPr lang="en-US" sz="1800" spc="85"/>
              <a:t> </a:t>
            </a:r>
            <a:r>
              <a:rPr lang="en-US" sz="1800"/>
              <a:t>and</a:t>
            </a:r>
            <a:r>
              <a:rPr lang="en-US" sz="1800" spc="75"/>
              <a:t> </a:t>
            </a:r>
            <a:r>
              <a:rPr lang="en-US" sz="1800"/>
              <a:t>trace</a:t>
            </a:r>
            <a:r>
              <a:rPr lang="en-US" sz="1800" spc="80"/>
              <a:t> </a:t>
            </a:r>
            <a:r>
              <a:rPr lang="en-US" sz="1800"/>
              <a:t>the</a:t>
            </a:r>
            <a:r>
              <a:rPr lang="en-US" sz="1800" spc="75"/>
              <a:t> </a:t>
            </a:r>
            <a:r>
              <a:rPr lang="en-US" sz="1800"/>
              <a:t>origin</a:t>
            </a:r>
            <a:r>
              <a:rPr lang="en-US" sz="1800" spc="60"/>
              <a:t> </a:t>
            </a:r>
            <a:r>
              <a:rPr lang="en-US" sz="1800"/>
              <a:t>of</a:t>
            </a:r>
            <a:r>
              <a:rPr lang="en-US" sz="1800" spc="85"/>
              <a:t> </a:t>
            </a:r>
            <a:r>
              <a:rPr lang="en-US" sz="1800"/>
              <a:t>a</a:t>
            </a:r>
            <a:r>
              <a:rPr lang="en-US" sz="1800" spc="75"/>
              <a:t> </a:t>
            </a:r>
            <a:r>
              <a:rPr lang="en-US" sz="1800"/>
              <a:t>vibration</a:t>
            </a:r>
            <a:r>
              <a:rPr lang="en-US" sz="1800" spc="65"/>
              <a:t> </a:t>
            </a:r>
            <a:r>
              <a:rPr lang="en-US" sz="1800"/>
              <a:t>created</a:t>
            </a:r>
            <a:r>
              <a:rPr lang="en-US" sz="1800" spc="75"/>
              <a:t> </a:t>
            </a:r>
            <a:r>
              <a:rPr lang="en-US" sz="1800"/>
              <a:t>by</a:t>
            </a:r>
            <a:r>
              <a:rPr lang="en-US" sz="1800" spc="85"/>
              <a:t> </a:t>
            </a:r>
            <a:r>
              <a:rPr lang="en-US" sz="1800"/>
              <a:t>an</a:t>
            </a:r>
            <a:r>
              <a:rPr lang="en-US" sz="1800" spc="70"/>
              <a:t> </a:t>
            </a:r>
            <a:r>
              <a:rPr lang="en-US" sz="1800"/>
              <a:t>object</a:t>
            </a:r>
            <a:r>
              <a:rPr lang="en-US" sz="1800" spc="75"/>
              <a:t> </a:t>
            </a:r>
            <a:r>
              <a:rPr lang="en-US" sz="1800" spc="-25"/>
              <a:t>or </a:t>
            </a:r>
            <a:r>
              <a:rPr lang="en-US" sz="1800"/>
              <a:t>another</a:t>
            </a:r>
            <a:r>
              <a:rPr lang="en-US" sz="1800" spc="100"/>
              <a:t> </a:t>
            </a:r>
            <a:r>
              <a:rPr lang="en-US" sz="1800"/>
              <a:t>animal.</a:t>
            </a:r>
            <a:r>
              <a:rPr lang="en-US" sz="1800" spc="95"/>
              <a:t> </a:t>
            </a:r>
            <a:r>
              <a:rPr lang="en-US" sz="1800"/>
              <a:t>As</a:t>
            </a:r>
            <a:r>
              <a:rPr lang="en-US" sz="1800" spc="110"/>
              <a:t> </a:t>
            </a:r>
            <a:r>
              <a:rPr lang="en-US" sz="1800"/>
              <a:t>a</a:t>
            </a:r>
            <a:r>
              <a:rPr lang="en-US" sz="1800" spc="120"/>
              <a:t> </a:t>
            </a:r>
            <a:r>
              <a:rPr lang="en-US" sz="1800"/>
              <a:t>result,</a:t>
            </a:r>
            <a:r>
              <a:rPr lang="en-US" sz="1800" spc="114"/>
              <a:t> </a:t>
            </a:r>
            <a:r>
              <a:rPr lang="en-US" sz="1800"/>
              <a:t>hunting</a:t>
            </a:r>
            <a:r>
              <a:rPr lang="en-US" sz="1800" spc="120"/>
              <a:t> </a:t>
            </a:r>
            <a:r>
              <a:rPr lang="en-US" sz="1800"/>
              <a:t>their</a:t>
            </a:r>
            <a:r>
              <a:rPr lang="en-US" sz="1800" spc="105"/>
              <a:t> </a:t>
            </a:r>
            <a:r>
              <a:rPr lang="en-US" sz="1800"/>
              <a:t>prey</a:t>
            </a:r>
            <a:r>
              <a:rPr lang="en-US" sz="1800" spc="114"/>
              <a:t> </a:t>
            </a:r>
            <a:r>
              <a:rPr lang="en-US" sz="1800" b="1">
                <a:solidFill>
                  <a:srgbClr val="244060"/>
                </a:solidFill>
                <a:ea typeface="+mj-ea"/>
              </a:rPr>
              <a:t>becomes</a:t>
            </a:r>
            <a:r>
              <a:rPr lang="en-US" sz="1800" spc="114"/>
              <a:t> </a:t>
            </a:r>
            <a:r>
              <a:rPr lang="en-US" sz="1800"/>
              <a:t>as</a:t>
            </a:r>
            <a:r>
              <a:rPr lang="en-US" sz="1800" spc="110"/>
              <a:t> </a:t>
            </a:r>
            <a:r>
              <a:rPr lang="en-US" sz="1800"/>
              <a:t>easy</a:t>
            </a:r>
            <a:r>
              <a:rPr lang="en-US" sz="1800" spc="125"/>
              <a:t> </a:t>
            </a:r>
            <a:r>
              <a:rPr lang="en-US" sz="1800"/>
              <a:t>as</a:t>
            </a:r>
            <a:r>
              <a:rPr lang="en-US" sz="1800" spc="110"/>
              <a:t> </a:t>
            </a:r>
            <a:r>
              <a:rPr lang="en-US" sz="1800"/>
              <a:t>merely</a:t>
            </a:r>
            <a:r>
              <a:rPr lang="en-US" sz="1800" spc="130"/>
              <a:t> </a:t>
            </a:r>
            <a:r>
              <a:rPr lang="en-US" sz="1800"/>
              <a:t>standing</a:t>
            </a:r>
            <a:r>
              <a:rPr lang="en-US" sz="1800" spc="120"/>
              <a:t> </a:t>
            </a:r>
            <a:r>
              <a:rPr lang="en-US" sz="1800" spc="-25"/>
              <a:t>on </a:t>
            </a:r>
            <a:r>
              <a:rPr lang="en-US" sz="1800"/>
              <a:t>their</a:t>
            </a:r>
            <a:r>
              <a:rPr lang="en-US" sz="1800" spc="-15"/>
              <a:t> </a:t>
            </a:r>
            <a:r>
              <a:rPr lang="en-US" sz="1800"/>
              <a:t>self-made</a:t>
            </a:r>
            <a:r>
              <a:rPr lang="en-US" sz="1800" spc="15"/>
              <a:t> </a:t>
            </a:r>
            <a:r>
              <a:rPr lang="en-US" sz="1800" spc="-20"/>
              <a:t>web.</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875E-38A6-F158-5FE1-25CE65FF309F}"/>
              </a:ext>
            </a:extLst>
          </p:cNvPr>
          <p:cNvSpPr>
            <a:spLocks noGrp="1"/>
          </p:cNvSpPr>
          <p:nvPr>
            <p:ph type="title"/>
          </p:nvPr>
        </p:nvSpPr>
        <p:spPr>
          <a:xfrm>
            <a:off x="838200" y="2667000"/>
            <a:ext cx="7783322" cy="677108"/>
          </a:xfrm>
        </p:spPr>
        <p:txBody>
          <a:bodyPr/>
          <a:lstStyle/>
          <a:p>
            <a:pPr algn="ctr"/>
            <a:r>
              <a:rPr lang="en-IN"/>
              <a:t>Problems</a:t>
            </a:r>
          </a:p>
        </p:txBody>
      </p:sp>
    </p:spTree>
    <p:extLst>
      <p:ext uri="{BB962C8B-B14F-4D97-AF65-F5344CB8AC3E}">
        <p14:creationId xmlns:p14="http://schemas.microsoft.com/office/powerpoint/2010/main" val="3118177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5208" y="228600"/>
            <a:ext cx="7783322" cy="1013098"/>
          </a:xfrm>
          <a:prstGeom prst="rect">
            <a:avLst/>
          </a:prstGeom>
        </p:spPr>
        <p:txBody>
          <a:bodyPr vert="horz" wrap="square" lIns="0" tIns="12700" rIns="0" bIns="0" rtlCol="0">
            <a:spAutoFit/>
          </a:bodyPr>
          <a:lstStyle/>
          <a:p>
            <a:pPr marL="12700">
              <a:lnSpc>
                <a:spcPts val="2875"/>
              </a:lnSpc>
              <a:spcBef>
                <a:spcPts val="100"/>
              </a:spcBef>
            </a:pPr>
            <a:r>
              <a:rPr>
                <a:solidFill>
                  <a:schemeClr val="tx1"/>
                </a:solidFill>
              </a:rPr>
              <a:t>Sensor</a:t>
            </a:r>
            <a:r>
              <a:rPr spc="-95">
                <a:solidFill>
                  <a:schemeClr val="tx1"/>
                </a:solidFill>
              </a:rPr>
              <a:t> </a:t>
            </a:r>
            <a:r>
              <a:rPr spc="-10">
                <a:solidFill>
                  <a:schemeClr val="tx1"/>
                </a:solidFill>
              </a:rPr>
              <a:t>Classification:</a:t>
            </a:r>
          </a:p>
          <a:p>
            <a:pPr marL="12700" marR="5080">
              <a:lnSpc>
                <a:spcPts val="2400"/>
              </a:lnSpc>
              <a:spcBef>
                <a:spcPts val="75"/>
              </a:spcBef>
              <a:tabLst>
                <a:tab pos="2661920" algn="l"/>
              </a:tabLst>
            </a:pPr>
            <a:r>
              <a:rPr sz="2000" b="0">
                <a:solidFill>
                  <a:schemeClr val="tx1"/>
                </a:solidFill>
                <a:latin typeface="Times New Roman"/>
                <a:cs typeface="Times New Roman"/>
              </a:rPr>
              <a:t>Sensors</a:t>
            </a:r>
            <a:r>
              <a:rPr sz="2000" b="0" spc="-40">
                <a:solidFill>
                  <a:schemeClr val="tx1"/>
                </a:solidFill>
                <a:latin typeface="Times New Roman"/>
                <a:cs typeface="Times New Roman"/>
              </a:rPr>
              <a:t> </a:t>
            </a:r>
            <a:r>
              <a:rPr sz="2000" b="0">
                <a:solidFill>
                  <a:schemeClr val="tx1"/>
                </a:solidFill>
                <a:latin typeface="Times New Roman"/>
                <a:cs typeface="Times New Roman"/>
              </a:rPr>
              <a:t>can</a:t>
            </a:r>
            <a:r>
              <a:rPr sz="2000" b="0" spc="-45">
                <a:solidFill>
                  <a:schemeClr val="tx1"/>
                </a:solidFill>
                <a:latin typeface="Times New Roman"/>
                <a:cs typeface="Times New Roman"/>
              </a:rPr>
              <a:t> </a:t>
            </a:r>
            <a:r>
              <a:rPr sz="2000" b="0">
                <a:solidFill>
                  <a:schemeClr val="tx1"/>
                </a:solidFill>
                <a:latin typeface="Times New Roman"/>
                <a:cs typeface="Times New Roman"/>
              </a:rPr>
              <a:t>be</a:t>
            </a:r>
            <a:r>
              <a:rPr sz="2000" b="0" spc="-30">
                <a:solidFill>
                  <a:schemeClr val="tx1"/>
                </a:solidFill>
                <a:latin typeface="Times New Roman"/>
                <a:cs typeface="Times New Roman"/>
              </a:rPr>
              <a:t> </a:t>
            </a:r>
            <a:r>
              <a:rPr sz="2000" b="0" spc="-10">
                <a:solidFill>
                  <a:schemeClr val="tx1"/>
                </a:solidFill>
                <a:latin typeface="Times New Roman"/>
                <a:cs typeface="Times New Roman"/>
              </a:rPr>
              <a:t>classified</a:t>
            </a:r>
            <a:r>
              <a:rPr sz="2000" b="0">
                <a:solidFill>
                  <a:schemeClr val="tx1"/>
                </a:solidFill>
                <a:latin typeface="Times New Roman"/>
                <a:cs typeface="Times New Roman"/>
              </a:rPr>
              <a:t>	depending</a:t>
            </a:r>
            <a:r>
              <a:rPr sz="2000" b="0" spc="-30">
                <a:solidFill>
                  <a:schemeClr val="tx1"/>
                </a:solidFill>
                <a:latin typeface="Times New Roman"/>
                <a:cs typeface="Times New Roman"/>
              </a:rPr>
              <a:t> </a:t>
            </a:r>
            <a:r>
              <a:rPr sz="2000" b="0">
                <a:solidFill>
                  <a:schemeClr val="tx1"/>
                </a:solidFill>
                <a:latin typeface="Times New Roman"/>
                <a:cs typeface="Times New Roman"/>
              </a:rPr>
              <a:t>some</a:t>
            </a:r>
            <a:r>
              <a:rPr sz="2000" b="0" spc="-15">
                <a:solidFill>
                  <a:schemeClr val="tx1"/>
                </a:solidFill>
                <a:latin typeface="Times New Roman"/>
                <a:cs typeface="Times New Roman"/>
              </a:rPr>
              <a:t> </a:t>
            </a:r>
            <a:r>
              <a:rPr sz="2000" b="0">
                <a:solidFill>
                  <a:schemeClr val="tx1"/>
                </a:solidFill>
                <a:latin typeface="Times New Roman"/>
                <a:cs typeface="Times New Roman"/>
              </a:rPr>
              <a:t>of</a:t>
            </a:r>
            <a:r>
              <a:rPr sz="2000" b="0" spc="-50">
                <a:solidFill>
                  <a:schemeClr val="tx1"/>
                </a:solidFill>
                <a:latin typeface="Times New Roman"/>
                <a:cs typeface="Times New Roman"/>
              </a:rPr>
              <a:t> </a:t>
            </a:r>
            <a:r>
              <a:rPr sz="2000" b="0">
                <a:solidFill>
                  <a:schemeClr val="tx1"/>
                </a:solidFill>
                <a:latin typeface="Times New Roman"/>
                <a:cs typeface="Times New Roman"/>
              </a:rPr>
              <a:t>its</a:t>
            </a:r>
            <a:r>
              <a:rPr sz="2000" b="0" spc="-45">
                <a:solidFill>
                  <a:schemeClr val="tx1"/>
                </a:solidFill>
                <a:latin typeface="Times New Roman"/>
                <a:cs typeface="Times New Roman"/>
              </a:rPr>
              <a:t> </a:t>
            </a:r>
            <a:r>
              <a:rPr sz="2000" b="0">
                <a:solidFill>
                  <a:schemeClr val="tx1"/>
                </a:solidFill>
                <a:latin typeface="Times New Roman"/>
                <a:cs typeface="Times New Roman"/>
              </a:rPr>
              <a:t>properties</a:t>
            </a:r>
            <a:r>
              <a:rPr sz="2000" b="0" spc="-80">
                <a:solidFill>
                  <a:schemeClr val="tx1"/>
                </a:solidFill>
                <a:latin typeface="Times New Roman"/>
                <a:cs typeface="Times New Roman"/>
              </a:rPr>
              <a:t> </a:t>
            </a:r>
            <a:r>
              <a:rPr sz="2000" b="0">
                <a:solidFill>
                  <a:schemeClr val="tx1"/>
                </a:solidFill>
                <a:latin typeface="Times New Roman"/>
                <a:cs typeface="Times New Roman"/>
              </a:rPr>
              <a:t>that</a:t>
            </a:r>
            <a:r>
              <a:rPr sz="2000" b="0" spc="-40">
                <a:solidFill>
                  <a:schemeClr val="tx1"/>
                </a:solidFill>
                <a:latin typeface="Times New Roman"/>
                <a:cs typeface="Times New Roman"/>
              </a:rPr>
              <a:t> </a:t>
            </a:r>
            <a:r>
              <a:rPr sz="2000" b="0">
                <a:solidFill>
                  <a:schemeClr val="tx1"/>
                </a:solidFill>
                <a:latin typeface="Times New Roman"/>
                <a:cs typeface="Times New Roman"/>
              </a:rPr>
              <a:t>may be</a:t>
            </a:r>
            <a:r>
              <a:rPr sz="2000" b="0" spc="-30">
                <a:solidFill>
                  <a:schemeClr val="tx1"/>
                </a:solidFill>
                <a:latin typeface="Times New Roman"/>
                <a:cs typeface="Times New Roman"/>
              </a:rPr>
              <a:t> </a:t>
            </a:r>
            <a:r>
              <a:rPr sz="2000" b="0">
                <a:solidFill>
                  <a:schemeClr val="tx1"/>
                </a:solidFill>
                <a:latin typeface="Times New Roman"/>
                <a:cs typeface="Times New Roman"/>
              </a:rPr>
              <a:t>of</a:t>
            </a:r>
            <a:r>
              <a:rPr sz="2000" b="0" spc="-50">
                <a:solidFill>
                  <a:schemeClr val="tx1"/>
                </a:solidFill>
                <a:latin typeface="Times New Roman"/>
                <a:cs typeface="Times New Roman"/>
              </a:rPr>
              <a:t> </a:t>
            </a:r>
            <a:r>
              <a:rPr sz="2000" b="0">
                <a:solidFill>
                  <a:schemeClr val="tx1"/>
                </a:solidFill>
                <a:latin typeface="Times New Roman"/>
                <a:cs typeface="Times New Roman"/>
              </a:rPr>
              <a:t>a</a:t>
            </a:r>
            <a:r>
              <a:rPr sz="2000" b="0" spc="-30">
                <a:solidFill>
                  <a:schemeClr val="tx1"/>
                </a:solidFill>
                <a:latin typeface="Times New Roman"/>
                <a:cs typeface="Times New Roman"/>
              </a:rPr>
              <a:t> </a:t>
            </a:r>
            <a:r>
              <a:rPr sz="2000" b="0" spc="-10">
                <a:solidFill>
                  <a:schemeClr val="tx1"/>
                </a:solidFill>
                <a:latin typeface="Times New Roman"/>
                <a:cs typeface="Times New Roman"/>
              </a:rPr>
              <a:t>specific interest.</a:t>
            </a:r>
            <a:endParaRPr sz="2000">
              <a:solidFill>
                <a:schemeClr val="tx1"/>
              </a:solidFill>
              <a:latin typeface="Times New Roman"/>
              <a:cs typeface="Times New Roman"/>
            </a:endParaRPr>
          </a:p>
        </p:txBody>
      </p:sp>
      <p:pic>
        <p:nvPicPr>
          <p:cNvPr id="3" name="object 3"/>
          <p:cNvPicPr/>
          <p:nvPr/>
        </p:nvPicPr>
        <p:blipFill>
          <a:blip r:embed="rId2" cstate="print"/>
          <a:stretch>
            <a:fillRect/>
          </a:stretch>
        </p:blipFill>
        <p:spPr>
          <a:xfrm>
            <a:off x="416169" y="1458238"/>
            <a:ext cx="8311661" cy="48266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Sensor</a:t>
            </a:r>
            <a:r>
              <a:rPr spc="-95"/>
              <a:t> </a:t>
            </a:r>
            <a:r>
              <a:rPr spc="-10"/>
              <a:t>Classification:</a:t>
            </a:r>
          </a:p>
        </p:txBody>
      </p:sp>
      <p:pic>
        <p:nvPicPr>
          <p:cNvPr id="3" name="object 3"/>
          <p:cNvPicPr/>
          <p:nvPr/>
        </p:nvPicPr>
        <p:blipFill>
          <a:blip r:embed="rId2" cstate="print"/>
          <a:stretch>
            <a:fillRect/>
          </a:stretch>
        </p:blipFill>
        <p:spPr>
          <a:xfrm>
            <a:off x="457200" y="1757362"/>
            <a:ext cx="4248150" cy="3343275"/>
          </a:xfrm>
          <a:prstGeom prst="rect">
            <a:avLst/>
          </a:prstGeom>
        </p:spPr>
      </p:pic>
      <p:pic>
        <p:nvPicPr>
          <p:cNvPr id="4" name="object 4"/>
          <p:cNvPicPr/>
          <p:nvPr/>
        </p:nvPicPr>
        <p:blipFill>
          <a:blip r:embed="rId3" cstate="print"/>
          <a:stretch>
            <a:fillRect/>
          </a:stretch>
        </p:blipFill>
        <p:spPr>
          <a:xfrm>
            <a:off x="4810124" y="2514600"/>
            <a:ext cx="4248150" cy="2057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9200" y="733365"/>
            <a:ext cx="8516474" cy="5026123"/>
          </a:xfrm>
          <a:prstGeom prst="rect">
            <a:avLst/>
          </a:prstGeom>
        </p:spPr>
      </p:pic>
      <p:sp>
        <p:nvSpPr>
          <p:cNvPr id="3" name="object 3"/>
          <p:cNvSpPr txBox="1">
            <a:spLocks noGrp="1"/>
          </p:cNvSpPr>
          <p:nvPr>
            <p:ph type="title"/>
          </p:nvPr>
        </p:nvSpPr>
        <p:spPr>
          <a:xfrm>
            <a:off x="918463" y="72644"/>
            <a:ext cx="7783322" cy="689932"/>
          </a:xfrm>
          <a:prstGeom prst="rect">
            <a:avLst/>
          </a:prstGeom>
        </p:spPr>
        <p:txBody>
          <a:bodyPr vert="horz" wrap="square" lIns="0" tIns="12700" rIns="0" bIns="0" rtlCol="0">
            <a:spAutoFit/>
          </a:bodyPr>
          <a:lstStyle/>
          <a:p>
            <a:pPr marL="12700">
              <a:lnSpc>
                <a:spcPct val="100000"/>
              </a:lnSpc>
              <a:spcBef>
                <a:spcPts val="100"/>
              </a:spcBef>
            </a:pPr>
            <a:r>
              <a:rPr>
                <a:solidFill>
                  <a:schemeClr val="tx1"/>
                </a:solidFill>
              </a:rPr>
              <a:t>Sensor</a:t>
            </a:r>
            <a:r>
              <a:rPr spc="-95">
                <a:solidFill>
                  <a:schemeClr val="tx1"/>
                </a:solidFill>
              </a:rPr>
              <a:t> </a:t>
            </a:r>
            <a:r>
              <a:rPr spc="-10">
                <a:solidFill>
                  <a:schemeClr val="tx1"/>
                </a:solidFill>
              </a:rPr>
              <a:t>Classification: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8463" y="72644"/>
            <a:ext cx="7783322" cy="1013098"/>
          </a:xfrm>
          <a:prstGeom prst="rect">
            <a:avLst/>
          </a:prstGeom>
        </p:spPr>
        <p:txBody>
          <a:bodyPr vert="horz" wrap="square" lIns="0" tIns="12700" rIns="0" bIns="0" rtlCol="0">
            <a:spAutoFit/>
          </a:bodyPr>
          <a:lstStyle/>
          <a:p>
            <a:pPr marL="12700">
              <a:lnSpc>
                <a:spcPts val="2875"/>
              </a:lnSpc>
              <a:spcBef>
                <a:spcPts val="100"/>
              </a:spcBef>
            </a:pPr>
            <a:r>
              <a:t>Units</a:t>
            </a:r>
            <a:r>
              <a:rPr spc="-30"/>
              <a:t> </a:t>
            </a:r>
            <a:r>
              <a:t>of</a:t>
            </a:r>
            <a:r>
              <a:rPr spc="-15"/>
              <a:t> </a:t>
            </a:r>
            <a:r>
              <a:rPr spc="-10">
                <a:solidFill>
                  <a:schemeClr val="tx1"/>
                </a:solidFill>
              </a:rPr>
              <a:t>Measurements</a:t>
            </a:r>
            <a:r>
              <a:rPr spc="-10"/>
              <a:t>:</a:t>
            </a:r>
          </a:p>
          <a:p>
            <a:pPr marL="12700" marR="5080">
              <a:lnSpc>
                <a:spcPts val="2400"/>
              </a:lnSpc>
              <a:spcBef>
                <a:spcPts val="75"/>
              </a:spcBef>
            </a:pPr>
            <a:r>
              <a:rPr sz="2000" b="0">
                <a:latin typeface="Times New Roman"/>
                <a:cs typeface="Times New Roman"/>
              </a:rPr>
              <a:t>The</a:t>
            </a:r>
            <a:r>
              <a:rPr sz="2000" b="0" spc="-35">
                <a:latin typeface="Times New Roman"/>
                <a:cs typeface="Times New Roman"/>
              </a:rPr>
              <a:t> </a:t>
            </a:r>
            <a:r>
              <a:rPr sz="2000" b="0">
                <a:latin typeface="Times New Roman"/>
                <a:cs typeface="Times New Roman"/>
              </a:rPr>
              <a:t>base</a:t>
            </a:r>
            <a:r>
              <a:rPr sz="2000" b="0" spc="-35">
                <a:latin typeface="Times New Roman"/>
                <a:cs typeface="Times New Roman"/>
              </a:rPr>
              <a:t> </a:t>
            </a:r>
            <a:r>
              <a:rPr sz="2000" b="0" spc="-10">
                <a:latin typeface="Times New Roman"/>
                <a:cs typeface="Times New Roman"/>
              </a:rPr>
              <a:t>measurement</a:t>
            </a:r>
            <a:r>
              <a:rPr sz="2000" b="0" spc="-40">
                <a:latin typeface="Times New Roman"/>
                <a:cs typeface="Times New Roman"/>
              </a:rPr>
              <a:t> </a:t>
            </a:r>
            <a:r>
              <a:rPr sz="2000" b="0">
                <a:latin typeface="Times New Roman"/>
                <a:cs typeface="Times New Roman"/>
              </a:rPr>
              <a:t>system</a:t>
            </a:r>
            <a:r>
              <a:rPr sz="2000" b="0" spc="-50">
                <a:latin typeface="Times New Roman"/>
                <a:cs typeface="Times New Roman"/>
              </a:rPr>
              <a:t> </a:t>
            </a:r>
            <a:r>
              <a:rPr sz="2000" b="0">
                <a:latin typeface="Times New Roman"/>
                <a:cs typeface="Times New Roman"/>
              </a:rPr>
              <a:t>is</a:t>
            </a:r>
            <a:r>
              <a:rPr sz="2000" b="0" spc="-45">
                <a:latin typeface="Times New Roman"/>
                <a:cs typeface="Times New Roman"/>
              </a:rPr>
              <a:t> </a:t>
            </a:r>
            <a:r>
              <a:rPr sz="2000" b="0">
                <a:latin typeface="Times New Roman"/>
                <a:cs typeface="Times New Roman"/>
              </a:rPr>
              <a:t>known</a:t>
            </a:r>
            <a:r>
              <a:rPr sz="2000" b="0" spc="-30">
                <a:latin typeface="Times New Roman"/>
                <a:cs typeface="Times New Roman"/>
              </a:rPr>
              <a:t> </a:t>
            </a:r>
            <a:r>
              <a:rPr sz="2000" b="0">
                <a:latin typeface="Times New Roman"/>
                <a:cs typeface="Times New Roman"/>
              </a:rPr>
              <a:t>as</a:t>
            </a:r>
            <a:r>
              <a:rPr sz="2000" b="0" spc="-40">
                <a:latin typeface="Times New Roman"/>
                <a:cs typeface="Times New Roman"/>
              </a:rPr>
              <a:t> </a:t>
            </a:r>
            <a:r>
              <a:rPr sz="2000" b="0">
                <a:latin typeface="Times New Roman"/>
                <a:cs typeface="Times New Roman"/>
              </a:rPr>
              <a:t>SI,</a:t>
            </a:r>
            <a:r>
              <a:rPr sz="2000" b="0" spc="-10">
                <a:latin typeface="Times New Roman"/>
                <a:cs typeface="Times New Roman"/>
              </a:rPr>
              <a:t> </a:t>
            </a:r>
            <a:r>
              <a:rPr sz="2000" b="0">
                <a:latin typeface="Times New Roman"/>
                <a:cs typeface="Times New Roman"/>
              </a:rPr>
              <a:t>which</a:t>
            </a:r>
            <a:r>
              <a:rPr sz="2000" b="0" spc="-45">
                <a:latin typeface="Times New Roman"/>
                <a:cs typeface="Times New Roman"/>
              </a:rPr>
              <a:t> </a:t>
            </a:r>
            <a:r>
              <a:rPr sz="2000" b="0">
                <a:latin typeface="Times New Roman"/>
                <a:cs typeface="Times New Roman"/>
              </a:rPr>
              <a:t>stands</a:t>
            </a:r>
            <a:r>
              <a:rPr sz="2000" b="0" spc="-25">
                <a:latin typeface="Times New Roman"/>
                <a:cs typeface="Times New Roman"/>
              </a:rPr>
              <a:t> </a:t>
            </a:r>
            <a:r>
              <a:rPr sz="2000" b="0">
                <a:latin typeface="Times New Roman"/>
                <a:cs typeface="Times New Roman"/>
              </a:rPr>
              <a:t>for</a:t>
            </a:r>
            <a:r>
              <a:rPr sz="2000" b="0" spc="-30">
                <a:latin typeface="Times New Roman"/>
                <a:cs typeface="Times New Roman"/>
              </a:rPr>
              <a:t> </a:t>
            </a:r>
            <a:r>
              <a:rPr sz="2000" b="0">
                <a:latin typeface="Times New Roman"/>
                <a:cs typeface="Times New Roman"/>
              </a:rPr>
              <a:t>Le</a:t>
            </a:r>
            <a:r>
              <a:rPr sz="2000" b="0" spc="-30">
                <a:latin typeface="Times New Roman"/>
                <a:cs typeface="Times New Roman"/>
              </a:rPr>
              <a:t> </a:t>
            </a:r>
            <a:r>
              <a:rPr sz="2000" b="0" spc="-10">
                <a:latin typeface="Times New Roman"/>
                <a:cs typeface="Times New Roman"/>
              </a:rPr>
              <a:t>Syste´me International</a:t>
            </a:r>
            <a:r>
              <a:rPr sz="2000" b="0" spc="-25">
                <a:latin typeface="Times New Roman"/>
                <a:cs typeface="Times New Roman"/>
              </a:rPr>
              <a:t> </a:t>
            </a:r>
            <a:r>
              <a:rPr sz="2000" b="0">
                <a:latin typeface="Times New Roman"/>
                <a:cs typeface="Times New Roman"/>
              </a:rPr>
              <a:t>d’Unite´s</a:t>
            </a:r>
            <a:r>
              <a:rPr sz="2000" b="0" spc="-30">
                <a:latin typeface="Times New Roman"/>
                <a:cs typeface="Times New Roman"/>
              </a:rPr>
              <a:t> </a:t>
            </a:r>
            <a:r>
              <a:rPr sz="2000" b="0">
                <a:latin typeface="Times New Roman"/>
                <a:cs typeface="Times New Roman"/>
              </a:rPr>
              <a:t>in</a:t>
            </a:r>
            <a:r>
              <a:rPr sz="2000" b="0" spc="-35">
                <a:latin typeface="Times New Roman"/>
                <a:cs typeface="Times New Roman"/>
              </a:rPr>
              <a:t> </a:t>
            </a:r>
            <a:r>
              <a:rPr sz="2000" b="0" spc="-10">
                <a:latin typeface="Times New Roman"/>
                <a:cs typeface="Times New Roman"/>
              </a:rPr>
              <a:t>French:</a:t>
            </a:r>
            <a:endParaRPr sz="2000">
              <a:latin typeface="Times New Roman"/>
              <a:cs typeface="Times New Roman"/>
            </a:endParaRPr>
          </a:p>
        </p:txBody>
      </p:sp>
      <p:pic>
        <p:nvPicPr>
          <p:cNvPr id="3" name="object 3"/>
          <p:cNvPicPr/>
          <p:nvPr/>
        </p:nvPicPr>
        <p:blipFill>
          <a:blip r:embed="rId2" cstate="print"/>
          <a:stretch>
            <a:fillRect/>
          </a:stretch>
        </p:blipFill>
        <p:spPr>
          <a:xfrm>
            <a:off x="413529" y="1085850"/>
            <a:ext cx="8251584" cy="5095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75" rIns="0" bIns="0" rtlCol="0">
            <a:spAutoFit/>
          </a:bodyPr>
          <a:lstStyle/>
          <a:p>
            <a:pPr marL="619125">
              <a:lnSpc>
                <a:spcPct val="100000"/>
              </a:lnSpc>
              <a:spcBef>
                <a:spcPts val="105"/>
              </a:spcBef>
            </a:pPr>
            <a:r>
              <a:rPr sz="3200"/>
              <a:t>Functional</a:t>
            </a:r>
            <a:r>
              <a:rPr sz="3200" spc="-45"/>
              <a:t> </a:t>
            </a:r>
            <a:r>
              <a:rPr sz="3200"/>
              <a:t>Block</a:t>
            </a:r>
            <a:r>
              <a:rPr sz="3200" spc="-10"/>
              <a:t> </a:t>
            </a:r>
            <a:r>
              <a:rPr sz="3200"/>
              <a:t>of a</a:t>
            </a:r>
            <a:r>
              <a:rPr sz="3200" spc="-5"/>
              <a:t> </a:t>
            </a:r>
            <a:r>
              <a:rPr sz="3200"/>
              <a:t>Measurement</a:t>
            </a:r>
            <a:r>
              <a:rPr sz="3200" spc="-10"/>
              <a:t> System</a:t>
            </a:r>
            <a:endParaRPr sz="3200"/>
          </a:p>
        </p:txBody>
      </p:sp>
      <p:pic>
        <p:nvPicPr>
          <p:cNvPr id="3" name="object 3"/>
          <p:cNvPicPr/>
          <p:nvPr/>
        </p:nvPicPr>
        <p:blipFill>
          <a:blip r:embed="rId2" cstate="print"/>
          <a:stretch>
            <a:fillRect/>
          </a:stretch>
        </p:blipFill>
        <p:spPr>
          <a:xfrm>
            <a:off x="1149567" y="1115892"/>
            <a:ext cx="7060810" cy="2109048"/>
          </a:xfrm>
          <a:prstGeom prst="rect">
            <a:avLst/>
          </a:prstGeom>
        </p:spPr>
      </p:pic>
      <p:sp>
        <p:nvSpPr>
          <p:cNvPr id="4" name="object 4"/>
          <p:cNvSpPr txBox="1"/>
          <p:nvPr/>
        </p:nvSpPr>
        <p:spPr>
          <a:xfrm>
            <a:off x="1126032" y="3418078"/>
            <a:ext cx="7444740" cy="2707640"/>
          </a:xfrm>
          <a:prstGeom prst="rect">
            <a:avLst/>
          </a:prstGeom>
        </p:spPr>
        <p:txBody>
          <a:bodyPr vert="horz" wrap="square" lIns="0" tIns="12065" rIns="0" bIns="0" rtlCol="0">
            <a:spAutoFit/>
          </a:bodyPr>
          <a:lstStyle/>
          <a:p>
            <a:pPr marL="297815" marR="5080" indent="-285750" algn="just">
              <a:lnSpc>
                <a:spcPct val="100000"/>
              </a:lnSpc>
              <a:spcBef>
                <a:spcPts val="95"/>
              </a:spcBef>
              <a:buFont typeface="Courier New"/>
              <a:buChar char="o"/>
              <a:tabLst>
                <a:tab pos="299085" algn="l"/>
              </a:tabLst>
            </a:pPr>
            <a:r>
              <a:rPr sz="2200">
                <a:latin typeface="Garamond"/>
                <a:cs typeface="Garamond"/>
              </a:rPr>
              <a:t>Sensor</a:t>
            </a:r>
            <a:r>
              <a:rPr sz="2200" spc="-60">
                <a:latin typeface="Garamond"/>
                <a:cs typeface="Garamond"/>
              </a:rPr>
              <a:t> </a:t>
            </a:r>
            <a:r>
              <a:rPr sz="2200">
                <a:latin typeface="Garamond"/>
                <a:cs typeface="Garamond"/>
              </a:rPr>
              <a:t>or</a:t>
            </a:r>
            <a:r>
              <a:rPr sz="2200" spc="-55">
                <a:latin typeface="Garamond"/>
                <a:cs typeface="Garamond"/>
              </a:rPr>
              <a:t> </a:t>
            </a:r>
            <a:r>
              <a:rPr sz="2200">
                <a:latin typeface="Garamond"/>
                <a:cs typeface="Garamond"/>
              </a:rPr>
              <a:t>transducer</a:t>
            </a:r>
            <a:r>
              <a:rPr sz="2200" spc="-25">
                <a:latin typeface="Garamond"/>
                <a:cs typeface="Garamond"/>
              </a:rPr>
              <a:t> </a:t>
            </a:r>
            <a:r>
              <a:rPr sz="2200">
                <a:solidFill>
                  <a:srgbClr val="FF0000"/>
                </a:solidFill>
                <a:latin typeface="Garamond"/>
                <a:cs typeface="Garamond"/>
              </a:rPr>
              <a:t>is</a:t>
            </a:r>
            <a:r>
              <a:rPr sz="2200" spc="-65">
                <a:solidFill>
                  <a:srgbClr val="FF0000"/>
                </a:solidFill>
                <a:latin typeface="Garamond"/>
                <a:cs typeface="Garamond"/>
              </a:rPr>
              <a:t> </a:t>
            </a:r>
            <a:r>
              <a:rPr sz="2200">
                <a:solidFill>
                  <a:srgbClr val="FF0000"/>
                </a:solidFill>
                <a:latin typeface="Garamond"/>
                <a:cs typeface="Garamond"/>
              </a:rPr>
              <a:t>an</a:t>
            </a:r>
            <a:r>
              <a:rPr sz="2200" spc="-60">
                <a:solidFill>
                  <a:srgbClr val="FF0000"/>
                </a:solidFill>
                <a:latin typeface="Garamond"/>
                <a:cs typeface="Garamond"/>
              </a:rPr>
              <a:t> </a:t>
            </a:r>
            <a:r>
              <a:rPr sz="2200">
                <a:solidFill>
                  <a:srgbClr val="FF0000"/>
                </a:solidFill>
                <a:latin typeface="Garamond"/>
                <a:cs typeface="Garamond"/>
              </a:rPr>
              <a:t>input</a:t>
            </a:r>
            <a:r>
              <a:rPr sz="2200" spc="-50">
                <a:solidFill>
                  <a:srgbClr val="FF0000"/>
                </a:solidFill>
                <a:latin typeface="Garamond"/>
                <a:cs typeface="Garamond"/>
              </a:rPr>
              <a:t> </a:t>
            </a:r>
            <a:r>
              <a:rPr sz="2200">
                <a:solidFill>
                  <a:srgbClr val="FF0000"/>
                </a:solidFill>
                <a:latin typeface="Garamond"/>
                <a:cs typeface="Garamond"/>
              </a:rPr>
              <a:t>device</a:t>
            </a:r>
            <a:r>
              <a:rPr sz="2200" spc="-65">
                <a:solidFill>
                  <a:srgbClr val="FF0000"/>
                </a:solidFill>
                <a:latin typeface="Garamond"/>
                <a:cs typeface="Garamond"/>
              </a:rPr>
              <a:t> </a:t>
            </a:r>
            <a:r>
              <a:rPr sz="2200">
                <a:solidFill>
                  <a:srgbClr val="FF0000"/>
                </a:solidFill>
                <a:latin typeface="Garamond"/>
                <a:cs typeface="Garamond"/>
              </a:rPr>
              <a:t>convert</a:t>
            </a:r>
            <a:r>
              <a:rPr sz="2200" spc="-55">
                <a:solidFill>
                  <a:srgbClr val="FF0000"/>
                </a:solidFill>
                <a:latin typeface="Garamond"/>
                <a:cs typeface="Garamond"/>
              </a:rPr>
              <a:t> </a:t>
            </a:r>
            <a:r>
              <a:rPr sz="2200">
                <a:solidFill>
                  <a:srgbClr val="FF0000"/>
                </a:solidFill>
                <a:latin typeface="Garamond"/>
                <a:cs typeface="Garamond"/>
              </a:rPr>
              <a:t>the</a:t>
            </a:r>
            <a:r>
              <a:rPr sz="2200" spc="-55">
                <a:solidFill>
                  <a:srgbClr val="FF0000"/>
                </a:solidFill>
                <a:latin typeface="Garamond"/>
                <a:cs typeface="Garamond"/>
              </a:rPr>
              <a:t> </a:t>
            </a:r>
            <a:r>
              <a:rPr sz="2200">
                <a:solidFill>
                  <a:srgbClr val="FF0000"/>
                </a:solidFill>
                <a:latin typeface="Garamond"/>
                <a:cs typeface="Garamond"/>
              </a:rPr>
              <a:t>quantity</a:t>
            </a:r>
            <a:r>
              <a:rPr sz="2200" spc="-40">
                <a:solidFill>
                  <a:srgbClr val="FF0000"/>
                </a:solidFill>
                <a:latin typeface="Garamond"/>
                <a:cs typeface="Garamond"/>
              </a:rPr>
              <a:t> </a:t>
            </a:r>
            <a:r>
              <a:rPr sz="2200" spc="-10">
                <a:solidFill>
                  <a:srgbClr val="FF0000"/>
                </a:solidFill>
                <a:latin typeface="Garamond"/>
                <a:cs typeface="Garamond"/>
              </a:rPr>
              <a:t>under 	</a:t>
            </a:r>
            <a:r>
              <a:rPr sz="2200">
                <a:solidFill>
                  <a:srgbClr val="FF0000"/>
                </a:solidFill>
                <a:latin typeface="Garamond"/>
                <a:cs typeface="Garamond"/>
              </a:rPr>
              <a:t>measurement</a:t>
            </a:r>
            <a:r>
              <a:rPr sz="2200" spc="-35">
                <a:solidFill>
                  <a:srgbClr val="FF0000"/>
                </a:solidFill>
                <a:latin typeface="Garamond"/>
                <a:cs typeface="Garamond"/>
              </a:rPr>
              <a:t> </a:t>
            </a:r>
            <a:r>
              <a:rPr sz="2200">
                <a:solidFill>
                  <a:srgbClr val="FF0000"/>
                </a:solidFill>
                <a:latin typeface="Garamond"/>
                <a:cs typeface="Garamond"/>
              </a:rPr>
              <a:t>into</a:t>
            </a:r>
            <a:r>
              <a:rPr sz="2200" spc="-60">
                <a:solidFill>
                  <a:srgbClr val="FF0000"/>
                </a:solidFill>
                <a:latin typeface="Garamond"/>
                <a:cs typeface="Garamond"/>
              </a:rPr>
              <a:t> </a:t>
            </a:r>
            <a:r>
              <a:rPr sz="2200">
                <a:solidFill>
                  <a:srgbClr val="FF0000"/>
                </a:solidFill>
                <a:latin typeface="Garamond"/>
                <a:cs typeface="Garamond"/>
              </a:rPr>
              <a:t>a</a:t>
            </a:r>
            <a:r>
              <a:rPr sz="2200" spc="-60">
                <a:solidFill>
                  <a:srgbClr val="FF0000"/>
                </a:solidFill>
                <a:latin typeface="Garamond"/>
                <a:cs typeface="Garamond"/>
              </a:rPr>
              <a:t> </a:t>
            </a:r>
            <a:r>
              <a:rPr sz="2200">
                <a:solidFill>
                  <a:srgbClr val="FF0000"/>
                </a:solidFill>
                <a:latin typeface="Garamond"/>
                <a:cs typeface="Garamond"/>
              </a:rPr>
              <a:t>detectable</a:t>
            </a:r>
            <a:r>
              <a:rPr sz="2200" spc="-55">
                <a:solidFill>
                  <a:srgbClr val="FF0000"/>
                </a:solidFill>
                <a:latin typeface="Garamond"/>
                <a:cs typeface="Garamond"/>
              </a:rPr>
              <a:t> </a:t>
            </a:r>
            <a:r>
              <a:rPr sz="2200">
                <a:solidFill>
                  <a:srgbClr val="FF0000"/>
                </a:solidFill>
                <a:latin typeface="Garamond"/>
                <a:cs typeface="Garamond"/>
              </a:rPr>
              <a:t>signal</a:t>
            </a:r>
            <a:r>
              <a:rPr sz="2200" spc="-55">
                <a:solidFill>
                  <a:srgbClr val="FF0000"/>
                </a:solidFill>
                <a:latin typeface="Garamond"/>
                <a:cs typeface="Garamond"/>
              </a:rPr>
              <a:t> </a:t>
            </a:r>
            <a:r>
              <a:rPr sz="2200">
                <a:solidFill>
                  <a:srgbClr val="FF0000"/>
                </a:solidFill>
                <a:latin typeface="Garamond"/>
                <a:cs typeface="Garamond"/>
              </a:rPr>
              <a:t>form:</a:t>
            </a:r>
            <a:r>
              <a:rPr sz="2200" spc="-35">
                <a:solidFill>
                  <a:srgbClr val="FF0000"/>
                </a:solidFill>
                <a:latin typeface="Garamond"/>
                <a:cs typeface="Garamond"/>
              </a:rPr>
              <a:t> </a:t>
            </a:r>
            <a:r>
              <a:rPr sz="2200">
                <a:solidFill>
                  <a:srgbClr val="FF0000"/>
                </a:solidFill>
                <a:latin typeface="Garamond"/>
                <a:cs typeface="Garamond"/>
              </a:rPr>
              <a:t>electrical,</a:t>
            </a:r>
            <a:r>
              <a:rPr sz="2200" spc="-60">
                <a:solidFill>
                  <a:srgbClr val="FF0000"/>
                </a:solidFill>
                <a:latin typeface="Garamond"/>
                <a:cs typeface="Garamond"/>
              </a:rPr>
              <a:t> </a:t>
            </a:r>
            <a:r>
              <a:rPr sz="2200" spc="-10">
                <a:solidFill>
                  <a:srgbClr val="FF0000"/>
                </a:solidFill>
                <a:latin typeface="Garamond"/>
                <a:cs typeface="Garamond"/>
              </a:rPr>
              <a:t>mechanical, 	</a:t>
            </a:r>
            <a:r>
              <a:rPr sz="2200">
                <a:solidFill>
                  <a:srgbClr val="FF0000"/>
                </a:solidFill>
                <a:latin typeface="Garamond"/>
                <a:cs typeface="Garamond"/>
              </a:rPr>
              <a:t>optical</a:t>
            </a:r>
            <a:r>
              <a:rPr sz="2200" spc="-65">
                <a:solidFill>
                  <a:srgbClr val="FF0000"/>
                </a:solidFill>
                <a:latin typeface="Garamond"/>
                <a:cs typeface="Garamond"/>
              </a:rPr>
              <a:t> </a:t>
            </a:r>
            <a:r>
              <a:rPr sz="2200" spc="-20">
                <a:solidFill>
                  <a:srgbClr val="FF0000"/>
                </a:solidFill>
                <a:latin typeface="Garamond"/>
                <a:cs typeface="Garamond"/>
              </a:rPr>
              <a:t>etc.</a:t>
            </a:r>
            <a:endParaRPr sz="2200">
              <a:latin typeface="Garamond"/>
              <a:cs typeface="Garamond"/>
            </a:endParaRPr>
          </a:p>
          <a:p>
            <a:pPr marL="298450" indent="-285750" algn="just">
              <a:lnSpc>
                <a:spcPct val="100000"/>
              </a:lnSpc>
              <a:buFont typeface="Courier New"/>
              <a:buChar char="o"/>
              <a:tabLst>
                <a:tab pos="298450" algn="l"/>
              </a:tabLst>
            </a:pPr>
            <a:r>
              <a:rPr sz="2200">
                <a:latin typeface="Garamond"/>
                <a:cs typeface="Garamond"/>
              </a:rPr>
              <a:t>Signal</a:t>
            </a:r>
            <a:r>
              <a:rPr sz="2200" spc="-60">
                <a:latin typeface="Garamond"/>
                <a:cs typeface="Garamond"/>
              </a:rPr>
              <a:t> </a:t>
            </a:r>
            <a:r>
              <a:rPr sz="2200">
                <a:latin typeface="Garamond"/>
                <a:cs typeface="Garamond"/>
              </a:rPr>
              <a:t>conditioning</a:t>
            </a:r>
            <a:r>
              <a:rPr sz="2200" spc="-40">
                <a:latin typeface="Garamond"/>
                <a:cs typeface="Garamond"/>
              </a:rPr>
              <a:t> </a:t>
            </a:r>
            <a:r>
              <a:rPr sz="2200">
                <a:solidFill>
                  <a:srgbClr val="FF0000"/>
                </a:solidFill>
                <a:latin typeface="Garamond"/>
                <a:cs typeface="Garamond"/>
              </a:rPr>
              <a:t>modifies</a:t>
            </a:r>
            <a:r>
              <a:rPr sz="2200" spc="-60">
                <a:solidFill>
                  <a:srgbClr val="FF0000"/>
                </a:solidFill>
                <a:latin typeface="Garamond"/>
                <a:cs typeface="Garamond"/>
              </a:rPr>
              <a:t> </a:t>
            </a:r>
            <a:r>
              <a:rPr sz="2200">
                <a:solidFill>
                  <a:srgbClr val="FF0000"/>
                </a:solidFill>
                <a:latin typeface="Garamond"/>
                <a:cs typeface="Garamond"/>
              </a:rPr>
              <a:t>the</a:t>
            </a:r>
            <a:r>
              <a:rPr sz="2200" spc="-60">
                <a:solidFill>
                  <a:srgbClr val="FF0000"/>
                </a:solidFill>
                <a:latin typeface="Garamond"/>
                <a:cs typeface="Garamond"/>
              </a:rPr>
              <a:t> </a:t>
            </a:r>
            <a:r>
              <a:rPr sz="2200">
                <a:solidFill>
                  <a:srgbClr val="FF0000"/>
                </a:solidFill>
                <a:latin typeface="Garamond"/>
                <a:cs typeface="Garamond"/>
              </a:rPr>
              <a:t>transducer</a:t>
            </a:r>
            <a:r>
              <a:rPr sz="2200" spc="-60">
                <a:solidFill>
                  <a:srgbClr val="FF0000"/>
                </a:solidFill>
                <a:latin typeface="Garamond"/>
                <a:cs typeface="Garamond"/>
              </a:rPr>
              <a:t> </a:t>
            </a:r>
            <a:r>
              <a:rPr sz="2200">
                <a:solidFill>
                  <a:srgbClr val="FF0000"/>
                </a:solidFill>
                <a:latin typeface="Garamond"/>
                <a:cs typeface="Garamond"/>
              </a:rPr>
              <a:t>signal</a:t>
            </a:r>
            <a:r>
              <a:rPr sz="2200" spc="-55">
                <a:solidFill>
                  <a:srgbClr val="FF0000"/>
                </a:solidFill>
                <a:latin typeface="Garamond"/>
                <a:cs typeface="Garamond"/>
              </a:rPr>
              <a:t> </a:t>
            </a:r>
            <a:r>
              <a:rPr sz="2200">
                <a:solidFill>
                  <a:srgbClr val="FF0000"/>
                </a:solidFill>
                <a:latin typeface="Garamond"/>
                <a:cs typeface="Garamond"/>
              </a:rPr>
              <a:t>into</a:t>
            </a:r>
            <a:r>
              <a:rPr sz="2200" spc="-65">
                <a:solidFill>
                  <a:srgbClr val="FF0000"/>
                </a:solidFill>
                <a:latin typeface="Garamond"/>
                <a:cs typeface="Garamond"/>
              </a:rPr>
              <a:t> </a:t>
            </a:r>
            <a:r>
              <a:rPr sz="2200">
                <a:solidFill>
                  <a:srgbClr val="FF0000"/>
                </a:solidFill>
                <a:latin typeface="Garamond"/>
                <a:cs typeface="Garamond"/>
              </a:rPr>
              <a:t>a</a:t>
            </a:r>
            <a:r>
              <a:rPr sz="2200" spc="-45">
                <a:solidFill>
                  <a:srgbClr val="FF0000"/>
                </a:solidFill>
                <a:latin typeface="Garamond"/>
                <a:cs typeface="Garamond"/>
              </a:rPr>
              <a:t> </a:t>
            </a:r>
            <a:r>
              <a:rPr sz="2200" spc="-10">
                <a:solidFill>
                  <a:srgbClr val="FF0000"/>
                </a:solidFill>
                <a:latin typeface="Garamond"/>
                <a:cs typeface="Garamond"/>
              </a:rPr>
              <a:t>desired</a:t>
            </a:r>
            <a:endParaRPr sz="2200">
              <a:latin typeface="Garamond"/>
              <a:cs typeface="Garamond"/>
            </a:endParaRPr>
          </a:p>
          <a:p>
            <a:pPr marL="299085">
              <a:lnSpc>
                <a:spcPct val="100000"/>
              </a:lnSpc>
            </a:pPr>
            <a:r>
              <a:rPr sz="2200" spc="-20">
                <a:solidFill>
                  <a:srgbClr val="FF0000"/>
                </a:solidFill>
                <a:latin typeface="Garamond"/>
                <a:cs typeface="Garamond"/>
              </a:rPr>
              <a:t>form</a:t>
            </a:r>
            <a:endParaRPr sz="2200">
              <a:latin typeface="Garamond"/>
              <a:cs typeface="Garamond"/>
            </a:endParaRPr>
          </a:p>
          <a:p>
            <a:pPr marL="431165">
              <a:lnSpc>
                <a:spcPct val="100000"/>
              </a:lnSpc>
              <a:tabLst>
                <a:tab pos="918844" algn="l"/>
              </a:tabLst>
            </a:pPr>
            <a:r>
              <a:rPr sz="2200" spc="-20">
                <a:solidFill>
                  <a:srgbClr val="FF0000"/>
                </a:solidFill>
                <a:latin typeface="Garamond"/>
                <a:cs typeface="Garamond"/>
              </a:rPr>
              <a:t>e.g.</a:t>
            </a:r>
            <a:r>
              <a:rPr sz="2200">
                <a:solidFill>
                  <a:srgbClr val="FF0000"/>
                </a:solidFill>
                <a:latin typeface="Garamond"/>
                <a:cs typeface="Garamond"/>
              </a:rPr>
              <a:t>	amplification,</a:t>
            </a:r>
            <a:r>
              <a:rPr sz="2200" spc="-75">
                <a:solidFill>
                  <a:srgbClr val="FF0000"/>
                </a:solidFill>
                <a:latin typeface="Garamond"/>
                <a:cs typeface="Garamond"/>
              </a:rPr>
              <a:t> </a:t>
            </a:r>
            <a:r>
              <a:rPr sz="2200">
                <a:solidFill>
                  <a:srgbClr val="FF0000"/>
                </a:solidFill>
                <a:latin typeface="Garamond"/>
                <a:cs typeface="Garamond"/>
              </a:rPr>
              <a:t>noise</a:t>
            </a:r>
            <a:r>
              <a:rPr sz="2200" spc="-100">
                <a:solidFill>
                  <a:srgbClr val="FF0000"/>
                </a:solidFill>
                <a:latin typeface="Garamond"/>
                <a:cs typeface="Garamond"/>
              </a:rPr>
              <a:t> </a:t>
            </a:r>
            <a:r>
              <a:rPr sz="2200" spc="-10">
                <a:solidFill>
                  <a:srgbClr val="FF0000"/>
                </a:solidFill>
                <a:latin typeface="Garamond"/>
                <a:cs typeface="Garamond"/>
              </a:rPr>
              <a:t>reduction.</a:t>
            </a:r>
            <a:endParaRPr sz="2200">
              <a:latin typeface="Garamond"/>
              <a:cs typeface="Garamond"/>
            </a:endParaRPr>
          </a:p>
          <a:p>
            <a:pPr marL="297815" marR="1156335" indent="-285750">
              <a:lnSpc>
                <a:spcPct val="100000"/>
              </a:lnSpc>
              <a:buFont typeface="Courier New"/>
              <a:buChar char="o"/>
              <a:tabLst>
                <a:tab pos="299085" algn="l"/>
              </a:tabLst>
            </a:pPr>
            <a:r>
              <a:rPr sz="2200">
                <a:latin typeface="Garamond"/>
                <a:cs typeface="Garamond"/>
              </a:rPr>
              <a:t>Output</a:t>
            </a:r>
            <a:r>
              <a:rPr sz="2200" spc="-50">
                <a:latin typeface="Garamond"/>
                <a:cs typeface="Garamond"/>
              </a:rPr>
              <a:t> </a:t>
            </a:r>
            <a:r>
              <a:rPr sz="2200">
                <a:latin typeface="Garamond"/>
                <a:cs typeface="Garamond"/>
              </a:rPr>
              <a:t>State</a:t>
            </a:r>
            <a:r>
              <a:rPr sz="2200" spc="-55">
                <a:latin typeface="Garamond"/>
                <a:cs typeface="Garamond"/>
              </a:rPr>
              <a:t> </a:t>
            </a:r>
            <a:r>
              <a:rPr sz="2200">
                <a:solidFill>
                  <a:srgbClr val="FF0000"/>
                </a:solidFill>
                <a:latin typeface="Garamond"/>
                <a:cs typeface="Garamond"/>
              </a:rPr>
              <a:t>provides</a:t>
            </a:r>
            <a:r>
              <a:rPr sz="2200" spc="-40">
                <a:solidFill>
                  <a:srgbClr val="FF0000"/>
                </a:solidFill>
                <a:latin typeface="Garamond"/>
                <a:cs typeface="Garamond"/>
              </a:rPr>
              <a:t> </a:t>
            </a:r>
            <a:r>
              <a:rPr sz="2200">
                <a:solidFill>
                  <a:srgbClr val="FF0000"/>
                </a:solidFill>
                <a:latin typeface="Garamond"/>
                <a:cs typeface="Garamond"/>
              </a:rPr>
              <a:t>an</a:t>
            </a:r>
            <a:r>
              <a:rPr sz="2200" spc="-40">
                <a:solidFill>
                  <a:srgbClr val="FF0000"/>
                </a:solidFill>
                <a:latin typeface="Garamond"/>
                <a:cs typeface="Garamond"/>
              </a:rPr>
              <a:t> </a:t>
            </a:r>
            <a:r>
              <a:rPr sz="2200">
                <a:solidFill>
                  <a:srgbClr val="FF0000"/>
                </a:solidFill>
                <a:latin typeface="Garamond"/>
                <a:cs typeface="Garamond"/>
              </a:rPr>
              <a:t>indication</a:t>
            </a:r>
            <a:r>
              <a:rPr sz="2200" spc="-35">
                <a:solidFill>
                  <a:srgbClr val="FF0000"/>
                </a:solidFill>
                <a:latin typeface="Garamond"/>
                <a:cs typeface="Garamond"/>
              </a:rPr>
              <a:t> </a:t>
            </a:r>
            <a:r>
              <a:rPr sz="2200">
                <a:solidFill>
                  <a:srgbClr val="FF0000"/>
                </a:solidFill>
                <a:latin typeface="Garamond"/>
                <a:cs typeface="Garamond"/>
              </a:rPr>
              <a:t>of</a:t>
            </a:r>
            <a:r>
              <a:rPr sz="2200" spc="215">
                <a:solidFill>
                  <a:srgbClr val="FF0000"/>
                </a:solidFill>
                <a:latin typeface="Garamond"/>
                <a:cs typeface="Garamond"/>
              </a:rPr>
              <a:t> </a:t>
            </a:r>
            <a:r>
              <a:rPr sz="2200">
                <a:solidFill>
                  <a:srgbClr val="FF0000"/>
                </a:solidFill>
                <a:latin typeface="Garamond"/>
                <a:cs typeface="Garamond"/>
              </a:rPr>
              <a:t>the</a:t>
            </a:r>
            <a:r>
              <a:rPr sz="2200" spc="-55">
                <a:solidFill>
                  <a:srgbClr val="FF0000"/>
                </a:solidFill>
                <a:latin typeface="Garamond"/>
                <a:cs typeface="Garamond"/>
              </a:rPr>
              <a:t> </a:t>
            </a:r>
            <a:r>
              <a:rPr sz="2200">
                <a:solidFill>
                  <a:srgbClr val="FF0000"/>
                </a:solidFill>
                <a:latin typeface="Garamond"/>
                <a:cs typeface="Garamond"/>
              </a:rPr>
              <a:t>value</a:t>
            </a:r>
            <a:r>
              <a:rPr sz="2200" spc="-40">
                <a:solidFill>
                  <a:srgbClr val="FF0000"/>
                </a:solidFill>
                <a:latin typeface="Garamond"/>
                <a:cs typeface="Garamond"/>
              </a:rPr>
              <a:t> </a:t>
            </a:r>
            <a:r>
              <a:rPr sz="2200">
                <a:solidFill>
                  <a:srgbClr val="FF0000"/>
                </a:solidFill>
                <a:latin typeface="Garamond"/>
                <a:cs typeface="Garamond"/>
              </a:rPr>
              <a:t>of</a:t>
            </a:r>
            <a:r>
              <a:rPr sz="2200" spc="215">
                <a:solidFill>
                  <a:srgbClr val="FF0000"/>
                </a:solidFill>
                <a:latin typeface="Garamond"/>
                <a:cs typeface="Garamond"/>
              </a:rPr>
              <a:t> </a:t>
            </a:r>
            <a:r>
              <a:rPr sz="2200" spc="-25">
                <a:solidFill>
                  <a:srgbClr val="FF0000"/>
                </a:solidFill>
                <a:latin typeface="Garamond"/>
                <a:cs typeface="Garamond"/>
              </a:rPr>
              <a:t>the 	</a:t>
            </a:r>
            <a:r>
              <a:rPr sz="2200">
                <a:solidFill>
                  <a:srgbClr val="FF0000"/>
                </a:solidFill>
                <a:latin typeface="Garamond"/>
                <a:cs typeface="Garamond"/>
              </a:rPr>
              <a:t>measurement</a:t>
            </a:r>
            <a:r>
              <a:rPr sz="2200" spc="-55">
                <a:solidFill>
                  <a:srgbClr val="FF0000"/>
                </a:solidFill>
                <a:latin typeface="Garamond"/>
                <a:cs typeface="Garamond"/>
              </a:rPr>
              <a:t> </a:t>
            </a:r>
            <a:r>
              <a:rPr sz="2200">
                <a:solidFill>
                  <a:srgbClr val="FF0000"/>
                </a:solidFill>
                <a:latin typeface="Garamond"/>
                <a:cs typeface="Garamond"/>
              </a:rPr>
              <a:t>(readout</a:t>
            </a:r>
            <a:r>
              <a:rPr sz="2200" spc="-70">
                <a:solidFill>
                  <a:srgbClr val="FF0000"/>
                </a:solidFill>
                <a:latin typeface="Garamond"/>
                <a:cs typeface="Garamond"/>
              </a:rPr>
              <a:t> </a:t>
            </a:r>
            <a:r>
              <a:rPr sz="2200">
                <a:solidFill>
                  <a:srgbClr val="FF0000"/>
                </a:solidFill>
                <a:latin typeface="Garamond"/>
                <a:cs typeface="Garamond"/>
              </a:rPr>
              <a:t>device</a:t>
            </a:r>
            <a:r>
              <a:rPr sz="2200" spc="-75">
                <a:solidFill>
                  <a:srgbClr val="FF0000"/>
                </a:solidFill>
                <a:latin typeface="Garamond"/>
                <a:cs typeface="Garamond"/>
              </a:rPr>
              <a:t> </a:t>
            </a:r>
            <a:r>
              <a:rPr sz="2200">
                <a:solidFill>
                  <a:srgbClr val="FF0000"/>
                </a:solidFill>
                <a:latin typeface="Garamond"/>
                <a:cs typeface="Garamond"/>
              </a:rPr>
              <a:t>or</a:t>
            </a:r>
            <a:r>
              <a:rPr sz="2200" spc="-70">
                <a:solidFill>
                  <a:srgbClr val="FF0000"/>
                </a:solidFill>
                <a:latin typeface="Garamond"/>
                <a:cs typeface="Garamond"/>
              </a:rPr>
              <a:t> </a:t>
            </a:r>
            <a:r>
              <a:rPr sz="2200" spc="-10">
                <a:solidFill>
                  <a:srgbClr val="FF0000"/>
                </a:solidFill>
                <a:latin typeface="Garamond"/>
                <a:cs typeface="Garamond"/>
              </a:rPr>
              <a:t>recording)</a:t>
            </a:r>
            <a:endParaRPr sz="2200">
              <a:latin typeface="Garamond"/>
              <a:cs typeface="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9982" y="72644"/>
            <a:ext cx="6557645" cy="696595"/>
          </a:xfrm>
          <a:prstGeom prst="rect">
            <a:avLst/>
          </a:prstGeom>
        </p:spPr>
        <p:txBody>
          <a:bodyPr vert="horz" wrap="square" lIns="0" tIns="12700" rIns="0" bIns="0" rtlCol="0">
            <a:spAutoFit/>
          </a:bodyPr>
          <a:lstStyle/>
          <a:p>
            <a:pPr marL="12700">
              <a:lnSpc>
                <a:spcPct val="100000"/>
              </a:lnSpc>
              <a:spcBef>
                <a:spcPts val="100"/>
              </a:spcBef>
            </a:pPr>
            <a:r>
              <a:rPr>
                <a:solidFill>
                  <a:srgbClr val="000000"/>
                </a:solidFill>
                <a:latin typeface="Calibri"/>
                <a:cs typeface="Calibri"/>
              </a:rPr>
              <a:t>Physical</a:t>
            </a:r>
            <a:r>
              <a:rPr spc="-80">
                <a:solidFill>
                  <a:srgbClr val="000000"/>
                </a:solidFill>
                <a:latin typeface="Calibri"/>
                <a:cs typeface="Calibri"/>
              </a:rPr>
              <a:t> </a:t>
            </a:r>
            <a:r>
              <a:rPr>
                <a:solidFill>
                  <a:srgbClr val="000000"/>
                </a:solidFill>
                <a:latin typeface="Calibri"/>
                <a:cs typeface="Calibri"/>
              </a:rPr>
              <a:t>Principles:</a:t>
            </a:r>
            <a:r>
              <a:rPr spc="-80">
                <a:solidFill>
                  <a:srgbClr val="000000"/>
                </a:solidFill>
                <a:latin typeface="Calibri"/>
                <a:cs typeface="Calibri"/>
              </a:rPr>
              <a:t> </a:t>
            </a:r>
            <a:r>
              <a:rPr spc="-10">
                <a:solidFill>
                  <a:srgbClr val="000000"/>
                </a:solidFill>
                <a:latin typeface="Calibri"/>
                <a:cs typeface="Calibri"/>
              </a:rPr>
              <a:t>Examples</a:t>
            </a:r>
          </a:p>
        </p:txBody>
      </p:sp>
      <p:sp>
        <p:nvSpPr>
          <p:cNvPr id="3" name="object 3"/>
          <p:cNvSpPr txBox="1"/>
          <p:nvPr/>
        </p:nvSpPr>
        <p:spPr>
          <a:xfrm>
            <a:off x="78739" y="1003605"/>
            <a:ext cx="8409940" cy="5568950"/>
          </a:xfrm>
          <a:prstGeom prst="rect">
            <a:avLst/>
          </a:prstGeom>
        </p:spPr>
        <p:txBody>
          <a:bodyPr vert="horz" wrap="square" lIns="0" tIns="88900" rIns="0" bIns="0" rtlCol="0">
            <a:spAutoFit/>
          </a:bodyPr>
          <a:lstStyle/>
          <a:p>
            <a:pPr marL="354965" indent="-342265">
              <a:lnSpc>
                <a:spcPct val="100000"/>
              </a:lnSpc>
              <a:spcBef>
                <a:spcPts val="700"/>
              </a:spcBef>
              <a:buFont typeface="Arial"/>
              <a:buChar char="•"/>
              <a:tabLst>
                <a:tab pos="354965" algn="l"/>
              </a:tabLst>
            </a:pPr>
            <a:r>
              <a:rPr sz="2400" b="1" spc="-10">
                <a:latin typeface="Calibri"/>
                <a:cs typeface="Calibri"/>
              </a:rPr>
              <a:t>Amperes’s</a:t>
            </a:r>
            <a:r>
              <a:rPr sz="2400" b="1" spc="-100">
                <a:latin typeface="Calibri"/>
                <a:cs typeface="Calibri"/>
              </a:rPr>
              <a:t> </a:t>
            </a:r>
            <a:r>
              <a:rPr sz="2400" b="1" spc="-25">
                <a:latin typeface="Calibri"/>
                <a:cs typeface="Calibri"/>
              </a:rPr>
              <a:t>Law</a:t>
            </a:r>
            <a:endParaRPr sz="2400">
              <a:latin typeface="Calibri"/>
              <a:cs typeface="Calibri"/>
            </a:endParaRPr>
          </a:p>
          <a:p>
            <a:pPr marL="756285" marR="160020" lvl="1" indent="-287020">
              <a:lnSpc>
                <a:spcPct val="100000"/>
              </a:lnSpc>
              <a:spcBef>
                <a:spcPts val="509"/>
              </a:spcBef>
              <a:buFont typeface="Arial"/>
              <a:buChar char="–"/>
              <a:tabLst>
                <a:tab pos="756285" algn="l"/>
              </a:tabLst>
            </a:pPr>
            <a:r>
              <a:rPr sz="2000">
                <a:latin typeface="Calibri"/>
                <a:cs typeface="Calibri"/>
              </a:rPr>
              <a:t>A</a:t>
            </a:r>
            <a:r>
              <a:rPr sz="2000" spc="-25">
                <a:latin typeface="Calibri"/>
                <a:cs typeface="Calibri"/>
              </a:rPr>
              <a:t> </a:t>
            </a:r>
            <a:r>
              <a:rPr sz="2000">
                <a:latin typeface="Calibri"/>
                <a:cs typeface="Calibri"/>
              </a:rPr>
              <a:t>current</a:t>
            </a:r>
            <a:r>
              <a:rPr sz="2000" spc="-25">
                <a:latin typeface="Calibri"/>
                <a:cs typeface="Calibri"/>
              </a:rPr>
              <a:t> </a:t>
            </a:r>
            <a:r>
              <a:rPr sz="2000">
                <a:latin typeface="Calibri"/>
                <a:cs typeface="Calibri"/>
              </a:rPr>
              <a:t>carrying</a:t>
            </a:r>
            <a:r>
              <a:rPr sz="2000" spc="-40">
                <a:latin typeface="Calibri"/>
                <a:cs typeface="Calibri"/>
              </a:rPr>
              <a:t> </a:t>
            </a:r>
            <a:r>
              <a:rPr sz="2000">
                <a:latin typeface="Calibri"/>
                <a:cs typeface="Calibri"/>
              </a:rPr>
              <a:t>conductor</a:t>
            </a:r>
            <a:r>
              <a:rPr sz="2000" spc="-55">
                <a:latin typeface="Calibri"/>
                <a:cs typeface="Calibri"/>
              </a:rPr>
              <a:t> </a:t>
            </a:r>
            <a:r>
              <a:rPr sz="2000">
                <a:latin typeface="Calibri"/>
                <a:cs typeface="Calibri"/>
              </a:rPr>
              <a:t>in</a:t>
            </a:r>
            <a:r>
              <a:rPr sz="2000" spc="-25">
                <a:latin typeface="Calibri"/>
                <a:cs typeface="Calibri"/>
              </a:rPr>
              <a:t> </a:t>
            </a:r>
            <a:r>
              <a:rPr sz="2000">
                <a:latin typeface="Calibri"/>
                <a:cs typeface="Calibri"/>
              </a:rPr>
              <a:t>a</a:t>
            </a:r>
            <a:r>
              <a:rPr sz="2000" spc="-25">
                <a:latin typeface="Calibri"/>
                <a:cs typeface="Calibri"/>
              </a:rPr>
              <a:t> </a:t>
            </a:r>
            <a:r>
              <a:rPr sz="2000">
                <a:latin typeface="Calibri"/>
                <a:cs typeface="Calibri"/>
              </a:rPr>
              <a:t>magnetic</a:t>
            </a:r>
            <a:r>
              <a:rPr sz="2000" spc="-35">
                <a:latin typeface="Calibri"/>
                <a:cs typeface="Calibri"/>
              </a:rPr>
              <a:t> </a:t>
            </a:r>
            <a:r>
              <a:rPr sz="2000">
                <a:latin typeface="Calibri"/>
                <a:cs typeface="Calibri"/>
              </a:rPr>
              <a:t>field</a:t>
            </a:r>
            <a:r>
              <a:rPr sz="2000" spc="-15">
                <a:latin typeface="Calibri"/>
                <a:cs typeface="Calibri"/>
              </a:rPr>
              <a:t> </a:t>
            </a:r>
            <a:r>
              <a:rPr sz="2000">
                <a:latin typeface="Calibri"/>
                <a:cs typeface="Calibri"/>
              </a:rPr>
              <a:t>experiences</a:t>
            </a:r>
            <a:r>
              <a:rPr sz="2000" spc="-20">
                <a:latin typeface="Calibri"/>
                <a:cs typeface="Calibri"/>
              </a:rPr>
              <a:t> </a:t>
            </a:r>
            <a:r>
              <a:rPr sz="2000">
                <a:latin typeface="Calibri"/>
                <a:cs typeface="Calibri"/>
              </a:rPr>
              <a:t>a</a:t>
            </a:r>
            <a:r>
              <a:rPr sz="2000" spc="-25">
                <a:latin typeface="Calibri"/>
                <a:cs typeface="Calibri"/>
              </a:rPr>
              <a:t> </a:t>
            </a:r>
            <a:r>
              <a:rPr sz="2000">
                <a:latin typeface="Calibri"/>
                <a:cs typeface="Calibri"/>
              </a:rPr>
              <a:t>force</a:t>
            </a:r>
            <a:r>
              <a:rPr sz="2000" spc="-25">
                <a:latin typeface="Calibri"/>
                <a:cs typeface="Calibri"/>
              </a:rPr>
              <a:t> </a:t>
            </a:r>
            <a:r>
              <a:rPr sz="2000" spc="-10">
                <a:latin typeface="Calibri"/>
                <a:cs typeface="Calibri"/>
              </a:rPr>
              <a:t>(e.g. galvanometer)</a:t>
            </a:r>
            <a:endParaRPr sz="2000">
              <a:latin typeface="Calibri"/>
              <a:cs typeface="Calibri"/>
            </a:endParaRPr>
          </a:p>
          <a:p>
            <a:pPr lvl="1">
              <a:lnSpc>
                <a:spcPct val="100000"/>
              </a:lnSpc>
              <a:spcBef>
                <a:spcPts val="10"/>
              </a:spcBef>
              <a:buFont typeface="Arial"/>
              <a:buChar char="–"/>
            </a:pPr>
            <a:endParaRPr sz="2800">
              <a:latin typeface="Calibri"/>
              <a:cs typeface="Calibri"/>
            </a:endParaRPr>
          </a:p>
          <a:p>
            <a:pPr marL="354965" indent="-342265">
              <a:lnSpc>
                <a:spcPct val="100000"/>
              </a:lnSpc>
              <a:spcBef>
                <a:spcPts val="5"/>
              </a:spcBef>
              <a:buFont typeface="Arial"/>
              <a:buChar char="•"/>
              <a:tabLst>
                <a:tab pos="354965" algn="l"/>
              </a:tabLst>
            </a:pPr>
            <a:r>
              <a:rPr sz="2400" b="1" spc="-10">
                <a:latin typeface="Calibri"/>
                <a:cs typeface="Calibri"/>
              </a:rPr>
              <a:t>Curie-</a:t>
            </a:r>
            <a:r>
              <a:rPr sz="2400" b="1">
                <a:latin typeface="Calibri"/>
                <a:cs typeface="Calibri"/>
              </a:rPr>
              <a:t>Weiss</a:t>
            </a:r>
            <a:r>
              <a:rPr sz="2400" b="1" spc="-40">
                <a:latin typeface="Calibri"/>
                <a:cs typeface="Calibri"/>
              </a:rPr>
              <a:t> </a:t>
            </a:r>
            <a:r>
              <a:rPr sz="2400" b="1" spc="-25">
                <a:latin typeface="Calibri"/>
                <a:cs typeface="Calibri"/>
              </a:rPr>
              <a:t>Law</a:t>
            </a:r>
            <a:endParaRPr sz="2400">
              <a:latin typeface="Calibri"/>
              <a:cs typeface="Calibri"/>
            </a:endParaRPr>
          </a:p>
          <a:p>
            <a:pPr marL="756285" marR="5080" lvl="1" indent="-287020">
              <a:lnSpc>
                <a:spcPct val="100000"/>
              </a:lnSpc>
              <a:spcBef>
                <a:spcPts val="505"/>
              </a:spcBef>
              <a:buFont typeface="Arial"/>
              <a:buChar char="–"/>
              <a:tabLst>
                <a:tab pos="756285" algn="l"/>
              </a:tabLst>
            </a:pPr>
            <a:r>
              <a:rPr sz="2000">
                <a:latin typeface="Calibri"/>
                <a:cs typeface="Calibri"/>
              </a:rPr>
              <a:t>There</a:t>
            </a:r>
            <a:r>
              <a:rPr sz="2000" spc="-50">
                <a:latin typeface="Calibri"/>
                <a:cs typeface="Calibri"/>
              </a:rPr>
              <a:t> </a:t>
            </a:r>
            <a:r>
              <a:rPr sz="2000">
                <a:latin typeface="Calibri"/>
                <a:cs typeface="Calibri"/>
              </a:rPr>
              <a:t>is</a:t>
            </a:r>
            <a:r>
              <a:rPr sz="2000" spc="-30">
                <a:latin typeface="Calibri"/>
                <a:cs typeface="Calibri"/>
              </a:rPr>
              <a:t> </a:t>
            </a:r>
            <a:r>
              <a:rPr sz="2000">
                <a:latin typeface="Calibri"/>
                <a:cs typeface="Calibri"/>
              </a:rPr>
              <a:t>a</a:t>
            </a:r>
            <a:r>
              <a:rPr sz="2000" spc="-50">
                <a:latin typeface="Calibri"/>
                <a:cs typeface="Calibri"/>
              </a:rPr>
              <a:t> </a:t>
            </a:r>
            <a:r>
              <a:rPr sz="2000">
                <a:latin typeface="Calibri"/>
                <a:cs typeface="Calibri"/>
              </a:rPr>
              <a:t>transition</a:t>
            </a:r>
            <a:r>
              <a:rPr sz="2000" spc="-20">
                <a:latin typeface="Calibri"/>
                <a:cs typeface="Calibri"/>
              </a:rPr>
              <a:t> </a:t>
            </a:r>
            <a:r>
              <a:rPr sz="2000" spc="-10">
                <a:latin typeface="Calibri"/>
                <a:cs typeface="Calibri"/>
              </a:rPr>
              <a:t>temperature</a:t>
            </a:r>
            <a:r>
              <a:rPr sz="2000" spc="-30">
                <a:latin typeface="Calibri"/>
                <a:cs typeface="Calibri"/>
              </a:rPr>
              <a:t> </a:t>
            </a:r>
            <a:r>
              <a:rPr sz="2000">
                <a:latin typeface="Calibri"/>
                <a:cs typeface="Calibri"/>
              </a:rPr>
              <a:t>at</a:t>
            </a:r>
            <a:r>
              <a:rPr sz="2000" spc="-35">
                <a:latin typeface="Calibri"/>
                <a:cs typeface="Calibri"/>
              </a:rPr>
              <a:t> </a:t>
            </a:r>
            <a:r>
              <a:rPr sz="2000">
                <a:latin typeface="Calibri"/>
                <a:cs typeface="Calibri"/>
              </a:rPr>
              <a:t>which</a:t>
            </a:r>
            <a:r>
              <a:rPr sz="2000" spc="-45">
                <a:latin typeface="Calibri"/>
                <a:cs typeface="Calibri"/>
              </a:rPr>
              <a:t> </a:t>
            </a:r>
            <a:r>
              <a:rPr sz="2000">
                <a:latin typeface="Calibri"/>
                <a:cs typeface="Calibri"/>
              </a:rPr>
              <a:t>ferromagnetic</a:t>
            </a:r>
            <a:r>
              <a:rPr sz="2000" spc="-25">
                <a:latin typeface="Calibri"/>
                <a:cs typeface="Calibri"/>
              </a:rPr>
              <a:t> </a:t>
            </a:r>
            <a:r>
              <a:rPr sz="2000">
                <a:latin typeface="Calibri"/>
                <a:cs typeface="Calibri"/>
              </a:rPr>
              <a:t>materials</a:t>
            </a:r>
            <a:r>
              <a:rPr sz="2000" spc="-5">
                <a:latin typeface="Calibri"/>
                <a:cs typeface="Calibri"/>
              </a:rPr>
              <a:t> </a:t>
            </a:r>
            <a:r>
              <a:rPr sz="2000" spc="-10">
                <a:latin typeface="Calibri"/>
                <a:cs typeface="Calibri"/>
              </a:rPr>
              <a:t>exhibit </a:t>
            </a:r>
            <a:r>
              <a:rPr sz="2000">
                <a:latin typeface="Calibri"/>
                <a:cs typeface="Calibri"/>
              </a:rPr>
              <a:t>paramagnetic</a:t>
            </a:r>
            <a:r>
              <a:rPr sz="2000" spc="-50">
                <a:latin typeface="Calibri"/>
                <a:cs typeface="Calibri"/>
              </a:rPr>
              <a:t> </a:t>
            </a:r>
            <a:r>
              <a:rPr sz="2000" spc="-10">
                <a:latin typeface="Calibri"/>
                <a:cs typeface="Calibri"/>
              </a:rPr>
              <a:t>behavior</a:t>
            </a:r>
            <a:endParaRPr sz="2000">
              <a:latin typeface="Calibri"/>
              <a:cs typeface="Calibri"/>
            </a:endParaRPr>
          </a:p>
          <a:p>
            <a:pPr lvl="1">
              <a:lnSpc>
                <a:spcPct val="100000"/>
              </a:lnSpc>
              <a:spcBef>
                <a:spcPts val="10"/>
              </a:spcBef>
              <a:buFont typeface="Arial"/>
              <a:buChar char="–"/>
            </a:pPr>
            <a:endParaRPr sz="2800">
              <a:latin typeface="Calibri"/>
              <a:cs typeface="Calibri"/>
            </a:endParaRPr>
          </a:p>
          <a:p>
            <a:pPr marL="354965" indent="-342265">
              <a:lnSpc>
                <a:spcPct val="100000"/>
              </a:lnSpc>
              <a:spcBef>
                <a:spcPts val="5"/>
              </a:spcBef>
              <a:buFont typeface="Arial"/>
              <a:buChar char="•"/>
              <a:tabLst>
                <a:tab pos="354965" algn="l"/>
              </a:tabLst>
            </a:pPr>
            <a:r>
              <a:rPr sz="2400" b="1" spc="-20">
                <a:latin typeface="Calibri"/>
                <a:cs typeface="Calibri"/>
              </a:rPr>
              <a:t>Faraday’s</a:t>
            </a:r>
            <a:r>
              <a:rPr sz="2400" b="1" spc="-40">
                <a:latin typeface="Calibri"/>
                <a:cs typeface="Calibri"/>
              </a:rPr>
              <a:t> </a:t>
            </a:r>
            <a:r>
              <a:rPr sz="2400" b="1">
                <a:latin typeface="Calibri"/>
                <a:cs typeface="Calibri"/>
              </a:rPr>
              <a:t>Law</a:t>
            </a:r>
            <a:r>
              <a:rPr sz="2400" b="1" spc="-30">
                <a:latin typeface="Calibri"/>
                <a:cs typeface="Calibri"/>
              </a:rPr>
              <a:t> </a:t>
            </a:r>
            <a:r>
              <a:rPr sz="2400" b="1">
                <a:latin typeface="Calibri"/>
                <a:cs typeface="Calibri"/>
              </a:rPr>
              <a:t>of</a:t>
            </a:r>
            <a:r>
              <a:rPr sz="2400" b="1" spc="-40">
                <a:latin typeface="Calibri"/>
                <a:cs typeface="Calibri"/>
              </a:rPr>
              <a:t> </a:t>
            </a:r>
            <a:r>
              <a:rPr sz="2400" b="1" spc="-10">
                <a:latin typeface="Calibri"/>
                <a:cs typeface="Calibri"/>
              </a:rPr>
              <a:t>Induction</a:t>
            </a:r>
            <a:endParaRPr sz="2400">
              <a:latin typeface="Calibri"/>
              <a:cs typeface="Calibri"/>
            </a:endParaRPr>
          </a:p>
          <a:p>
            <a:pPr marL="756285" marR="936625" lvl="1" indent="-287020">
              <a:lnSpc>
                <a:spcPct val="100000"/>
              </a:lnSpc>
              <a:spcBef>
                <a:spcPts val="505"/>
              </a:spcBef>
              <a:buFont typeface="Arial"/>
              <a:buChar char="–"/>
              <a:tabLst>
                <a:tab pos="756285" algn="l"/>
              </a:tabLst>
            </a:pPr>
            <a:r>
              <a:rPr sz="2000">
                <a:latin typeface="Calibri"/>
                <a:cs typeface="Calibri"/>
              </a:rPr>
              <a:t>A</a:t>
            </a:r>
            <a:r>
              <a:rPr sz="2000" spc="-30">
                <a:latin typeface="Calibri"/>
                <a:cs typeface="Calibri"/>
              </a:rPr>
              <a:t> </a:t>
            </a:r>
            <a:r>
              <a:rPr sz="2000">
                <a:latin typeface="Calibri"/>
                <a:cs typeface="Calibri"/>
              </a:rPr>
              <a:t>coil</a:t>
            </a:r>
            <a:r>
              <a:rPr sz="2000" spc="-30">
                <a:latin typeface="Calibri"/>
                <a:cs typeface="Calibri"/>
              </a:rPr>
              <a:t> </a:t>
            </a:r>
            <a:r>
              <a:rPr sz="2000">
                <a:latin typeface="Calibri"/>
                <a:cs typeface="Calibri"/>
              </a:rPr>
              <a:t>resist</a:t>
            </a:r>
            <a:r>
              <a:rPr sz="2000" spc="5">
                <a:latin typeface="Calibri"/>
                <a:cs typeface="Calibri"/>
              </a:rPr>
              <a:t> </a:t>
            </a:r>
            <a:r>
              <a:rPr sz="2000">
                <a:latin typeface="Calibri"/>
                <a:cs typeface="Calibri"/>
              </a:rPr>
              <a:t>a</a:t>
            </a:r>
            <a:r>
              <a:rPr sz="2000" spc="-20">
                <a:latin typeface="Calibri"/>
                <a:cs typeface="Calibri"/>
              </a:rPr>
              <a:t> </a:t>
            </a:r>
            <a:r>
              <a:rPr sz="2000">
                <a:latin typeface="Calibri"/>
                <a:cs typeface="Calibri"/>
              </a:rPr>
              <a:t>change</a:t>
            </a:r>
            <a:r>
              <a:rPr sz="2000" spc="-50">
                <a:latin typeface="Calibri"/>
                <a:cs typeface="Calibri"/>
              </a:rPr>
              <a:t> </a:t>
            </a:r>
            <a:r>
              <a:rPr sz="2000">
                <a:latin typeface="Calibri"/>
                <a:cs typeface="Calibri"/>
              </a:rPr>
              <a:t>in</a:t>
            </a:r>
            <a:r>
              <a:rPr sz="2000" spc="-20">
                <a:latin typeface="Calibri"/>
                <a:cs typeface="Calibri"/>
              </a:rPr>
              <a:t> </a:t>
            </a:r>
            <a:r>
              <a:rPr sz="2000">
                <a:latin typeface="Calibri"/>
                <a:cs typeface="Calibri"/>
              </a:rPr>
              <a:t>magnetic</a:t>
            </a:r>
            <a:r>
              <a:rPr sz="2000" spc="-20">
                <a:latin typeface="Calibri"/>
                <a:cs typeface="Calibri"/>
              </a:rPr>
              <a:t> </a:t>
            </a:r>
            <a:r>
              <a:rPr sz="2000">
                <a:latin typeface="Calibri"/>
                <a:cs typeface="Calibri"/>
              </a:rPr>
              <a:t>field</a:t>
            </a:r>
            <a:r>
              <a:rPr sz="2000" spc="-15">
                <a:latin typeface="Calibri"/>
                <a:cs typeface="Calibri"/>
              </a:rPr>
              <a:t> </a:t>
            </a:r>
            <a:r>
              <a:rPr sz="2000">
                <a:latin typeface="Calibri"/>
                <a:cs typeface="Calibri"/>
              </a:rPr>
              <a:t>by</a:t>
            </a:r>
            <a:r>
              <a:rPr sz="2000" spc="-35">
                <a:latin typeface="Calibri"/>
                <a:cs typeface="Calibri"/>
              </a:rPr>
              <a:t> </a:t>
            </a:r>
            <a:r>
              <a:rPr sz="2000">
                <a:latin typeface="Calibri"/>
                <a:cs typeface="Calibri"/>
              </a:rPr>
              <a:t>generating</a:t>
            </a:r>
            <a:r>
              <a:rPr sz="2000" spc="-20">
                <a:latin typeface="Calibri"/>
                <a:cs typeface="Calibri"/>
              </a:rPr>
              <a:t> </a:t>
            </a:r>
            <a:r>
              <a:rPr sz="2000">
                <a:latin typeface="Calibri"/>
                <a:cs typeface="Calibri"/>
              </a:rPr>
              <a:t>an</a:t>
            </a:r>
            <a:r>
              <a:rPr sz="2000" spc="-25">
                <a:latin typeface="Calibri"/>
                <a:cs typeface="Calibri"/>
              </a:rPr>
              <a:t> </a:t>
            </a:r>
            <a:r>
              <a:rPr sz="2000" spc="-10">
                <a:latin typeface="Calibri"/>
                <a:cs typeface="Calibri"/>
              </a:rPr>
              <a:t>opposing voltage/current</a:t>
            </a:r>
            <a:r>
              <a:rPr sz="2000" spc="-30">
                <a:latin typeface="Calibri"/>
                <a:cs typeface="Calibri"/>
              </a:rPr>
              <a:t> </a:t>
            </a:r>
            <a:r>
              <a:rPr sz="2000">
                <a:latin typeface="Calibri"/>
                <a:cs typeface="Calibri"/>
              </a:rPr>
              <a:t>(e.g.</a:t>
            </a:r>
            <a:r>
              <a:rPr sz="2000" spc="-10">
                <a:latin typeface="Calibri"/>
                <a:cs typeface="Calibri"/>
              </a:rPr>
              <a:t> transformer)</a:t>
            </a:r>
            <a:endParaRPr sz="2000">
              <a:latin typeface="Calibri"/>
              <a:cs typeface="Calibri"/>
            </a:endParaRPr>
          </a:p>
          <a:p>
            <a:pPr lvl="1">
              <a:lnSpc>
                <a:spcPct val="100000"/>
              </a:lnSpc>
              <a:spcBef>
                <a:spcPts val="15"/>
              </a:spcBef>
              <a:buFont typeface="Arial"/>
              <a:buChar char="–"/>
            </a:pPr>
            <a:endParaRPr sz="2800">
              <a:latin typeface="Calibri"/>
              <a:cs typeface="Calibri"/>
            </a:endParaRPr>
          </a:p>
          <a:p>
            <a:pPr marL="354965" indent="-342265">
              <a:lnSpc>
                <a:spcPct val="100000"/>
              </a:lnSpc>
              <a:buFont typeface="Arial"/>
              <a:buChar char="•"/>
              <a:tabLst>
                <a:tab pos="354965" algn="l"/>
              </a:tabLst>
            </a:pPr>
            <a:r>
              <a:rPr sz="2400" b="1">
                <a:latin typeface="Calibri"/>
                <a:cs typeface="Calibri"/>
              </a:rPr>
              <a:t>Photoconductive</a:t>
            </a:r>
            <a:r>
              <a:rPr sz="2400" b="1" spc="-105">
                <a:latin typeface="Calibri"/>
                <a:cs typeface="Calibri"/>
              </a:rPr>
              <a:t> </a:t>
            </a:r>
            <a:r>
              <a:rPr sz="2400" b="1" spc="-10">
                <a:latin typeface="Calibri"/>
                <a:cs typeface="Calibri"/>
              </a:rPr>
              <a:t>Effect</a:t>
            </a:r>
            <a:endParaRPr sz="2400">
              <a:latin typeface="Calibri"/>
              <a:cs typeface="Calibri"/>
            </a:endParaRPr>
          </a:p>
          <a:p>
            <a:pPr marL="756285" marR="162560" lvl="1" indent="-287020">
              <a:lnSpc>
                <a:spcPct val="100000"/>
              </a:lnSpc>
              <a:spcBef>
                <a:spcPts val="505"/>
              </a:spcBef>
              <a:buFont typeface="Arial"/>
              <a:buChar char="–"/>
              <a:tabLst>
                <a:tab pos="756285" algn="l"/>
              </a:tabLst>
            </a:pPr>
            <a:r>
              <a:rPr sz="2000">
                <a:latin typeface="Calibri"/>
                <a:cs typeface="Calibri"/>
              </a:rPr>
              <a:t>When</a:t>
            </a:r>
            <a:r>
              <a:rPr sz="2000" spc="-75">
                <a:latin typeface="Calibri"/>
                <a:cs typeface="Calibri"/>
              </a:rPr>
              <a:t> </a:t>
            </a:r>
            <a:r>
              <a:rPr sz="2000">
                <a:latin typeface="Calibri"/>
                <a:cs typeface="Calibri"/>
              </a:rPr>
              <a:t>light</a:t>
            </a:r>
            <a:r>
              <a:rPr sz="2000" spc="-45">
                <a:latin typeface="Calibri"/>
                <a:cs typeface="Calibri"/>
              </a:rPr>
              <a:t> </a:t>
            </a:r>
            <a:r>
              <a:rPr sz="2000">
                <a:latin typeface="Calibri"/>
                <a:cs typeface="Calibri"/>
              </a:rPr>
              <a:t>strikes</a:t>
            </a:r>
            <a:r>
              <a:rPr sz="2000" spc="-25">
                <a:latin typeface="Calibri"/>
                <a:cs typeface="Calibri"/>
              </a:rPr>
              <a:t> </a:t>
            </a:r>
            <a:r>
              <a:rPr sz="2000">
                <a:latin typeface="Calibri"/>
                <a:cs typeface="Calibri"/>
              </a:rPr>
              <a:t>certain</a:t>
            </a:r>
            <a:r>
              <a:rPr sz="2000" spc="-45">
                <a:latin typeface="Calibri"/>
                <a:cs typeface="Calibri"/>
              </a:rPr>
              <a:t> </a:t>
            </a:r>
            <a:r>
              <a:rPr sz="2000">
                <a:latin typeface="Calibri"/>
                <a:cs typeface="Calibri"/>
              </a:rPr>
              <a:t>semiconductor</a:t>
            </a:r>
            <a:r>
              <a:rPr sz="2000" spc="-60">
                <a:latin typeface="Calibri"/>
                <a:cs typeface="Calibri"/>
              </a:rPr>
              <a:t> </a:t>
            </a:r>
            <a:r>
              <a:rPr sz="2000">
                <a:latin typeface="Calibri"/>
                <a:cs typeface="Calibri"/>
              </a:rPr>
              <a:t>materials,</a:t>
            </a:r>
            <a:r>
              <a:rPr sz="2000" spc="-5">
                <a:latin typeface="Calibri"/>
                <a:cs typeface="Calibri"/>
              </a:rPr>
              <a:t> </a:t>
            </a:r>
            <a:r>
              <a:rPr sz="2000">
                <a:latin typeface="Calibri"/>
                <a:cs typeface="Calibri"/>
              </a:rPr>
              <a:t>the</a:t>
            </a:r>
            <a:r>
              <a:rPr sz="2000" spc="-45">
                <a:latin typeface="Calibri"/>
                <a:cs typeface="Calibri"/>
              </a:rPr>
              <a:t> </a:t>
            </a:r>
            <a:r>
              <a:rPr sz="2000">
                <a:latin typeface="Calibri"/>
                <a:cs typeface="Calibri"/>
              </a:rPr>
              <a:t>resistance</a:t>
            </a:r>
            <a:r>
              <a:rPr sz="2000" spc="-25">
                <a:latin typeface="Calibri"/>
                <a:cs typeface="Calibri"/>
              </a:rPr>
              <a:t> </a:t>
            </a:r>
            <a:r>
              <a:rPr sz="2000">
                <a:latin typeface="Calibri"/>
                <a:cs typeface="Calibri"/>
              </a:rPr>
              <a:t>of</a:t>
            </a:r>
            <a:r>
              <a:rPr sz="2000" spc="-50">
                <a:latin typeface="Calibri"/>
                <a:cs typeface="Calibri"/>
              </a:rPr>
              <a:t> </a:t>
            </a:r>
            <a:r>
              <a:rPr sz="2000" spc="-25">
                <a:latin typeface="Calibri"/>
                <a:cs typeface="Calibri"/>
              </a:rPr>
              <a:t>the </a:t>
            </a:r>
            <a:r>
              <a:rPr sz="2000">
                <a:latin typeface="Calibri"/>
                <a:cs typeface="Calibri"/>
              </a:rPr>
              <a:t>material</a:t>
            </a:r>
            <a:r>
              <a:rPr sz="2000" spc="-20">
                <a:latin typeface="Calibri"/>
                <a:cs typeface="Calibri"/>
              </a:rPr>
              <a:t> </a:t>
            </a:r>
            <a:r>
              <a:rPr sz="2000">
                <a:latin typeface="Calibri"/>
                <a:cs typeface="Calibri"/>
              </a:rPr>
              <a:t>decreases</a:t>
            </a:r>
            <a:r>
              <a:rPr sz="2000" spc="-25">
                <a:latin typeface="Calibri"/>
                <a:cs typeface="Calibri"/>
              </a:rPr>
              <a:t> </a:t>
            </a:r>
            <a:r>
              <a:rPr sz="2000">
                <a:latin typeface="Calibri"/>
                <a:cs typeface="Calibri"/>
              </a:rPr>
              <a:t>(e.g.</a:t>
            </a:r>
            <a:r>
              <a:rPr sz="2000" spc="-35">
                <a:latin typeface="Calibri"/>
                <a:cs typeface="Calibri"/>
              </a:rPr>
              <a:t> </a:t>
            </a:r>
            <a:r>
              <a:rPr sz="2000" spc="-10">
                <a:latin typeface="Calibri"/>
                <a:cs typeface="Calibri"/>
              </a:rPr>
              <a:t>photoresistor)</a:t>
            </a:r>
            <a:endParaRPr sz="20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AE50-8A6C-F9B6-E989-5C9837293302}"/>
              </a:ext>
            </a:extLst>
          </p:cNvPr>
          <p:cNvSpPr>
            <a:spLocks noGrp="1"/>
          </p:cNvSpPr>
          <p:nvPr>
            <p:ph type="title"/>
          </p:nvPr>
        </p:nvSpPr>
        <p:spPr>
          <a:xfrm>
            <a:off x="914400" y="2438400"/>
            <a:ext cx="7783322" cy="677108"/>
          </a:xfrm>
        </p:spPr>
        <p:txBody>
          <a:bodyPr/>
          <a:lstStyle/>
          <a:p>
            <a:pPr algn="ctr"/>
            <a:r>
              <a:rPr lang="en-IN" b="1">
                <a:solidFill>
                  <a:schemeClr val="tx1"/>
                </a:solidFill>
              </a:rPr>
              <a:t>Basics Concepts</a:t>
            </a:r>
          </a:p>
        </p:txBody>
      </p:sp>
    </p:spTree>
    <p:extLst>
      <p:ext uri="{BB962C8B-B14F-4D97-AF65-F5344CB8AC3E}">
        <p14:creationId xmlns:p14="http://schemas.microsoft.com/office/powerpoint/2010/main" val="368345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6204" y="1380236"/>
            <a:ext cx="8681085" cy="5210810"/>
          </a:xfrm>
          <a:prstGeom prst="rect">
            <a:avLst/>
          </a:prstGeom>
        </p:spPr>
        <p:txBody>
          <a:bodyPr vert="horz" wrap="square" lIns="0" tIns="13335" rIns="0" bIns="0" rtlCol="0">
            <a:spAutoFit/>
          </a:bodyPr>
          <a:lstStyle/>
          <a:p>
            <a:pPr marL="351155" marR="5080" indent="-339090" algn="just">
              <a:lnSpc>
                <a:spcPct val="100000"/>
              </a:lnSpc>
              <a:spcBef>
                <a:spcPts val="105"/>
              </a:spcBef>
              <a:buChar char="•"/>
              <a:tabLst>
                <a:tab pos="352425" algn="l"/>
              </a:tabLst>
            </a:pPr>
            <a:r>
              <a:rPr sz="3200">
                <a:latin typeface="Calibri"/>
                <a:cs typeface="Calibri"/>
              </a:rPr>
              <a:t>The</a:t>
            </a:r>
            <a:r>
              <a:rPr sz="3200" spc="515">
                <a:latin typeface="Calibri"/>
                <a:cs typeface="Calibri"/>
              </a:rPr>
              <a:t> </a:t>
            </a:r>
            <a:r>
              <a:rPr sz="3200">
                <a:latin typeface="Calibri"/>
                <a:cs typeface="Calibri"/>
              </a:rPr>
              <a:t>performance</a:t>
            </a:r>
            <a:r>
              <a:rPr sz="3200" spc="495">
                <a:latin typeface="Calibri"/>
                <a:cs typeface="Calibri"/>
              </a:rPr>
              <a:t> </a:t>
            </a:r>
            <a:r>
              <a:rPr sz="3200">
                <a:latin typeface="Calibri"/>
                <a:cs typeface="Calibri"/>
              </a:rPr>
              <a:t>characteristics</a:t>
            </a:r>
            <a:r>
              <a:rPr sz="3200" spc="520">
                <a:latin typeface="Calibri"/>
                <a:cs typeface="Calibri"/>
              </a:rPr>
              <a:t> </a:t>
            </a:r>
            <a:r>
              <a:rPr sz="3200">
                <a:latin typeface="Calibri"/>
                <a:cs typeface="Calibri"/>
              </a:rPr>
              <a:t>may</a:t>
            </a:r>
            <a:r>
              <a:rPr sz="3200" spc="525">
                <a:latin typeface="Calibri"/>
                <a:cs typeface="Calibri"/>
              </a:rPr>
              <a:t> </a:t>
            </a:r>
            <a:r>
              <a:rPr sz="3200">
                <a:latin typeface="Calibri"/>
                <a:cs typeface="Calibri"/>
              </a:rPr>
              <a:t>be</a:t>
            </a:r>
            <a:r>
              <a:rPr sz="3200" spc="525">
                <a:latin typeface="Calibri"/>
                <a:cs typeface="Calibri"/>
              </a:rPr>
              <a:t> </a:t>
            </a:r>
            <a:r>
              <a:rPr sz="3200" spc="-10">
                <a:latin typeface="Calibri"/>
                <a:cs typeface="Calibri"/>
              </a:rPr>
              <a:t>broadly 	</a:t>
            </a:r>
            <a:r>
              <a:rPr sz="3200">
                <a:latin typeface="Calibri"/>
                <a:cs typeface="Calibri"/>
              </a:rPr>
              <a:t>divided</a:t>
            </a:r>
            <a:r>
              <a:rPr sz="3200" spc="165">
                <a:latin typeface="Calibri"/>
                <a:cs typeface="Calibri"/>
              </a:rPr>
              <a:t>  </a:t>
            </a:r>
            <a:r>
              <a:rPr sz="3200">
                <a:latin typeface="Calibri"/>
                <a:cs typeface="Calibri"/>
              </a:rPr>
              <a:t>into</a:t>
            </a:r>
            <a:r>
              <a:rPr sz="3200" spc="165">
                <a:latin typeface="Calibri"/>
                <a:cs typeface="Calibri"/>
              </a:rPr>
              <a:t>  </a:t>
            </a:r>
            <a:r>
              <a:rPr sz="3200">
                <a:latin typeface="Calibri"/>
                <a:cs typeface="Calibri"/>
              </a:rPr>
              <a:t>two</a:t>
            </a:r>
            <a:r>
              <a:rPr sz="3200" spc="160">
                <a:latin typeface="Calibri"/>
                <a:cs typeface="Calibri"/>
              </a:rPr>
              <a:t>  </a:t>
            </a:r>
            <a:r>
              <a:rPr sz="3200">
                <a:latin typeface="Calibri"/>
                <a:cs typeface="Calibri"/>
              </a:rPr>
              <a:t>groups,</a:t>
            </a:r>
            <a:r>
              <a:rPr sz="3200" spc="155">
                <a:latin typeface="Calibri"/>
                <a:cs typeface="Calibri"/>
              </a:rPr>
              <a:t>  </a:t>
            </a:r>
            <a:r>
              <a:rPr sz="3200">
                <a:latin typeface="Calibri"/>
                <a:cs typeface="Calibri"/>
              </a:rPr>
              <a:t>namely</a:t>
            </a:r>
            <a:r>
              <a:rPr sz="3200" spc="155">
                <a:latin typeface="Calibri"/>
                <a:cs typeface="Calibri"/>
              </a:rPr>
              <a:t>  </a:t>
            </a:r>
            <a:r>
              <a:rPr sz="3200" b="1" i="1">
                <a:solidFill>
                  <a:srgbClr val="FF0000"/>
                </a:solidFill>
                <a:latin typeface="Calibri"/>
                <a:cs typeface="Calibri"/>
              </a:rPr>
              <a:t>‘STATIC’</a:t>
            </a:r>
            <a:r>
              <a:rPr sz="3200" b="1" i="1" spc="160">
                <a:solidFill>
                  <a:srgbClr val="FF0000"/>
                </a:solidFill>
                <a:latin typeface="Calibri"/>
                <a:cs typeface="Calibri"/>
              </a:rPr>
              <a:t>  </a:t>
            </a:r>
            <a:r>
              <a:rPr sz="3200" spc="-25">
                <a:latin typeface="Calibri"/>
                <a:cs typeface="Calibri"/>
              </a:rPr>
              <a:t>and 	</a:t>
            </a:r>
            <a:r>
              <a:rPr sz="3200">
                <a:solidFill>
                  <a:srgbClr val="FF0000"/>
                </a:solidFill>
                <a:latin typeface="Calibri"/>
                <a:cs typeface="Calibri"/>
              </a:rPr>
              <a:t>‘</a:t>
            </a:r>
            <a:r>
              <a:rPr sz="3200" b="1" i="1">
                <a:solidFill>
                  <a:srgbClr val="FF0000"/>
                </a:solidFill>
                <a:latin typeface="Calibri"/>
                <a:cs typeface="Calibri"/>
              </a:rPr>
              <a:t>DYNAMIC</a:t>
            </a:r>
            <a:r>
              <a:rPr sz="3200">
                <a:latin typeface="Calibri"/>
                <a:cs typeface="Calibri"/>
              </a:rPr>
              <a:t>’</a:t>
            </a:r>
            <a:r>
              <a:rPr sz="3200" spc="-140">
                <a:latin typeface="Calibri"/>
                <a:cs typeface="Calibri"/>
              </a:rPr>
              <a:t> </a:t>
            </a:r>
            <a:r>
              <a:rPr sz="3200" spc="-10">
                <a:latin typeface="Calibri"/>
                <a:cs typeface="Calibri"/>
              </a:rPr>
              <a:t>characteristics.</a:t>
            </a:r>
            <a:endParaRPr sz="3200">
              <a:latin typeface="Calibri"/>
              <a:cs typeface="Calibri"/>
            </a:endParaRPr>
          </a:p>
          <a:p>
            <a:pPr marL="12700" algn="just">
              <a:lnSpc>
                <a:spcPct val="100000"/>
              </a:lnSpc>
              <a:spcBef>
                <a:spcPts val="1440"/>
              </a:spcBef>
            </a:pPr>
            <a:r>
              <a:rPr sz="3200" b="1" u="sng">
                <a:solidFill>
                  <a:srgbClr val="00AF50"/>
                </a:solidFill>
                <a:uFill>
                  <a:solidFill>
                    <a:srgbClr val="00AF50"/>
                  </a:solidFill>
                </a:uFill>
                <a:latin typeface="Calibri"/>
                <a:cs typeface="Calibri"/>
              </a:rPr>
              <a:t>Static</a:t>
            </a:r>
            <a:r>
              <a:rPr sz="3200" b="1" u="sng" spc="-90">
                <a:solidFill>
                  <a:srgbClr val="00AF50"/>
                </a:solidFill>
                <a:uFill>
                  <a:solidFill>
                    <a:srgbClr val="00AF50"/>
                  </a:solidFill>
                </a:uFill>
                <a:latin typeface="Calibri"/>
                <a:cs typeface="Calibri"/>
              </a:rPr>
              <a:t> </a:t>
            </a:r>
            <a:r>
              <a:rPr sz="3200" b="1" u="sng" spc="-10">
                <a:solidFill>
                  <a:srgbClr val="00AF50"/>
                </a:solidFill>
                <a:uFill>
                  <a:solidFill>
                    <a:srgbClr val="00AF50"/>
                  </a:solidFill>
                </a:uFill>
                <a:latin typeface="Calibri"/>
                <a:cs typeface="Calibri"/>
              </a:rPr>
              <a:t>characteristics</a:t>
            </a:r>
            <a:endParaRPr sz="3200">
              <a:latin typeface="Calibri"/>
              <a:cs typeface="Calibri"/>
            </a:endParaRPr>
          </a:p>
          <a:p>
            <a:pPr marL="1264920" marR="5080" lvl="1" indent="-338455" algn="just">
              <a:lnSpc>
                <a:spcPct val="100000"/>
              </a:lnSpc>
              <a:spcBef>
                <a:spcPts val="15"/>
              </a:spcBef>
              <a:buFont typeface="Symbol"/>
              <a:buChar char=""/>
              <a:tabLst>
                <a:tab pos="1264920" algn="l"/>
              </a:tabLst>
            </a:pPr>
            <a:r>
              <a:rPr sz="2800">
                <a:latin typeface="Calibri"/>
                <a:cs typeface="Calibri"/>
              </a:rPr>
              <a:t>The</a:t>
            </a:r>
            <a:r>
              <a:rPr sz="2800" spc="240">
                <a:latin typeface="Calibri"/>
                <a:cs typeface="Calibri"/>
              </a:rPr>
              <a:t> </a:t>
            </a:r>
            <a:r>
              <a:rPr sz="2800">
                <a:latin typeface="Calibri"/>
                <a:cs typeface="Calibri"/>
              </a:rPr>
              <a:t>performance</a:t>
            </a:r>
            <a:r>
              <a:rPr sz="2800" spc="245">
                <a:latin typeface="Calibri"/>
                <a:cs typeface="Calibri"/>
              </a:rPr>
              <a:t> </a:t>
            </a:r>
            <a:r>
              <a:rPr sz="2800">
                <a:latin typeface="Calibri"/>
                <a:cs typeface="Calibri"/>
              </a:rPr>
              <a:t>criteria</a:t>
            </a:r>
            <a:r>
              <a:rPr sz="2800" spc="250">
                <a:latin typeface="Calibri"/>
                <a:cs typeface="Calibri"/>
              </a:rPr>
              <a:t> </a:t>
            </a:r>
            <a:r>
              <a:rPr sz="2800">
                <a:latin typeface="Calibri"/>
                <a:cs typeface="Calibri"/>
              </a:rPr>
              <a:t>for</a:t>
            </a:r>
            <a:r>
              <a:rPr sz="2800" spc="240">
                <a:latin typeface="Calibri"/>
                <a:cs typeface="Calibri"/>
              </a:rPr>
              <a:t> </a:t>
            </a:r>
            <a:r>
              <a:rPr sz="2800">
                <a:latin typeface="Calibri"/>
                <a:cs typeface="Calibri"/>
              </a:rPr>
              <a:t>the</a:t>
            </a:r>
            <a:r>
              <a:rPr sz="2800" spc="235">
                <a:latin typeface="Calibri"/>
                <a:cs typeface="Calibri"/>
              </a:rPr>
              <a:t> </a:t>
            </a:r>
            <a:r>
              <a:rPr sz="2800">
                <a:latin typeface="Calibri"/>
                <a:cs typeface="Calibri"/>
              </a:rPr>
              <a:t>measurement</a:t>
            </a:r>
            <a:r>
              <a:rPr sz="2800" spc="250">
                <a:latin typeface="Calibri"/>
                <a:cs typeface="Calibri"/>
              </a:rPr>
              <a:t> </a:t>
            </a:r>
            <a:r>
              <a:rPr sz="2800" spc="-25">
                <a:latin typeface="Calibri"/>
                <a:cs typeface="Calibri"/>
              </a:rPr>
              <a:t>of </a:t>
            </a:r>
            <a:r>
              <a:rPr sz="2800">
                <a:latin typeface="Calibri"/>
                <a:cs typeface="Calibri"/>
              </a:rPr>
              <a:t>quantities</a:t>
            </a:r>
            <a:r>
              <a:rPr sz="2800" spc="140">
                <a:latin typeface="Calibri"/>
                <a:cs typeface="Calibri"/>
              </a:rPr>
              <a:t>  </a:t>
            </a:r>
            <a:r>
              <a:rPr sz="2800">
                <a:latin typeface="Calibri"/>
                <a:cs typeface="Calibri"/>
              </a:rPr>
              <a:t>that</a:t>
            </a:r>
            <a:r>
              <a:rPr sz="2800" spc="130">
                <a:latin typeface="Calibri"/>
                <a:cs typeface="Calibri"/>
              </a:rPr>
              <a:t>  </a:t>
            </a:r>
            <a:r>
              <a:rPr sz="2800">
                <a:latin typeface="Calibri"/>
                <a:cs typeface="Calibri"/>
              </a:rPr>
              <a:t>remain</a:t>
            </a:r>
            <a:r>
              <a:rPr sz="2800" spc="130">
                <a:latin typeface="Calibri"/>
                <a:cs typeface="Calibri"/>
              </a:rPr>
              <a:t>  </a:t>
            </a:r>
            <a:r>
              <a:rPr sz="2800" b="1">
                <a:solidFill>
                  <a:srgbClr val="006FC0"/>
                </a:solidFill>
                <a:latin typeface="Calibri"/>
                <a:cs typeface="Calibri"/>
              </a:rPr>
              <a:t>constant,</a:t>
            </a:r>
            <a:r>
              <a:rPr sz="2800" b="1" spc="135">
                <a:solidFill>
                  <a:srgbClr val="006FC0"/>
                </a:solidFill>
                <a:latin typeface="Calibri"/>
                <a:cs typeface="Calibri"/>
              </a:rPr>
              <a:t>  </a:t>
            </a:r>
            <a:r>
              <a:rPr sz="2800" b="1">
                <a:solidFill>
                  <a:srgbClr val="006FC0"/>
                </a:solidFill>
                <a:latin typeface="Calibri"/>
                <a:cs typeface="Calibri"/>
              </a:rPr>
              <a:t>or</a:t>
            </a:r>
            <a:r>
              <a:rPr sz="2800" b="1" spc="140">
                <a:solidFill>
                  <a:srgbClr val="006FC0"/>
                </a:solidFill>
                <a:latin typeface="Calibri"/>
                <a:cs typeface="Calibri"/>
              </a:rPr>
              <a:t>  </a:t>
            </a:r>
            <a:r>
              <a:rPr sz="2800" b="1">
                <a:solidFill>
                  <a:srgbClr val="006FC0"/>
                </a:solidFill>
                <a:latin typeface="Calibri"/>
                <a:cs typeface="Calibri"/>
              </a:rPr>
              <a:t>vary</a:t>
            </a:r>
            <a:r>
              <a:rPr sz="2800" b="1" spc="130">
                <a:solidFill>
                  <a:srgbClr val="006FC0"/>
                </a:solidFill>
                <a:latin typeface="Calibri"/>
                <a:cs typeface="Calibri"/>
              </a:rPr>
              <a:t>  </a:t>
            </a:r>
            <a:r>
              <a:rPr sz="2800" b="1" spc="-10">
                <a:solidFill>
                  <a:srgbClr val="006FC0"/>
                </a:solidFill>
                <a:latin typeface="Calibri"/>
                <a:cs typeface="Calibri"/>
              </a:rPr>
              <a:t>quite slowly</a:t>
            </a:r>
            <a:r>
              <a:rPr sz="2800" spc="-10">
                <a:latin typeface="Calibri"/>
                <a:cs typeface="Calibri"/>
              </a:rPr>
              <a:t>.</a:t>
            </a:r>
            <a:endParaRPr sz="2800">
              <a:latin typeface="Calibri"/>
              <a:cs typeface="Calibri"/>
            </a:endParaRPr>
          </a:p>
          <a:p>
            <a:pPr marL="12700" algn="just">
              <a:lnSpc>
                <a:spcPts val="3825"/>
              </a:lnSpc>
            </a:pPr>
            <a:r>
              <a:rPr sz="3200" b="1" u="sng">
                <a:solidFill>
                  <a:srgbClr val="00AF50"/>
                </a:solidFill>
                <a:uFill>
                  <a:solidFill>
                    <a:srgbClr val="00AF50"/>
                  </a:solidFill>
                </a:uFill>
                <a:latin typeface="Calibri"/>
                <a:cs typeface="Calibri"/>
              </a:rPr>
              <a:t>Dynamic</a:t>
            </a:r>
            <a:r>
              <a:rPr sz="3200" b="1" u="sng" spc="-50">
                <a:solidFill>
                  <a:srgbClr val="00AF50"/>
                </a:solidFill>
                <a:uFill>
                  <a:solidFill>
                    <a:srgbClr val="00AF50"/>
                  </a:solidFill>
                </a:uFill>
                <a:latin typeface="Calibri"/>
                <a:cs typeface="Calibri"/>
              </a:rPr>
              <a:t> </a:t>
            </a:r>
            <a:r>
              <a:rPr sz="3200" b="1" u="sng" spc="-10">
                <a:solidFill>
                  <a:srgbClr val="00AF50"/>
                </a:solidFill>
                <a:uFill>
                  <a:solidFill>
                    <a:srgbClr val="00AF50"/>
                  </a:solidFill>
                </a:uFill>
                <a:latin typeface="Calibri"/>
                <a:cs typeface="Calibri"/>
              </a:rPr>
              <a:t>characteristics</a:t>
            </a:r>
            <a:endParaRPr sz="3200">
              <a:latin typeface="Calibri"/>
              <a:cs typeface="Calibri"/>
            </a:endParaRPr>
          </a:p>
          <a:p>
            <a:pPr marL="1264920" marR="6350" lvl="1" indent="-338455" algn="just">
              <a:lnSpc>
                <a:spcPct val="100000"/>
              </a:lnSpc>
              <a:spcBef>
                <a:spcPts val="15"/>
              </a:spcBef>
              <a:buFont typeface="Symbol"/>
              <a:buChar char=""/>
              <a:tabLst>
                <a:tab pos="1264920" algn="l"/>
              </a:tabLst>
            </a:pPr>
            <a:r>
              <a:rPr sz="2800">
                <a:latin typeface="Calibri"/>
                <a:cs typeface="Calibri"/>
              </a:rPr>
              <a:t>The</a:t>
            </a:r>
            <a:r>
              <a:rPr sz="2800" spc="660">
                <a:latin typeface="Calibri"/>
                <a:cs typeface="Calibri"/>
              </a:rPr>
              <a:t> </a:t>
            </a:r>
            <a:r>
              <a:rPr sz="2800">
                <a:latin typeface="Calibri"/>
                <a:cs typeface="Calibri"/>
              </a:rPr>
              <a:t>relationship</a:t>
            </a:r>
            <a:r>
              <a:rPr sz="2800" spc="695">
                <a:latin typeface="Calibri"/>
                <a:cs typeface="Calibri"/>
              </a:rPr>
              <a:t> </a:t>
            </a:r>
            <a:r>
              <a:rPr sz="2800">
                <a:latin typeface="Calibri"/>
                <a:cs typeface="Calibri"/>
              </a:rPr>
              <a:t>between</a:t>
            </a:r>
            <a:r>
              <a:rPr sz="2800" spc="655">
                <a:latin typeface="Calibri"/>
                <a:cs typeface="Calibri"/>
              </a:rPr>
              <a:t> </a:t>
            </a:r>
            <a:r>
              <a:rPr sz="2800">
                <a:latin typeface="Calibri"/>
                <a:cs typeface="Calibri"/>
              </a:rPr>
              <a:t>the</a:t>
            </a:r>
            <a:r>
              <a:rPr sz="2800" spc="670">
                <a:latin typeface="Calibri"/>
                <a:cs typeface="Calibri"/>
              </a:rPr>
              <a:t> </a:t>
            </a:r>
            <a:r>
              <a:rPr sz="2800">
                <a:latin typeface="Calibri"/>
                <a:cs typeface="Calibri"/>
              </a:rPr>
              <a:t>system</a:t>
            </a:r>
            <a:r>
              <a:rPr sz="2800" spc="670">
                <a:latin typeface="Calibri"/>
                <a:cs typeface="Calibri"/>
              </a:rPr>
              <a:t> </a:t>
            </a:r>
            <a:r>
              <a:rPr sz="2800">
                <a:latin typeface="Calibri"/>
                <a:cs typeface="Calibri"/>
              </a:rPr>
              <a:t>input</a:t>
            </a:r>
            <a:r>
              <a:rPr sz="2800" spc="660">
                <a:latin typeface="Calibri"/>
                <a:cs typeface="Calibri"/>
              </a:rPr>
              <a:t> </a:t>
            </a:r>
            <a:r>
              <a:rPr sz="2800" spc="-25">
                <a:latin typeface="Calibri"/>
                <a:cs typeface="Calibri"/>
              </a:rPr>
              <a:t>and </a:t>
            </a:r>
            <a:r>
              <a:rPr sz="2800">
                <a:latin typeface="Calibri"/>
                <a:cs typeface="Calibri"/>
              </a:rPr>
              <a:t>output</a:t>
            </a:r>
            <a:r>
              <a:rPr sz="2800" spc="290">
                <a:latin typeface="Calibri"/>
                <a:cs typeface="Calibri"/>
              </a:rPr>
              <a:t> </a:t>
            </a:r>
            <a:r>
              <a:rPr sz="2800">
                <a:latin typeface="Calibri"/>
                <a:cs typeface="Calibri"/>
              </a:rPr>
              <a:t>when</a:t>
            </a:r>
            <a:r>
              <a:rPr sz="2800" spc="290">
                <a:latin typeface="Calibri"/>
                <a:cs typeface="Calibri"/>
              </a:rPr>
              <a:t> </a:t>
            </a:r>
            <a:r>
              <a:rPr sz="2800">
                <a:latin typeface="Calibri"/>
                <a:cs typeface="Calibri"/>
              </a:rPr>
              <a:t>the</a:t>
            </a:r>
            <a:r>
              <a:rPr sz="2800" spc="285">
                <a:latin typeface="Calibri"/>
                <a:cs typeface="Calibri"/>
              </a:rPr>
              <a:t> </a:t>
            </a:r>
            <a:r>
              <a:rPr sz="2800">
                <a:latin typeface="Calibri"/>
                <a:cs typeface="Calibri"/>
              </a:rPr>
              <a:t>measured</a:t>
            </a:r>
            <a:r>
              <a:rPr sz="2800" spc="300">
                <a:latin typeface="Calibri"/>
                <a:cs typeface="Calibri"/>
              </a:rPr>
              <a:t> </a:t>
            </a:r>
            <a:r>
              <a:rPr sz="2800">
                <a:latin typeface="Calibri"/>
                <a:cs typeface="Calibri"/>
              </a:rPr>
              <a:t>quantity</a:t>
            </a:r>
            <a:r>
              <a:rPr sz="2800" spc="290">
                <a:latin typeface="Calibri"/>
                <a:cs typeface="Calibri"/>
              </a:rPr>
              <a:t> </a:t>
            </a:r>
            <a:r>
              <a:rPr sz="2800" spc="-10">
                <a:latin typeface="Calibri"/>
                <a:cs typeface="Calibri"/>
              </a:rPr>
              <a:t>(measurand) </a:t>
            </a:r>
            <a:r>
              <a:rPr sz="2800">
                <a:latin typeface="Calibri"/>
                <a:cs typeface="Calibri"/>
              </a:rPr>
              <a:t>is</a:t>
            </a:r>
            <a:r>
              <a:rPr sz="2800" spc="-70">
                <a:latin typeface="Calibri"/>
                <a:cs typeface="Calibri"/>
              </a:rPr>
              <a:t> </a:t>
            </a:r>
            <a:r>
              <a:rPr sz="2800" b="1">
                <a:solidFill>
                  <a:srgbClr val="006FC0"/>
                </a:solidFill>
                <a:latin typeface="Calibri"/>
                <a:cs typeface="Calibri"/>
              </a:rPr>
              <a:t>varying</a:t>
            </a:r>
            <a:r>
              <a:rPr sz="2800" b="1" spc="-60">
                <a:solidFill>
                  <a:srgbClr val="006FC0"/>
                </a:solidFill>
                <a:latin typeface="Calibri"/>
                <a:cs typeface="Calibri"/>
              </a:rPr>
              <a:t> </a:t>
            </a:r>
            <a:r>
              <a:rPr sz="2800" b="1" spc="-10">
                <a:solidFill>
                  <a:srgbClr val="006FC0"/>
                </a:solidFill>
                <a:latin typeface="Calibri"/>
                <a:cs typeface="Calibri"/>
              </a:rPr>
              <a:t>rapidly</a:t>
            </a:r>
            <a:r>
              <a:rPr sz="2800" spc="-10">
                <a:latin typeface="Calibri"/>
                <a:cs typeface="Calibri"/>
              </a:rPr>
              <a:t>.</a:t>
            </a:r>
            <a:endParaRPr sz="2800">
              <a:latin typeface="Calibri"/>
              <a:cs typeface="Calibri"/>
            </a:endParaRPr>
          </a:p>
        </p:txBody>
      </p:sp>
      <p:pic>
        <p:nvPicPr>
          <p:cNvPr id="3" name="object 3"/>
          <p:cNvPicPr/>
          <p:nvPr/>
        </p:nvPicPr>
        <p:blipFill>
          <a:blip r:embed="rId2" cstate="print"/>
          <a:stretch>
            <a:fillRect/>
          </a:stretch>
        </p:blipFill>
        <p:spPr>
          <a:xfrm>
            <a:off x="92964" y="0"/>
            <a:ext cx="8927592" cy="1908048"/>
          </a:xfrm>
          <a:prstGeom prst="rect">
            <a:avLst/>
          </a:prstGeom>
        </p:spPr>
      </p:pic>
      <p:sp>
        <p:nvSpPr>
          <p:cNvPr id="4" name="object 4"/>
          <p:cNvSpPr txBox="1"/>
          <p:nvPr/>
        </p:nvSpPr>
        <p:spPr>
          <a:xfrm>
            <a:off x="8426957" y="6464909"/>
            <a:ext cx="180975" cy="177800"/>
          </a:xfrm>
          <a:prstGeom prst="rect">
            <a:avLst/>
          </a:prstGeom>
        </p:spPr>
        <p:txBody>
          <a:bodyPr vert="horz" wrap="square" lIns="0" tIns="0" rIns="0" bIns="0" rtlCol="0">
            <a:spAutoFit/>
          </a:bodyPr>
          <a:lstStyle/>
          <a:p>
            <a:pPr marL="12700">
              <a:lnSpc>
                <a:spcPts val="1240"/>
              </a:lnSpc>
            </a:pPr>
            <a:r>
              <a:rPr sz="1200" spc="-25">
                <a:solidFill>
                  <a:srgbClr val="888888"/>
                </a:solidFill>
                <a:latin typeface="Calibri"/>
                <a:cs typeface="Calibri"/>
              </a:rPr>
              <a:t>10</a:t>
            </a:r>
            <a:endParaRPr sz="12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9" y="1744979"/>
            <a:ext cx="8371332" cy="200253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4" y="268209"/>
            <a:ext cx="8295140" cy="1210273"/>
          </a:xfrm>
          <a:prstGeom prst="rect">
            <a:avLst/>
          </a:prstGeom>
        </p:spPr>
      </p:pic>
      <p:sp>
        <p:nvSpPr>
          <p:cNvPr id="3" name="object 3"/>
          <p:cNvSpPr txBox="1"/>
          <p:nvPr/>
        </p:nvSpPr>
        <p:spPr>
          <a:xfrm>
            <a:off x="535940" y="1610613"/>
            <a:ext cx="8073390" cy="4037329"/>
          </a:xfrm>
          <a:prstGeom prst="rect">
            <a:avLst/>
          </a:prstGeom>
        </p:spPr>
        <p:txBody>
          <a:bodyPr vert="horz" wrap="square" lIns="0" tIns="12065" rIns="0" bIns="0" rtlCol="0">
            <a:spAutoFit/>
          </a:bodyPr>
          <a:lstStyle/>
          <a:p>
            <a:pPr marL="355600" marR="6350" indent="-342900" algn="just">
              <a:lnSpc>
                <a:spcPct val="100000"/>
              </a:lnSpc>
              <a:spcBef>
                <a:spcPts val="95"/>
              </a:spcBef>
              <a:buFont typeface="Arial"/>
              <a:buChar char="•"/>
              <a:tabLst>
                <a:tab pos="355600" algn="l"/>
              </a:tabLst>
            </a:pPr>
            <a:r>
              <a:rPr sz="2800" b="1" u="sng">
                <a:solidFill>
                  <a:srgbClr val="006FC0"/>
                </a:solidFill>
                <a:uFill>
                  <a:solidFill>
                    <a:srgbClr val="006FC0"/>
                  </a:solidFill>
                </a:uFill>
                <a:latin typeface="Calibri"/>
                <a:cs typeface="Calibri"/>
              </a:rPr>
              <a:t>Definition:</a:t>
            </a:r>
            <a:r>
              <a:rPr sz="2800" b="1" spc="315">
                <a:solidFill>
                  <a:srgbClr val="006FC0"/>
                </a:solidFill>
                <a:latin typeface="Calibri"/>
                <a:cs typeface="Calibri"/>
              </a:rPr>
              <a:t> </a:t>
            </a:r>
            <a:r>
              <a:rPr sz="2800" b="1" i="1">
                <a:solidFill>
                  <a:srgbClr val="00AF50"/>
                </a:solidFill>
                <a:latin typeface="Calibri"/>
                <a:cs typeface="Calibri"/>
              </a:rPr>
              <a:t>“Average</a:t>
            </a:r>
            <a:r>
              <a:rPr sz="2800" b="1" i="1" spc="325">
                <a:solidFill>
                  <a:srgbClr val="00AF50"/>
                </a:solidFill>
                <a:latin typeface="Calibri"/>
                <a:cs typeface="Calibri"/>
              </a:rPr>
              <a:t> </a:t>
            </a:r>
            <a:r>
              <a:rPr sz="2800" b="1" i="1">
                <a:solidFill>
                  <a:srgbClr val="00AF50"/>
                </a:solidFill>
                <a:latin typeface="Calibri"/>
                <a:cs typeface="Calibri"/>
              </a:rPr>
              <a:t>of</a:t>
            </a:r>
            <a:r>
              <a:rPr sz="2800" b="1" i="1" spc="320">
                <a:solidFill>
                  <a:srgbClr val="00AF50"/>
                </a:solidFill>
                <a:latin typeface="Calibri"/>
                <a:cs typeface="Calibri"/>
              </a:rPr>
              <a:t> </a:t>
            </a:r>
            <a:r>
              <a:rPr sz="2800" b="1" i="1">
                <a:solidFill>
                  <a:srgbClr val="00AF50"/>
                </a:solidFill>
                <a:latin typeface="Calibri"/>
                <a:cs typeface="Calibri"/>
              </a:rPr>
              <a:t>infinite</a:t>
            </a:r>
            <a:r>
              <a:rPr sz="2800" b="1" i="1" spc="320">
                <a:solidFill>
                  <a:srgbClr val="00AF50"/>
                </a:solidFill>
                <a:latin typeface="Calibri"/>
                <a:cs typeface="Calibri"/>
              </a:rPr>
              <a:t> </a:t>
            </a:r>
            <a:r>
              <a:rPr sz="2800" b="1" i="1">
                <a:solidFill>
                  <a:srgbClr val="00AF50"/>
                </a:solidFill>
                <a:latin typeface="Calibri"/>
                <a:cs typeface="Calibri"/>
              </a:rPr>
              <a:t>values</a:t>
            </a:r>
            <a:r>
              <a:rPr sz="2800" b="1" i="1" spc="320">
                <a:solidFill>
                  <a:srgbClr val="00AF50"/>
                </a:solidFill>
                <a:latin typeface="Calibri"/>
                <a:cs typeface="Calibri"/>
              </a:rPr>
              <a:t> </a:t>
            </a:r>
            <a:r>
              <a:rPr sz="2800" b="1" i="1">
                <a:solidFill>
                  <a:srgbClr val="00AF50"/>
                </a:solidFill>
                <a:latin typeface="Calibri"/>
                <a:cs typeface="Calibri"/>
              </a:rPr>
              <a:t>taken</a:t>
            </a:r>
            <a:r>
              <a:rPr sz="2800" b="1" i="1" spc="320">
                <a:solidFill>
                  <a:srgbClr val="00AF50"/>
                </a:solidFill>
                <a:latin typeface="Calibri"/>
                <a:cs typeface="Calibri"/>
              </a:rPr>
              <a:t> </a:t>
            </a:r>
            <a:r>
              <a:rPr sz="2800" b="1" i="1" spc="-20">
                <a:solidFill>
                  <a:srgbClr val="00AF50"/>
                </a:solidFill>
                <a:latin typeface="Calibri"/>
                <a:cs typeface="Calibri"/>
              </a:rPr>
              <a:t>when </a:t>
            </a:r>
            <a:r>
              <a:rPr sz="2800" b="1" i="1">
                <a:solidFill>
                  <a:srgbClr val="00AF50"/>
                </a:solidFill>
                <a:latin typeface="Calibri"/>
                <a:cs typeface="Calibri"/>
              </a:rPr>
              <a:t>the</a:t>
            </a:r>
            <a:r>
              <a:rPr sz="2800" b="1" i="1" spc="420">
                <a:solidFill>
                  <a:srgbClr val="00AF50"/>
                </a:solidFill>
                <a:latin typeface="Calibri"/>
                <a:cs typeface="Calibri"/>
              </a:rPr>
              <a:t> </a:t>
            </a:r>
            <a:r>
              <a:rPr sz="2800" b="1" i="1">
                <a:solidFill>
                  <a:srgbClr val="00AF50"/>
                </a:solidFill>
                <a:latin typeface="Calibri"/>
                <a:cs typeface="Calibri"/>
              </a:rPr>
              <a:t>average</a:t>
            </a:r>
            <a:r>
              <a:rPr sz="2800" b="1" i="1" spc="420">
                <a:solidFill>
                  <a:srgbClr val="00AF50"/>
                </a:solidFill>
                <a:latin typeface="Calibri"/>
                <a:cs typeface="Calibri"/>
              </a:rPr>
              <a:t> </a:t>
            </a:r>
            <a:r>
              <a:rPr sz="2800" b="1" i="1">
                <a:solidFill>
                  <a:srgbClr val="00AF50"/>
                </a:solidFill>
                <a:latin typeface="Calibri"/>
                <a:cs typeface="Calibri"/>
              </a:rPr>
              <a:t>deviation</a:t>
            </a:r>
            <a:r>
              <a:rPr sz="2800" b="1" i="1" spc="445">
                <a:solidFill>
                  <a:srgbClr val="00AF50"/>
                </a:solidFill>
                <a:latin typeface="Calibri"/>
                <a:cs typeface="Calibri"/>
              </a:rPr>
              <a:t> </a:t>
            </a:r>
            <a:r>
              <a:rPr sz="2800" b="1" i="1">
                <a:solidFill>
                  <a:srgbClr val="00AF50"/>
                </a:solidFill>
                <a:latin typeface="Calibri"/>
                <a:cs typeface="Calibri"/>
              </a:rPr>
              <a:t>due</a:t>
            </a:r>
            <a:r>
              <a:rPr sz="2800" b="1" i="1" spc="420">
                <a:solidFill>
                  <a:srgbClr val="00AF50"/>
                </a:solidFill>
                <a:latin typeface="Calibri"/>
                <a:cs typeface="Calibri"/>
              </a:rPr>
              <a:t> </a:t>
            </a:r>
            <a:r>
              <a:rPr sz="2800" b="1" i="1">
                <a:solidFill>
                  <a:srgbClr val="00AF50"/>
                </a:solidFill>
                <a:latin typeface="Calibri"/>
                <a:cs typeface="Calibri"/>
              </a:rPr>
              <a:t>to</a:t>
            </a:r>
            <a:r>
              <a:rPr sz="2800" b="1" i="1" spc="434">
                <a:solidFill>
                  <a:srgbClr val="00AF50"/>
                </a:solidFill>
                <a:latin typeface="Calibri"/>
                <a:cs typeface="Calibri"/>
              </a:rPr>
              <a:t> </a:t>
            </a:r>
            <a:r>
              <a:rPr sz="2800" b="1" i="1">
                <a:solidFill>
                  <a:srgbClr val="00AF50"/>
                </a:solidFill>
                <a:latin typeface="Calibri"/>
                <a:cs typeface="Calibri"/>
              </a:rPr>
              <a:t>various</a:t>
            </a:r>
            <a:r>
              <a:rPr sz="2800" b="1" i="1" spc="420">
                <a:solidFill>
                  <a:srgbClr val="00AF50"/>
                </a:solidFill>
                <a:latin typeface="Calibri"/>
                <a:cs typeface="Calibri"/>
              </a:rPr>
              <a:t> </a:t>
            </a:r>
            <a:r>
              <a:rPr sz="2800" b="1" i="1" spc="-10">
                <a:solidFill>
                  <a:srgbClr val="00AF50"/>
                </a:solidFill>
                <a:latin typeface="Calibri"/>
                <a:cs typeface="Calibri"/>
              </a:rPr>
              <a:t>contributing </a:t>
            </a:r>
            <a:r>
              <a:rPr sz="2800" b="1" i="1">
                <a:solidFill>
                  <a:srgbClr val="00AF50"/>
                </a:solidFill>
                <a:latin typeface="Calibri"/>
                <a:cs typeface="Calibri"/>
              </a:rPr>
              <a:t>factors</a:t>
            </a:r>
            <a:r>
              <a:rPr sz="2800" b="1" i="1" spc="-140">
                <a:solidFill>
                  <a:srgbClr val="00AF50"/>
                </a:solidFill>
                <a:latin typeface="Calibri"/>
                <a:cs typeface="Calibri"/>
              </a:rPr>
              <a:t> </a:t>
            </a:r>
            <a:r>
              <a:rPr sz="2800" b="1" i="1">
                <a:solidFill>
                  <a:srgbClr val="00AF50"/>
                </a:solidFill>
                <a:latin typeface="Calibri"/>
                <a:cs typeface="Calibri"/>
              </a:rPr>
              <a:t>approach</a:t>
            </a:r>
            <a:r>
              <a:rPr sz="2800" b="1" i="1" spc="-130">
                <a:solidFill>
                  <a:srgbClr val="00AF50"/>
                </a:solidFill>
                <a:latin typeface="Calibri"/>
                <a:cs typeface="Calibri"/>
              </a:rPr>
              <a:t> </a:t>
            </a:r>
            <a:r>
              <a:rPr sz="2800" b="1" i="1" spc="-10">
                <a:solidFill>
                  <a:srgbClr val="00AF50"/>
                </a:solidFill>
                <a:latin typeface="Calibri"/>
                <a:cs typeface="Calibri"/>
              </a:rPr>
              <a:t>zero”.</a:t>
            </a:r>
            <a:endParaRPr sz="2800">
              <a:latin typeface="Calibri"/>
              <a:cs typeface="Calibri"/>
            </a:endParaRPr>
          </a:p>
          <a:p>
            <a:pPr marL="355600" marR="5715" indent="-342900" algn="just">
              <a:lnSpc>
                <a:spcPct val="100000"/>
              </a:lnSpc>
              <a:spcBef>
                <a:spcPts val="675"/>
              </a:spcBef>
              <a:buFont typeface="Arial"/>
              <a:buChar char="•"/>
              <a:tabLst>
                <a:tab pos="355600" algn="l"/>
              </a:tabLst>
            </a:pPr>
            <a:r>
              <a:rPr sz="2800">
                <a:latin typeface="Calibri"/>
                <a:cs typeface="Calibri"/>
              </a:rPr>
              <a:t>It</a:t>
            </a:r>
            <a:r>
              <a:rPr sz="2800" spc="145">
                <a:latin typeface="Calibri"/>
                <a:cs typeface="Calibri"/>
              </a:rPr>
              <a:t> </a:t>
            </a:r>
            <a:r>
              <a:rPr sz="2800">
                <a:latin typeface="Calibri"/>
                <a:cs typeface="Calibri"/>
              </a:rPr>
              <a:t>is</a:t>
            </a:r>
            <a:r>
              <a:rPr sz="2800" spc="150">
                <a:latin typeface="Calibri"/>
                <a:cs typeface="Calibri"/>
              </a:rPr>
              <a:t> </a:t>
            </a:r>
            <a:r>
              <a:rPr sz="2800">
                <a:latin typeface="Calibri"/>
                <a:cs typeface="Calibri"/>
              </a:rPr>
              <a:t>the</a:t>
            </a:r>
            <a:r>
              <a:rPr sz="2800" spc="160">
                <a:latin typeface="Calibri"/>
                <a:cs typeface="Calibri"/>
              </a:rPr>
              <a:t> </a:t>
            </a:r>
            <a:r>
              <a:rPr sz="2800">
                <a:latin typeface="Calibri"/>
                <a:cs typeface="Calibri"/>
              </a:rPr>
              <a:t>exact</a:t>
            </a:r>
            <a:r>
              <a:rPr sz="2800" spc="150">
                <a:latin typeface="Calibri"/>
                <a:cs typeface="Calibri"/>
              </a:rPr>
              <a:t> </a:t>
            </a:r>
            <a:r>
              <a:rPr sz="2800">
                <a:latin typeface="Calibri"/>
                <a:cs typeface="Calibri"/>
              </a:rPr>
              <a:t>value</a:t>
            </a:r>
            <a:r>
              <a:rPr sz="2800" spc="140">
                <a:latin typeface="Calibri"/>
                <a:cs typeface="Calibri"/>
              </a:rPr>
              <a:t> </a:t>
            </a:r>
            <a:r>
              <a:rPr sz="2800">
                <a:latin typeface="Calibri"/>
                <a:cs typeface="Calibri"/>
              </a:rPr>
              <a:t>or</a:t>
            </a:r>
            <a:r>
              <a:rPr sz="2800" spc="155">
                <a:latin typeface="Calibri"/>
                <a:cs typeface="Calibri"/>
              </a:rPr>
              <a:t> </a:t>
            </a:r>
            <a:r>
              <a:rPr sz="2800">
                <a:latin typeface="Calibri"/>
                <a:cs typeface="Calibri"/>
              </a:rPr>
              <a:t>perfectly</a:t>
            </a:r>
            <a:r>
              <a:rPr sz="2800" spc="145">
                <a:latin typeface="Calibri"/>
                <a:cs typeface="Calibri"/>
              </a:rPr>
              <a:t> </a:t>
            </a:r>
            <a:r>
              <a:rPr sz="2800">
                <a:latin typeface="Calibri"/>
                <a:cs typeface="Calibri"/>
              </a:rPr>
              <a:t>correct</a:t>
            </a:r>
            <a:r>
              <a:rPr sz="2800" spc="160">
                <a:latin typeface="Calibri"/>
                <a:cs typeface="Calibri"/>
              </a:rPr>
              <a:t> </a:t>
            </a:r>
            <a:r>
              <a:rPr sz="2800">
                <a:latin typeface="Calibri"/>
                <a:cs typeface="Calibri"/>
              </a:rPr>
              <a:t>value</a:t>
            </a:r>
            <a:r>
              <a:rPr sz="2800" spc="140">
                <a:latin typeface="Calibri"/>
                <a:cs typeface="Calibri"/>
              </a:rPr>
              <a:t> </a:t>
            </a:r>
            <a:r>
              <a:rPr sz="2800">
                <a:latin typeface="Calibri"/>
                <a:cs typeface="Calibri"/>
              </a:rPr>
              <a:t>in</a:t>
            </a:r>
            <a:r>
              <a:rPr sz="2800" spc="160">
                <a:latin typeface="Calibri"/>
                <a:cs typeface="Calibri"/>
              </a:rPr>
              <a:t> </a:t>
            </a:r>
            <a:r>
              <a:rPr sz="2800" spc="-25">
                <a:latin typeface="Calibri"/>
                <a:cs typeface="Calibri"/>
              </a:rPr>
              <a:t>any </a:t>
            </a:r>
            <a:r>
              <a:rPr sz="2800">
                <a:latin typeface="Calibri"/>
                <a:cs typeface="Calibri"/>
              </a:rPr>
              <a:t>measuring</a:t>
            </a:r>
            <a:r>
              <a:rPr sz="2800" spc="-114">
                <a:latin typeface="Calibri"/>
                <a:cs typeface="Calibri"/>
              </a:rPr>
              <a:t> </a:t>
            </a:r>
            <a:r>
              <a:rPr sz="2800" spc="-10">
                <a:latin typeface="Calibri"/>
                <a:cs typeface="Calibri"/>
              </a:rPr>
              <a:t>instrument.</a:t>
            </a:r>
            <a:endParaRPr sz="2800">
              <a:latin typeface="Calibri"/>
              <a:cs typeface="Calibri"/>
            </a:endParaRPr>
          </a:p>
          <a:p>
            <a:pPr marL="355600" marR="5080" indent="-342900" algn="just">
              <a:lnSpc>
                <a:spcPct val="100000"/>
              </a:lnSpc>
              <a:spcBef>
                <a:spcPts val="675"/>
              </a:spcBef>
              <a:buFont typeface="Arial"/>
              <a:buChar char="•"/>
              <a:tabLst>
                <a:tab pos="355600" algn="l"/>
              </a:tabLst>
            </a:pPr>
            <a:r>
              <a:rPr sz="2800">
                <a:latin typeface="Calibri"/>
                <a:cs typeface="Calibri"/>
              </a:rPr>
              <a:t>This</a:t>
            </a:r>
            <a:r>
              <a:rPr sz="2800" spc="415">
                <a:latin typeface="Calibri"/>
                <a:cs typeface="Calibri"/>
              </a:rPr>
              <a:t>  </a:t>
            </a:r>
            <a:r>
              <a:rPr sz="2800">
                <a:latin typeface="Calibri"/>
                <a:cs typeface="Calibri"/>
              </a:rPr>
              <a:t>value</a:t>
            </a:r>
            <a:r>
              <a:rPr sz="2800" spc="415">
                <a:latin typeface="Calibri"/>
                <a:cs typeface="Calibri"/>
              </a:rPr>
              <a:t>  </a:t>
            </a:r>
            <a:r>
              <a:rPr sz="2800">
                <a:latin typeface="Calibri"/>
                <a:cs typeface="Calibri"/>
              </a:rPr>
              <a:t>is</a:t>
            </a:r>
            <a:r>
              <a:rPr sz="2800" spc="430">
                <a:latin typeface="Calibri"/>
                <a:cs typeface="Calibri"/>
              </a:rPr>
              <a:t>  </a:t>
            </a:r>
            <a:r>
              <a:rPr sz="2800">
                <a:latin typeface="Calibri"/>
                <a:cs typeface="Calibri"/>
              </a:rPr>
              <a:t>not</a:t>
            </a:r>
            <a:r>
              <a:rPr sz="2800" spc="420">
                <a:latin typeface="Calibri"/>
                <a:cs typeface="Calibri"/>
              </a:rPr>
              <a:t>  </a:t>
            </a:r>
            <a:r>
              <a:rPr sz="2800">
                <a:latin typeface="Calibri"/>
                <a:cs typeface="Calibri"/>
              </a:rPr>
              <a:t>obtainable,</a:t>
            </a:r>
            <a:r>
              <a:rPr sz="2800" spc="420">
                <a:latin typeface="Calibri"/>
                <a:cs typeface="Calibri"/>
              </a:rPr>
              <a:t>  </a:t>
            </a:r>
            <a:r>
              <a:rPr sz="2800">
                <a:latin typeface="Calibri"/>
                <a:cs typeface="Calibri"/>
              </a:rPr>
              <a:t>because</a:t>
            </a:r>
            <a:r>
              <a:rPr sz="2800" spc="420">
                <a:latin typeface="Calibri"/>
                <a:cs typeface="Calibri"/>
              </a:rPr>
              <a:t>  </a:t>
            </a:r>
            <a:r>
              <a:rPr sz="2800" b="1" i="1" spc="-10">
                <a:solidFill>
                  <a:srgbClr val="FF0000"/>
                </a:solidFill>
                <a:latin typeface="Calibri"/>
                <a:cs typeface="Calibri"/>
              </a:rPr>
              <a:t>positive </a:t>
            </a:r>
            <a:r>
              <a:rPr sz="2800" b="1" i="1">
                <a:solidFill>
                  <a:srgbClr val="FF0000"/>
                </a:solidFill>
                <a:latin typeface="Calibri"/>
                <a:cs typeface="Calibri"/>
              </a:rPr>
              <a:t>deviations</a:t>
            </a:r>
            <a:r>
              <a:rPr sz="2800" b="1" i="1" spc="145">
                <a:solidFill>
                  <a:srgbClr val="FF0000"/>
                </a:solidFill>
                <a:latin typeface="Calibri"/>
                <a:cs typeface="Calibri"/>
              </a:rPr>
              <a:t> </a:t>
            </a:r>
            <a:r>
              <a:rPr sz="2800" b="1" i="1">
                <a:solidFill>
                  <a:srgbClr val="FF0000"/>
                </a:solidFill>
                <a:latin typeface="Calibri"/>
                <a:cs typeface="Calibri"/>
              </a:rPr>
              <a:t>from</a:t>
            </a:r>
            <a:r>
              <a:rPr sz="2800" b="1" i="1" spc="135">
                <a:solidFill>
                  <a:srgbClr val="FF0000"/>
                </a:solidFill>
                <a:latin typeface="Calibri"/>
                <a:cs typeface="Calibri"/>
              </a:rPr>
              <a:t> </a:t>
            </a:r>
            <a:r>
              <a:rPr sz="2800" b="1" i="1">
                <a:solidFill>
                  <a:srgbClr val="FF0000"/>
                </a:solidFill>
                <a:latin typeface="Calibri"/>
                <a:cs typeface="Calibri"/>
              </a:rPr>
              <a:t>the</a:t>
            </a:r>
            <a:r>
              <a:rPr sz="2800" b="1" i="1" spc="145">
                <a:solidFill>
                  <a:srgbClr val="FF0000"/>
                </a:solidFill>
                <a:latin typeface="Calibri"/>
                <a:cs typeface="Calibri"/>
              </a:rPr>
              <a:t> </a:t>
            </a:r>
            <a:r>
              <a:rPr sz="2800" b="1" i="1">
                <a:solidFill>
                  <a:srgbClr val="FF0000"/>
                </a:solidFill>
                <a:latin typeface="Calibri"/>
                <a:cs typeface="Calibri"/>
              </a:rPr>
              <a:t>true</a:t>
            </a:r>
            <a:r>
              <a:rPr sz="2800" b="1" i="1" spc="145">
                <a:solidFill>
                  <a:srgbClr val="FF0000"/>
                </a:solidFill>
                <a:latin typeface="Calibri"/>
                <a:cs typeface="Calibri"/>
              </a:rPr>
              <a:t> </a:t>
            </a:r>
            <a:r>
              <a:rPr sz="2800" b="1" i="1">
                <a:solidFill>
                  <a:srgbClr val="FF0000"/>
                </a:solidFill>
                <a:latin typeface="Calibri"/>
                <a:cs typeface="Calibri"/>
              </a:rPr>
              <a:t>value</a:t>
            </a:r>
            <a:r>
              <a:rPr sz="2800" b="1" i="1" spc="135">
                <a:solidFill>
                  <a:srgbClr val="FF0000"/>
                </a:solidFill>
                <a:latin typeface="Calibri"/>
                <a:cs typeface="Calibri"/>
              </a:rPr>
              <a:t> </a:t>
            </a:r>
            <a:r>
              <a:rPr sz="2800" b="1" i="1">
                <a:solidFill>
                  <a:srgbClr val="FF0000"/>
                </a:solidFill>
                <a:latin typeface="Calibri"/>
                <a:cs typeface="Calibri"/>
              </a:rPr>
              <a:t>are</a:t>
            </a:r>
            <a:r>
              <a:rPr sz="2800" b="1" i="1" spc="130">
                <a:solidFill>
                  <a:srgbClr val="FF0000"/>
                </a:solidFill>
                <a:latin typeface="Calibri"/>
                <a:cs typeface="Calibri"/>
              </a:rPr>
              <a:t> </a:t>
            </a:r>
            <a:r>
              <a:rPr sz="2800" b="1" i="1">
                <a:solidFill>
                  <a:srgbClr val="FF0000"/>
                </a:solidFill>
                <a:latin typeface="Calibri"/>
                <a:cs typeface="Calibri"/>
              </a:rPr>
              <a:t>not</a:t>
            </a:r>
            <a:r>
              <a:rPr sz="2800" b="1" i="1" spc="145">
                <a:solidFill>
                  <a:srgbClr val="FF0000"/>
                </a:solidFill>
                <a:latin typeface="Calibri"/>
                <a:cs typeface="Calibri"/>
              </a:rPr>
              <a:t> </a:t>
            </a:r>
            <a:r>
              <a:rPr sz="2800" b="1" i="1">
                <a:solidFill>
                  <a:srgbClr val="FF0000"/>
                </a:solidFill>
                <a:latin typeface="Calibri"/>
                <a:cs typeface="Calibri"/>
              </a:rPr>
              <a:t>equal</a:t>
            </a:r>
            <a:r>
              <a:rPr sz="2800" b="1" i="1" spc="140">
                <a:solidFill>
                  <a:srgbClr val="FF0000"/>
                </a:solidFill>
                <a:latin typeface="Calibri"/>
                <a:cs typeface="Calibri"/>
              </a:rPr>
              <a:t> </a:t>
            </a:r>
            <a:r>
              <a:rPr sz="2800" b="1" i="1">
                <a:solidFill>
                  <a:srgbClr val="FF0000"/>
                </a:solidFill>
                <a:latin typeface="Calibri"/>
                <a:cs typeface="Calibri"/>
              </a:rPr>
              <a:t>to</a:t>
            </a:r>
            <a:r>
              <a:rPr sz="2800" b="1" i="1" spc="140">
                <a:solidFill>
                  <a:srgbClr val="FF0000"/>
                </a:solidFill>
                <a:latin typeface="Calibri"/>
                <a:cs typeface="Calibri"/>
              </a:rPr>
              <a:t> </a:t>
            </a:r>
            <a:r>
              <a:rPr sz="2800" b="1" i="1" spc="-25">
                <a:solidFill>
                  <a:srgbClr val="FF0000"/>
                </a:solidFill>
                <a:latin typeface="Calibri"/>
                <a:cs typeface="Calibri"/>
              </a:rPr>
              <a:t>the </a:t>
            </a:r>
            <a:r>
              <a:rPr sz="2800" b="1" i="1">
                <a:solidFill>
                  <a:srgbClr val="FF0000"/>
                </a:solidFill>
                <a:latin typeface="Calibri"/>
                <a:cs typeface="Calibri"/>
              </a:rPr>
              <a:t>negative</a:t>
            </a:r>
            <a:r>
              <a:rPr sz="2800" b="1" i="1" spc="20">
                <a:solidFill>
                  <a:srgbClr val="FF0000"/>
                </a:solidFill>
                <a:latin typeface="Calibri"/>
                <a:cs typeface="Calibri"/>
              </a:rPr>
              <a:t> </a:t>
            </a:r>
            <a:r>
              <a:rPr sz="2800" b="1" i="1">
                <a:solidFill>
                  <a:srgbClr val="FF0000"/>
                </a:solidFill>
                <a:latin typeface="Calibri"/>
                <a:cs typeface="Calibri"/>
              </a:rPr>
              <a:t>deviations</a:t>
            </a:r>
            <a:r>
              <a:rPr sz="2800" b="1" i="1" spc="15">
                <a:solidFill>
                  <a:srgbClr val="FF0000"/>
                </a:solidFill>
                <a:latin typeface="Calibri"/>
                <a:cs typeface="Calibri"/>
              </a:rPr>
              <a:t> </a:t>
            </a:r>
            <a:r>
              <a:rPr sz="2800">
                <a:latin typeface="Calibri"/>
                <a:cs typeface="Calibri"/>
              </a:rPr>
              <a:t>(or)</a:t>
            </a:r>
            <a:r>
              <a:rPr sz="2800" spc="10">
                <a:latin typeface="Calibri"/>
                <a:cs typeface="Calibri"/>
              </a:rPr>
              <a:t> </a:t>
            </a:r>
            <a:r>
              <a:rPr sz="2800">
                <a:latin typeface="Calibri"/>
                <a:cs typeface="Calibri"/>
              </a:rPr>
              <a:t>vice</a:t>
            </a:r>
            <a:r>
              <a:rPr sz="2800" spc="10">
                <a:latin typeface="Calibri"/>
                <a:cs typeface="Calibri"/>
              </a:rPr>
              <a:t> </a:t>
            </a:r>
            <a:r>
              <a:rPr sz="2800">
                <a:latin typeface="Calibri"/>
                <a:cs typeface="Calibri"/>
              </a:rPr>
              <a:t>versa</a:t>
            </a:r>
            <a:r>
              <a:rPr sz="2800" spc="5">
                <a:latin typeface="Calibri"/>
                <a:cs typeface="Calibri"/>
              </a:rPr>
              <a:t> </a:t>
            </a:r>
            <a:r>
              <a:rPr sz="2800">
                <a:latin typeface="Calibri"/>
                <a:cs typeface="Calibri"/>
              </a:rPr>
              <a:t>and</a:t>
            </a:r>
            <a:r>
              <a:rPr sz="2800" spc="10">
                <a:latin typeface="Calibri"/>
                <a:cs typeface="Calibri"/>
              </a:rPr>
              <a:t> </a:t>
            </a:r>
            <a:r>
              <a:rPr sz="2800">
                <a:latin typeface="Calibri"/>
                <a:cs typeface="Calibri"/>
              </a:rPr>
              <a:t>hence</a:t>
            </a:r>
            <a:r>
              <a:rPr sz="2800" spc="10">
                <a:latin typeface="Calibri"/>
                <a:cs typeface="Calibri"/>
              </a:rPr>
              <a:t> </a:t>
            </a:r>
            <a:r>
              <a:rPr sz="2800">
                <a:latin typeface="Calibri"/>
                <a:cs typeface="Calibri"/>
              </a:rPr>
              <a:t>do</a:t>
            </a:r>
            <a:r>
              <a:rPr sz="2800" spc="5">
                <a:latin typeface="Calibri"/>
                <a:cs typeface="Calibri"/>
              </a:rPr>
              <a:t> </a:t>
            </a:r>
            <a:r>
              <a:rPr sz="2800" spc="-25">
                <a:latin typeface="Calibri"/>
                <a:cs typeface="Calibri"/>
              </a:rPr>
              <a:t>not </a:t>
            </a:r>
            <a:r>
              <a:rPr sz="2800">
                <a:latin typeface="Calibri"/>
                <a:cs typeface="Calibri"/>
              </a:rPr>
              <a:t>cancel</a:t>
            </a:r>
            <a:r>
              <a:rPr sz="2800" spc="-90">
                <a:latin typeface="Calibri"/>
                <a:cs typeface="Calibri"/>
              </a:rPr>
              <a:t> </a:t>
            </a:r>
            <a:r>
              <a:rPr sz="2800">
                <a:latin typeface="Calibri"/>
                <a:cs typeface="Calibri"/>
              </a:rPr>
              <a:t>each</a:t>
            </a:r>
            <a:r>
              <a:rPr sz="2800" spc="-80">
                <a:latin typeface="Calibri"/>
                <a:cs typeface="Calibri"/>
              </a:rPr>
              <a:t> </a:t>
            </a:r>
            <a:r>
              <a:rPr sz="2800" spc="-10">
                <a:latin typeface="Calibri"/>
                <a:cs typeface="Calibri"/>
              </a:rPr>
              <a:t>other.</a:t>
            </a:r>
            <a:endParaRPr sz="2800">
              <a:latin typeface="Calibri"/>
              <a:cs typeface="Calibri"/>
            </a:endParaRPr>
          </a:p>
        </p:txBody>
      </p:sp>
      <p:pic>
        <p:nvPicPr>
          <p:cNvPr id="4" name="object 4"/>
          <p:cNvPicPr/>
          <p:nvPr/>
        </p:nvPicPr>
        <p:blipFill>
          <a:blip r:embed="rId3" cstate="print"/>
          <a:stretch>
            <a:fillRect/>
          </a:stretch>
        </p:blipFill>
        <p:spPr>
          <a:xfrm>
            <a:off x="2413000" y="5679932"/>
            <a:ext cx="6730999" cy="1178064"/>
          </a:xfrm>
          <a:prstGeom prst="rect">
            <a:avLst/>
          </a:prstGeom>
        </p:spPr>
      </p:pic>
      <p:sp>
        <p:nvSpPr>
          <p:cNvPr id="5" name="object 5"/>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22</a:t>
            </a:fld>
            <a:endParaRPr spc="-25"/>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4" y="268209"/>
            <a:ext cx="8295140" cy="1210273"/>
          </a:xfrm>
          <a:prstGeom prst="rect">
            <a:avLst/>
          </a:prstGeom>
        </p:spPr>
      </p:pic>
      <p:sp>
        <p:nvSpPr>
          <p:cNvPr id="3" name="object 3"/>
          <p:cNvSpPr txBox="1"/>
          <p:nvPr/>
        </p:nvSpPr>
        <p:spPr>
          <a:xfrm>
            <a:off x="535940" y="1526794"/>
            <a:ext cx="8073390" cy="4461510"/>
          </a:xfrm>
          <a:prstGeom prst="rect">
            <a:avLst/>
          </a:prstGeom>
        </p:spPr>
        <p:txBody>
          <a:bodyPr vert="horz" wrap="square" lIns="0" tIns="104140" rIns="0" bIns="0" rtlCol="0">
            <a:spAutoFit/>
          </a:bodyPr>
          <a:lstStyle/>
          <a:p>
            <a:pPr marL="355600" marR="5080" indent="-352425">
              <a:lnSpc>
                <a:spcPct val="80000"/>
              </a:lnSpc>
              <a:spcBef>
                <a:spcPts val="820"/>
              </a:spcBef>
              <a:buSzPct val="96666"/>
              <a:buFont typeface="Wingdings"/>
              <a:buChar char=""/>
              <a:tabLst>
                <a:tab pos="355600" algn="l"/>
              </a:tabLst>
            </a:pPr>
            <a:r>
              <a:rPr sz="3000" b="1">
                <a:solidFill>
                  <a:srgbClr val="006FC0"/>
                </a:solidFill>
                <a:latin typeface="Calibri"/>
                <a:cs typeface="Calibri"/>
              </a:rPr>
              <a:t>Measured</a:t>
            </a:r>
            <a:r>
              <a:rPr sz="3000" b="1" spc="225">
                <a:solidFill>
                  <a:srgbClr val="006FC0"/>
                </a:solidFill>
                <a:latin typeface="Calibri"/>
                <a:cs typeface="Calibri"/>
              </a:rPr>
              <a:t> </a:t>
            </a:r>
            <a:r>
              <a:rPr sz="3000" b="1">
                <a:solidFill>
                  <a:srgbClr val="006FC0"/>
                </a:solidFill>
                <a:latin typeface="Calibri"/>
                <a:cs typeface="Calibri"/>
              </a:rPr>
              <a:t>value</a:t>
            </a:r>
            <a:r>
              <a:rPr sz="3000" b="1" spc="229">
                <a:solidFill>
                  <a:srgbClr val="006FC0"/>
                </a:solidFill>
                <a:latin typeface="Calibri"/>
                <a:cs typeface="Calibri"/>
              </a:rPr>
              <a:t> </a:t>
            </a:r>
            <a:r>
              <a:rPr sz="3000">
                <a:latin typeface="Calibri"/>
                <a:cs typeface="Calibri"/>
              </a:rPr>
              <a:t>=&gt;</a:t>
            </a:r>
            <a:r>
              <a:rPr sz="3000" spc="220">
                <a:latin typeface="Calibri"/>
                <a:cs typeface="Calibri"/>
              </a:rPr>
              <a:t> </a:t>
            </a:r>
            <a:r>
              <a:rPr sz="3000">
                <a:latin typeface="Calibri"/>
                <a:cs typeface="Calibri"/>
              </a:rPr>
              <a:t>Actual</a:t>
            </a:r>
            <a:r>
              <a:rPr sz="3000" spc="195">
                <a:latin typeface="Calibri"/>
                <a:cs typeface="Calibri"/>
              </a:rPr>
              <a:t> </a:t>
            </a:r>
            <a:r>
              <a:rPr sz="3000">
                <a:latin typeface="Calibri"/>
                <a:cs typeface="Calibri"/>
              </a:rPr>
              <a:t>value</a:t>
            </a:r>
            <a:r>
              <a:rPr sz="3000" spc="210">
                <a:latin typeface="Calibri"/>
                <a:cs typeface="Calibri"/>
              </a:rPr>
              <a:t> </a:t>
            </a:r>
            <a:r>
              <a:rPr sz="3000">
                <a:latin typeface="Calibri"/>
                <a:cs typeface="Calibri"/>
              </a:rPr>
              <a:t>measured</a:t>
            </a:r>
            <a:r>
              <a:rPr sz="3000" spc="210">
                <a:latin typeface="Calibri"/>
                <a:cs typeface="Calibri"/>
              </a:rPr>
              <a:t> </a:t>
            </a:r>
            <a:r>
              <a:rPr sz="3000" spc="-10">
                <a:latin typeface="Calibri"/>
                <a:cs typeface="Calibri"/>
              </a:rPr>
              <a:t>using </a:t>
            </a:r>
            <a:r>
              <a:rPr sz="3000">
                <a:latin typeface="Calibri"/>
                <a:cs typeface="Calibri"/>
              </a:rPr>
              <a:t>an</a:t>
            </a:r>
            <a:r>
              <a:rPr sz="3000" spc="-10">
                <a:latin typeface="Calibri"/>
                <a:cs typeface="Calibri"/>
              </a:rPr>
              <a:t> instrument</a:t>
            </a:r>
            <a:endParaRPr sz="3000">
              <a:latin typeface="Calibri"/>
              <a:cs typeface="Calibri"/>
            </a:endParaRPr>
          </a:p>
          <a:p>
            <a:pPr>
              <a:lnSpc>
                <a:spcPct val="100000"/>
              </a:lnSpc>
              <a:buFont typeface="Wingdings"/>
              <a:buChar char=""/>
            </a:pPr>
            <a:endParaRPr sz="2950">
              <a:latin typeface="Calibri"/>
              <a:cs typeface="Calibri"/>
            </a:endParaRPr>
          </a:p>
          <a:p>
            <a:pPr marL="354965" indent="-351790">
              <a:lnSpc>
                <a:spcPct val="100000"/>
              </a:lnSpc>
              <a:buSzPct val="96666"/>
              <a:buFont typeface="Wingdings"/>
              <a:buChar char=""/>
              <a:tabLst>
                <a:tab pos="354965" algn="l"/>
              </a:tabLst>
            </a:pPr>
            <a:r>
              <a:rPr sz="3000" b="1" spc="-10">
                <a:solidFill>
                  <a:srgbClr val="006FC0"/>
                </a:solidFill>
                <a:latin typeface="Calibri"/>
                <a:cs typeface="Calibri"/>
              </a:rPr>
              <a:t>True</a:t>
            </a:r>
            <a:r>
              <a:rPr sz="3000" b="1" spc="-70">
                <a:solidFill>
                  <a:srgbClr val="006FC0"/>
                </a:solidFill>
                <a:latin typeface="Calibri"/>
                <a:cs typeface="Calibri"/>
              </a:rPr>
              <a:t> </a:t>
            </a:r>
            <a:r>
              <a:rPr sz="3000" b="1">
                <a:solidFill>
                  <a:srgbClr val="006FC0"/>
                </a:solidFill>
                <a:latin typeface="Calibri"/>
                <a:cs typeface="Calibri"/>
              </a:rPr>
              <a:t>value</a:t>
            </a:r>
            <a:r>
              <a:rPr sz="3000" b="1" spc="-45">
                <a:solidFill>
                  <a:srgbClr val="006FC0"/>
                </a:solidFill>
                <a:latin typeface="Calibri"/>
                <a:cs typeface="Calibri"/>
              </a:rPr>
              <a:t> </a:t>
            </a:r>
            <a:r>
              <a:rPr sz="3000">
                <a:latin typeface="Calibri"/>
                <a:cs typeface="Calibri"/>
              </a:rPr>
              <a:t>=&gt;</a:t>
            </a:r>
            <a:r>
              <a:rPr sz="3000" spc="-50">
                <a:latin typeface="Calibri"/>
                <a:cs typeface="Calibri"/>
              </a:rPr>
              <a:t> </a:t>
            </a:r>
            <a:r>
              <a:rPr sz="3000" spc="-10">
                <a:latin typeface="Calibri"/>
                <a:cs typeface="Calibri"/>
              </a:rPr>
              <a:t>Perfect</a:t>
            </a:r>
            <a:r>
              <a:rPr sz="3000" spc="-75">
                <a:latin typeface="Calibri"/>
                <a:cs typeface="Calibri"/>
              </a:rPr>
              <a:t> </a:t>
            </a:r>
            <a:r>
              <a:rPr sz="3000">
                <a:latin typeface="Calibri"/>
                <a:cs typeface="Calibri"/>
              </a:rPr>
              <a:t>reading</a:t>
            </a:r>
            <a:r>
              <a:rPr sz="3000" spc="-65">
                <a:latin typeface="Calibri"/>
                <a:cs typeface="Calibri"/>
              </a:rPr>
              <a:t> </a:t>
            </a:r>
            <a:r>
              <a:rPr sz="3000">
                <a:latin typeface="Calibri"/>
                <a:cs typeface="Calibri"/>
              </a:rPr>
              <a:t>or</a:t>
            </a:r>
            <a:r>
              <a:rPr sz="3000" spc="-60">
                <a:latin typeface="Calibri"/>
                <a:cs typeface="Calibri"/>
              </a:rPr>
              <a:t> </a:t>
            </a:r>
            <a:r>
              <a:rPr sz="3000">
                <a:latin typeface="Calibri"/>
                <a:cs typeface="Calibri"/>
              </a:rPr>
              <a:t>Theoretical</a:t>
            </a:r>
            <a:r>
              <a:rPr sz="3000" spc="-80">
                <a:latin typeface="Calibri"/>
                <a:cs typeface="Calibri"/>
              </a:rPr>
              <a:t> </a:t>
            </a:r>
            <a:r>
              <a:rPr sz="3000" spc="-10">
                <a:latin typeface="Calibri"/>
                <a:cs typeface="Calibri"/>
              </a:rPr>
              <a:t>value</a:t>
            </a:r>
            <a:endParaRPr sz="3000">
              <a:latin typeface="Calibri"/>
              <a:cs typeface="Calibri"/>
            </a:endParaRPr>
          </a:p>
          <a:p>
            <a:pPr>
              <a:lnSpc>
                <a:spcPct val="100000"/>
              </a:lnSpc>
              <a:spcBef>
                <a:spcPts val="50"/>
              </a:spcBef>
              <a:buFont typeface="Wingdings"/>
              <a:buChar char=""/>
            </a:pPr>
            <a:endParaRPr sz="2900">
              <a:latin typeface="Calibri"/>
              <a:cs typeface="Calibri"/>
            </a:endParaRPr>
          </a:p>
          <a:p>
            <a:pPr marL="385445" indent="-380365">
              <a:lnSpc>
                <a:spcPct val="100000"/>
              </a:lnSpc>
              <a:buSzPct val="95454"/>
              <a:buFont typeface="Wingdings"/>
              <a:buChar char=""/>
              <a:tabLst>
                <a:tab pos="385445" algn="l"/>
              </a:tabLst>
            </a:pPr>
            <a:r>
              <a:rPr sz="3300" b="1" i="1">
                <a:solidFill>
                  <a:srgbClr val="00AF50"/>
                </a:solidFill>
                <a:latin typeface="Calibri"/>
                <a:cs typeface="Calibri"/>
              </a:rPr>
              <a:t>Static</a:t>
            </a:r>
            <a:r>
              <a:rPr sz="3300" b="1" i="1" spc="-25">
                <a:solidFill>
                  <a:srgbClr val="00AF50"/>
                </a:solidFill>
                <a:latin typeface="Calibri"/>
                <a:cs typeface="Calibri"/>
              </a:rPr>
              <a:t> </a:t>
            </a:r>
            <a:r>
              <a:rPr sz="3300" b="1" i="1">
                <a:solidFill>
                  <a:srgbClr val="00AF50"/>
                </a:solidFill>
                <a:latin typeface="Calibri"/>
                <a:cs typeface="Calibri"/>
              </a:rPr>
              <a:t>error</a:t>
            </a:r>
            <a:r>
              <a:rPr sz="3300" b="1" i="1" spc="-40">
                <a:solidFill>
                  <a:srgbClr val="00AF50"/>
                </a:solidFill>
                <a:latin typeface="Calibri"/>
                <a:cs typeface="Calibri"/>
              </a:rPr>
              <a:t> </a:t>
            </a:r>
            <a:r>
              <a:rPr sz="3300" b="1" i="1">
                <a:solidFill>
                  <a:srgbClr val="00AF50"/>
                </a:solidFill>
                <a:latin typeface="Calibri"/>
                <a:cs typeface="Calibri"/>
              </a:rPr>
              <a:t>=</a:t>
            </a:r>
            <a:r>
              <a:rPr sz="3300" b="1" i="1" spc="-30">
                <a:solidFill>
                  <a:srgbClr val="00AF50"/>
                </a:solidFill>
                <a:latin typeface="Calibri"/>
                <a:cs typeface="Calibri"/>
              </a:rPr>
              <a:t> </a:t>
            </a:r>
            <a:r>
              <a:rPr sz="3300" b="1" i="1">
                <a:solidFill>
                  <a:srgbClr val="00AF50"/>
                </a:solidFill>
                <a:latin typeface="Calibri"/>
                <a:cs typeface="Calibri"/>
              </a:rPr>
              <a:t>Measured</a:t>
            </a:r>
            <a:r>
              <a:rPr sz="3300" b="1" i="1" spc="-30">
                <a:solidFill>
                  <a:srgbClr val="00AF50"/>
                </a:solidFill>
                <a:latin typeface="Calibri"/>
                <a:cs typeface="Calibri"/>
              </a:rPr>
              <a:t> </a:t>
            </a:r>
            <a:r>
              <a:rPr sz="3300" b="1" i="1">
                <a:solidFill>
                  <a:srgbClr val="00AF50"/>
                </a:solidFill>
                <a:latin typeface="Calibri"/>
                <a:cs typeface="Calibri"/>
              </a:rPr>
              <a:t>value</a:t>
            </a:r>
            <a:r>
              <a:rPr sz="3300" b="1" i="1" spc="-35">
                <a:solidFill>
                  <a:srgbClr val="00AF50"/>
                </a:solidFill>
                <a:latin typeface="Calibri"/>
                <a:cs typeface="Calibri"/>
              </a:rPr>
              <a:t> </a:t>
            </a:r>
            <a:r>
              <a:rPr sz="3300" b="1" i="1">
                <a:solidFill>
                  <a:srgbClr val="00AF50"/>
                </a:solidFill>
                <a:latin typeface="Calibri"/>
                <a:cs typeface="Calibri"/>
              </a:rPr>
              <a:t>–</a:t>
            </a:r>
            <a:r>
              <a:rPr sz="3300" b="1" i="1" spc="-40">
                <a:solidFill>
                  <a:srgbClr val="00AF50"/>
                </a:solidFill>
                <a:latin typeface="Calibri"/>
                <a:cs typeface="Calibri"/>
              </a:rPr>
              <a:t> </a:t>
            </a:r>
            <a:r>
              <a:rPr sz="3300" b="1" i="1">
                <a:solidFill>
                  <a:srgbClr val="00AF50"/>
                </a:solidFill>
                <a:latin typeface="Calibri"/>
                <a:cs typeface="Calibri"/>
              </a:rPr>
              <a:t>True</a:t>
            </a:r>
            <a:r>
              <a:rPr sz="3300" b="1" i="1" spc="-10">
                <a:solidFill>
                  <a:srgbClr val="00AF50"/>
                </a:solidFill>
                <a:latin typeface="Calibri"/>
                <a:cs typeface="Calibri"/>
              </a:rPr>
              <a:t> value</a:t>
            </a:r>
            <a:endParaRPr sz="3300">
              <a:latin typeface="Calibri"/>
              <a:cs typeface="Calibri"/>
            </a:endParaRPr>
          </a:p>
          <a:p>
            <a:pPr>
              <a:lnSpc>
                <a:spcPct val="100000"/>
              </a:lnSpc>
              <a:spcBef>
                <a:spcPts val="10"/>
              </a:spcBef>
              <a:buFont typeface="Wingdings"/>
              <a:buChar char=""/>
            </a:pPr>
            <a:endParaRPr sz="2950">
              <a:latin typeface="Calibri"/>
              <a:cs typeface="Calibri"/>
            </a:endParaRPr>
          </a:p>
          <a:p>
            <a:pPr marL="354965" indent="-351790">
              <a:lnSpc>
                <a:spcPct val="100000"/>
              </a:lnSpc>
              <a:buSzPct val="96666"/>
              <a:buFont typeface="Wingdings"/>
              <a:buChar char=""/>
              <a:tabLst>
                <a:tab pos="354965" algn="l"/>
              </a:tabLst>
            </a:pPr>
            <a:r>
              <a:rPr sz="3000">
                <a:latin typeface="Calibri"/>
                <a:cs typeface="Calibri"/>
              </a:rPr>
              <a:t>Error</a:t>
            </a:r>
            <a:r>
              <a:rPr sz="3000" spc="-25">
                <a:latin typeface="Calibri"/>
                <a:cs typeface="Calibri"/>
              </a:rPr>
              <a:t> </a:t>
            </a:r>
            <a:r>
              <a:rPr sz="3000">
                <a:latin typeface="Calibri"/>
                <a:cs typeface="Calibri"/>
              </a:rPr>
              <a:t>may</a:t>
            </a:r>
            <a:r>
              <a:rPr sz="3000" spc="-30">
                <a:latin typeface="Calibri"/>
                <a:cs typeface="Calibri"/>
              </a:rPr>
              <a:t> </a:t>
            </a:r>
            <a:r>
              <a:rPr sz="3000">
                <a:latin typeface="Calibri"/>
                <a:cs typeface="Calibri"/>
              </a:rPr>
              <a:t>be</a:t>
            </a:r>
            <a:r>
              <a:rPr sz="3000" spc="-45">
                <a:latin typeface="Calibri"/>
                <a:cs typeface="Calibri"/>
              </a:rPr>
              <a:t> </a:t>
            </a:r>
            <a:r>
              <a:rPr sz="3000">
                <a:latin typeface="Calibri"/>
                <a:cs typeface="Calibri"/>
              </a:rPr>
              <a:t>positive</a:t>
            </a:r>
            <a:r>
              <a:rPr sz="3000" spc="-45">
                <a:latin typeface="Calibri"/>
                <a:cs typeface="Calibri"/>
              </a:rPr>
              <a:t> </a:t>
            </a:r>
            <a:r>
              <a:rPr sz="3000">
                <a:latin typeface="Calibri"/>
                <a:cs typeface="Calibri"/>
              </a:rPr>
              <a:t>or</a:t>
            </a:r>
            <a:r>
              <a:rPr sz="3000" spc="-25">
                <a:latin typeface="Calibri"/>
                <a:cs typeface="Calibri"/>
              </a:rPr>
              <a:t> </a:t>
            </a:r>
            <a:r>
              <a:rPr sz="3000" spc="-10">
                <a:latin typeface="Calibri"/>
                <a:cs typeface="Calibri"/>
              </a:rPr>
              <a:t>negative</a:t>
            </a:r>
            <a:endParaRPr sz="3000">
              <a:latin typeface="Calibri"/>
              <a:cs typeface="Calibri"/>
            </a:endParaRPr>
          </a:p>
          <a:p>
            <a:pPr marL="355600" marR="5715" indent="-353060">
              <a:lnSpc>
                <a:spcPct val="80000"/>
              </a:lnSpc>
              <a:spcBef>
                <a:spcPts val="725"/>
              </a:spcBef>
              <a:buSzPct val="96666"/>
              <a:buFont typeface="Wingdings"/>
              <a:buChar char=""/>
              <a:tabLst>
                <a:tab pos="355600" algn="l"/>
              </a:tabLst>
            </a:pPr>
            <a:r>
              <a:rPr sz="3000">
                <a:latin typeface="Calibri"/>
                <a:cs typeface="Calibri"/>
              </a:rPr>
              <a:t>Study</a:t>
            </a:r>
            <a:r>
              <a:rPr sz="3000" spc="-20">
                <a:latin typeface="Calibri"/>
                <a:cs typeface="Calibri"/>
              </a:rPr>
              <a:t> </a:t>
            </a:r>
            <a:r>
              <a:rPr sz="3000">
                <a:latin typeface="Calibri"/>
                <a:cs typeface="Calibri"/>
              </a:rPr>
              <a:t>of</a:t>
            </a:r>
            <a:r>
              <a:rPr sz="3000" spc="-10">
                <a:latin typeface="Calibri"/>
                <a:cs typeface="Calibri"/>
              </a:rPr>
              <a:t> </a:t>
            </a:r>
            <a:r>
              <a:rPr sz="3000">
                <a:latin typeface="Calibri"/>
                <a:cs typeface="Calibri"/>
              </a:rPr>
              <a:t>error</a:t>
            </a:r>
            <a:r>
              <a:rPr sz="3000" spc="10">
                <a:latin typeface="Calibri"/>
                <a:cs typeface="Calibri"/>
              </a:rPr>
              <a:t> </a:t>
            </a:r>
            <a:r>
              <a:rPr sz="3000">
                <a:latin typeface="Calibri"/>
                <a:cs typeface="Calibri"/>
              </a:rPr>
              <a:t>helps</a:t>
            </a:r>
            <a:r>
              <a:rPr sz="3000" spc="10">
                <a:latin typeface="Calibri"/>
                <a:cs typeface="Calibri"/>
              </a:rPr>
              <a:t> </a:t>
            </a:r>
            <a:r>
              <a:rPr sz="3000">
                <a:latin typeface="Calibri"/>
                <a:cs typeface="Calibri"/>
              </a:rPr>
              <a:t>in reducing</a:t>
            </a:r>
            <a:r>
              <a:rPr sz="3000" spc="15">
                <a:latin typeface="Calibri"/>
                <a:cs typeface="Calibri"/>
              </a:rPr>
              <a:t> </a:t>
            </a:r>
            <a:r>
              <a:rPr sz="3000">
                <a:latin typeface="Calibri"/>
                <a:cs typeface="Calibri"/>
              </a:rPr>
              <a:t>them</a:t>
            </a:r>
            <a:r>
              <a:rPr sz="3000" spc="-15">
                <a:latin typeface="Calibri"/>
                <a:cs typeface="Calibri"/>
              </a:rPr>
              <a:t> </a:t>
            </a:r>
            <a:r>
              <a:rPr sz="3000">
                <a:latin typeface="Calibri"/>
                <a:cs typeface="Calibri"/>
              </a:rPr>
              <a:t>to</a:t>
            </a:r>
            <a:r>
              <a:rPr sz="3000" spc="-5">
                <a:latin typeface="Calibri"/>
                <a:cs typeface="Calibri"/>
              </a:rPr>
              <a:t> </a:t>
            </a:r>
            <a:r>
              <a:rPr sz="3000">
                <a:latin typeface="Calibri"/>
                <a:cs typeface="Calibri"/>
              </a:rPr>
              <a:t>get </a:t>
            </a:r>
            <a:r>
              <a:rPr sz="3000" spc="-20">
                <a:latin typeface="Calibri"/>
                <a:cs typeface="Calibri"/>
              </a:rPr>
              <a:t>more </a:t>
            </a:r>
            <a:r>
              <a:rPr sz="3000">
                <a:latin typeface="Calibri"/>
                <a:cs typeface="Calibri"/>
              </a:rPr>
              <a:t>reliable</a:t>
            </a:r>
            <a:r>
              <a:rPr sz="3000" spc="-75">
                <a:latin typeface="Calibri"/>
                <a:cs typeface="Calibri"/>
              </a:rPr>
              <a:t> </a:t>
            </a:r>
            <a:r>
              <a:rPr sz="3000" spc="-10">
                <a:latin typeface="Calibri"/>
                <a:cs typeface="Calibri"/>
              </a:rPr>
              <a:t>results.</a:t>
            </a:r>
            <a:endParaRPr sz="30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23</a:t>
            </a:fld>
            <a:endParaRPr spc="-25"/>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4" y="268209"/>
            <a:ext cx="8295140" cy="1210273"/>
          </a:xfrm>
          <a:prstGeom prst="rect">
            <a:avLst/>
          </a:prstGeom>
        </p:spPr>
      </p:pic>
      <p:sp>
        <p:nvSpPr>
          <p:cNvPr id="3" name="object 3"/>
          <p:cNvSpPr txBox="1"/>
          <p:nvPr/>
        </p:nvSpPr>
        <p:spPr>
          <a:xfrm>
            <a:off x="307340" y="2016074"/>
            <a:ext cx="8373109" cy="3636010"/>
          </a:xfrm>
          <a:prstGeom prst="rect">
            <a:avLst/>
          </a:prstGeom>
        </p:spPr>
        <p:txBody>
          <a:bodyPr vert="horz" wrap="square" lIns="0" tIns="13335" rIns="0" bIns="0" rtlCol="0">
            <a:spAutoFit/>
          </a:bodyPr>
          <a:lstStyle/>
          <a:p>
            <a:pPr marL="374650" indent="-374650">
              <a:lnSpc>
                <a:spcPct val="100000"/>
              </a:lnSpc>
              <a:spcBef>
                <a:spcPts val="105"/>
              </a:spcBef>
              <a:buSzPct val="96875"/>
              <a:buFont typeface="Wingdings"/>
              <a:buChar char=""/>
              <a:tabLst>
                <a:tab pos="374650" algn="l"/>
              </a:tabLst>
            </a:pPr>
            <a:r>
              <a:rPr sz="3200" b="1">
                <a:solidFill>
                  <a:srgbClr val="FF0000"/>
                </a:solidFill>
                <a:latin typeface="Calibri"/>
                <a:cs typeface="Calibri"/>
              </a:rPr>
              <a:t>It</a:t>
            </a:r>
            <a:r>
              <a:rPr sz="3200" b="1" spc="-40">
                <a:solidFill>
                  <a:srgbClr val="FF0000"/>
                </a:solidFill>
                <a:latin typeface="Calibri"/>
                <a:cs typeface="Calibri"/>
              </a:rPr>
              <a:t> </a:t>
            </a:r>
            <a:r>
              <a:rPr sz="3200" b="1">
                <a:solidFill>
                  <a:srgbClr val="FF0000"/>
                </a:solidFill>
                <a:latin typeface="Calibri"/>
                <a:cs typeface="Calibri"/>
              </a:rPr>
              <a:t>is</a:t>
            </a:r>
            <a:r>
              <a:rPr sz="3200" b="1" spc="-45">
                <a:solidFill>
                  <a:srgbClr val="FF0000"/>
                </a:solidFill>
                <a:latin typeface="Calibri"/>
                <a:cs typeface="Calibri"/>
              </a:rPr>
              <a:t> </a:t>
            </a:r>
            <a:r>
              <a:rPr sz="3200" b="1">
                <a:solidFill>
                  <a:srgbClr val="FF0000"/>
                </a:solidFill>
                <a:latin typeface="Calibri"/>
                <a:cs typeface="Calibri"/>
              </a:rPr>
              <a:t>the</a:t>
            </a:r>
            <a:r>
              <a:rPr sz="3200" b="1" spc="-45">
                <a:solidFill>
                  <a:srgbClr val="FF0000"/>
                </a:solidFill>
                <a:latin typeface="Calibri"/>
                <a:cs typeface="Calibri"/>
              </a:rPr>
              <a:t> </a:t>
            </a:r>
            <a:r>
              <a:rPr sz="3200" b="1">
                <a:solidFill>
                  <a:srgbClr val="FF0000"/>
                </a:solidFill>
                <a:latin typeface="Calibri"/>
                <a:cs typeface="Calibri"/>
              </a:rPr>
              <a:t>complement</a:t>
            </a:r>
            <a:r>
              <a:rPr sz="3200" b="1" spc="-50">
                <a:solidFill>
                  <a:srgbClr val="FF0000"/>
                </a:solidFill>
                <a:latin typeface="Calibri"/>
                <a:cs typeface="Calibri"/>
              </a:rPr>
              <a:t> </a:t>
            </a:r>
            <a:r>
              <a:rPr sz="3200" b="1">
                <a:solidFill>
                  <a:srgbClr val="FF0000"/>
                </a:solidFill>
                <a:latin typeface="Calibri"/>
                <a:cs typeface="Calibri"/>
              </a:rPr>
              <a:t>of</a:t>
            </a:r>
            <a:r>
              <a:rPr sz="3200" b="1" spc="-35">
                <a:solidFill>
                  <a:srgbClr val="FF0000"/>
                </a:solidFill>
                <a:latin typeface="Calibri"/>
                <a:cs typeface="Calibri"/>
              </a:rPr>
              <a:t> </a:t>
            </a:r>
            <a:r>
              <a:rPr sz="3200" b="1">
                <a:solidFill>
                  <a:srgbClr val="FF0000"/>
                </a:solidFill>
                <a:latin typeface="Calibri"/>
                <a:cs typeface="Calibri"/>
              </a:rPr>
              <a:t>static</a:t>
            </a:r>
            <a:r>
              <a:rPr sz="3200" b="1" spc="-55">
                <a:solidFill>
                  <a:srgbClr val="FF0000"/>
                </a:solidFill>
                <a:latin typeface="Calibri"/>
                <a:cs typeface="Calibri"/>
              </a:rPr>
              <a:t> </a:t>
            </a:r>
            <a:r>
              <a:rPr sz="3200" b="1" spc="-10">
                <a:solidFill>
                  <a:srgbClr val="FF0000"/>
                </a:solidFill>
                <a:latin typeface="Calibri"/>
                <a:cs typeface="Calibri"/>
              </a:rPr>
              <a:t>error</a:t>
            </a:r>
            <a:endParaRPr sz="3200">
              <a:latin typeface="Calibri"/>
              <a:cs typeface="Calibri"/>
            </a:endParaRPr>
          </a:p>
          <a:p>
            <a:pPr>
              <a:lnSpc>
                <a:spcPct val="100000"/>
              </a:lnSpc>
              <a:spcBef>
                <a:spcPts val="30"/>
              </a:spcBef>
              <a:buFont typeface="Wingdings"/>
              <a:buChar char=""/>
            </a:pPr>
            <a:endParaRPr sz="3750">
              <a:latin typeface="Calibri"/>
              <a:cs typeface="Calibri"/>
            </a:endParaRPr>
          </a:p>
          <a:p>
            <a:pPr marL="375285" indent="-375285">
              <a:lnSpc>
                <a:spcPct val="100000"/>
              </a:lnSpc>
              <a:buSzPct val="96875"/>
              <a:buFont typeface="Wingdings"/>
              <a:buChar char=""/>
              <a:tabLst>
                <a:tab pos="375285" algn="l"/>
              </a:tabLst>
            </a:pPr>
            <a:r>
              <a:rPr sz="3200" b="1" i="1">
                <a:solidFill>
                  <a:srgbClr val="00AF50"/>
                </a:solidFill>
                <a:latin typeface="Calibri"/>
                <a:cs typeface="Calibri"/>
              </a:rPr>
              <a:t>Static</a:t>
            </a:r>
            <a:r>
              <a:rPr sz="3200" b="1" i="1" spc="-50">
                <a:solidFill>
                  <a:srgbClr val="00AF50"/>
                </a:solidFill>
                <a:latin typeface="Calibri"/>
                <a:cs typeface="Calibri"/>
              </a:rPr>
              <a:t> </a:t>
            </a:r>
            <a:r>
              <a:rPr sz="3200" b="1" i="1">
                <a:solidFill>
                  <a:srgbClr val="00AF50"/>
                </a:solidFill>
                <a:latin typeface="Calibri"/>
                <a:cs typeface="Calibri"/>
              </a:rPr>
              <a:t>correction</a:t>
            </a:r>
            <a:r>
              <a:rPr sz="3200" b="1" i="1" spc="-60">
                <a:solidFill>
                  <a:srgbClr val="00AF50"/>
                </a:solidFill>
                <a:latin typeface="Calibri"/>
                <a:cs typeface="Calibri"/>
              </a:rPr>
              <a:t> </a:t>
            </a:r>
            <a:r>
              <a:rPr sz="3200" b="1" i="1">
                <a:solidFill>
                  <a:srgbClr val="00AF50"/>
                </a:solidFill>
                <a:latin typeface="Calibri"/>
                <a:cs typeface="Calibri"/>
              </a:rPr>
              <a:t>=</a:t>
            </a:r>
            <a:r>
              <a:rPr sz="3200" b="1" i="1" spc="-30">
                <a:solidFill>
                  <a:srgbClr val="00AF50"/>
                </a:solidFill>
                <a:latin typeface="Calibri"/>
                <a:cs typeface="Calibri"/>
              </a:rPr>
              <a:t> </a:t>
            </a:r>
            <a:r>
              <a:rPr sz="3200" b="1" i="1">
                <a:solidFill>
                  <a:srgbClr val="00AF50"/>
                </a:solidFill>
                <a:latin typeface="Calibri"/>
                <a:cs typeface="Calibri"/>
              </a:rPr>
              <a:t>True</a:t>
            </a:r>
            <a:r>
              <a:rPr sz="3200" b="1" i="1" spc="-30">
                <a:solidFill>
                  <a:srgbClr val="00AF50"/>
                </a:solidFill>
                <a:latin typeface="Calibri"/>
                <a:cs typeface="Calibri"/>
              </a:rPr>
              <a:t> </a:t>
            </a:r>
            <a:r>
              <a:rPr sz="3200" b="1" i="1">
                <a:solidFill>
                  <a:srgbClr val="00AF50"/>
                </a:solidFill>
                <a:latin typeface="Calibri"/>
                <a:cs typeface="Calibri"/>
              </a:rPr>
              <a:t>value</a:t>
            </a:r>
            <a:r>
              <a:rPr sz="3200" b="1" i="1" spc="-35">
                <a:solidFill>
                  <a:srgbClr val="00AF50"/>
                </a:solidFill>
                <a:latin typeface="Calibri"/>
                <a:cs typeface="Calibri"/>
              </a:rPr>
              <a:t> </a:t>
            </a:r>
            <a:r>
              <a:rPr sz="3200" b="1" i="1">
                <a:solidFill>
                  <a:srgbClr val="00AF50"/>
                </a:solidFill>
                <a:latin typeface="Calibri"/>
                <a:cs typeface="Calibri"/>
              </a:rPr>
              <a:t>–</a:t>
            </a:r>
            <a:r>
              <a:rPr sz="3200" b="1" i="1" spc="-25">
                <a:solidFill>
                  <a:srgbClr val="00AF50"/>
                </a:solidFill>
                <a:latin typeface="Calibri"/>
                <a:cs typeface="Calibri"/>
              </a:rPr>
              <a:t> </a:t>
            </a:r>
            <a:r>
              <a:rPr sz="3200" b="1" i="1">
                <a:solidFill>
                  <a:srgbClr val="00AF50"/>
                </a:solidFill>
                <a:latin typeface="Calibri"/>
                <a:cs typeface="Calibri"/>
              </a:rPr>
              <a:t>Measured</a:t>
            </a:r>
            <a:r>
              <a:rPr sz="3200" b="1" i="1" spc="-25">
                <a:solidFill>
                  <a:srgbClr val="00AF50"/>
                </a:solidFill>
                <a:latin typeface="Calibri"/>
                <a:cs typeface="Calibri"/>
              </a:rPr>
              <a:t> </a:t>
            </a:r>
            <a:r>
              <a:rPr sz="3200" b="1" i="1" spc="-10">
                <a:solidFill>
                  <a:srgbClr val="00AF50"/>
                </a:solidFill>
                <a:latin typeface="Calibri"/>
                <a:cs typeface="Calibri"/>
              </a:rPr>
              <a:t>value</a:t>
            </a:r>
            <a:endParaRPr sz="3200">
              <a:latin typeface="Calibri"/>
              <a:cs typeface="Calibri"/>
            </a:endParaRPr>
          </a:p>
          <a:p>
            <a:pPr marL="3143250">
              <a:lnSpc>
                <a:spcPct val="100000"/>
              </a:lnSpc>
              <a:spcBef>
                <a:spcPts val="385"/>
              </a:spcBef>
            </a:pPr>
            <a:r>
              <a:rPr sz="3200" b="1" i="1">
                <a:solidFill>
                  <a:srgbClr val="00AF50"/>
                </a:solidFill>
                <a:latin typeface="Calibri"/>
                <a:cs typeface="Calibri"/>
              </a:rPr>
              <a:t>=</a:t>
            </a:r>
            <a:r>
              <a:rPr sz="3200" b="1" i="1" spc="-10">
                <a:solidFill>
                  <a:srgbClr val="00AF50"/>
                </a:solidFill>
                <a:latin typeface="Calibri"/>
                <a:cs typeface="Calibri"/>
              </a:rPr>
              <a:t> </a:t>
            </a:r>
            <a:r>
              <a:rPr sz="3200" b="1" i="1">
                <a:solidFill>
                  <a:srgbClr val="00AF50"/>
                </a:solidFill>
                <a:latin typeface="Calibri"/>
                <a:cs typeface="Calibri"/>
              </a:rPr>
              <a:t>-</a:t>
            </a:r>
            <a:r>
              <a:rPr sz="3200" b="1" i="1" spc="-15">
                <a:solidFill>
                  <a:srgbClr val="00AF50"/>
                </a:solidFill>
                <a:latin typeface="Calibri"/>
                <a:cs typeface="Calibri"/>
              </a:rPr>
              <a:t> </a:t>
            </a:r>
            <a:r>
              <a:rPr sz="3200" b="1" i="1">
                <a:solidFill>
                  <a:srgbClr val="00AF50"/>
                </a:solidFill>
                <a:latin typeface="Calibri"/>
                <a:cs typeface="Calibri"/>
              </a:rPr>
              <a:t>Static</a:t>
            </a:r>
            <a:r>
              <a:rPr sz="3200" b="1" i="1" spc="-35">
                <a:solidFill>
                  <a:srgbClr val="00AF50"/>
                </a:solidFill>
                <a:latin typeface="Calibri"/>
                <a:cs typeface="Calibri"/>
              </a:rPr>
              <a:t> </a:t>
            </a:r>
            <a:r>
              <a:rPr sz="3200" b="1" i="1" spc="-10">
                <a:solidFill>
                  <a:srgbClr val="00AF50"/>
                </a:solidFill>
                <a:latin typeface="Calibri"/>
                <a:cs typeface="Calibri"/>
              </a:rPr>
              <a:t>error</a:t>
            </a:r>
            <a:endParaRPr sz="3200">
              <a:latin typeface="Calibri"/>
              <a:cs typeface="Calibri"/>
            </a:endParaRPr>
          </a:p>
          <a:p>
            <a:pPr>
              <a:lnSpc>
                <a:spcPct val="100000"/>
              </a:lnSpc>
              <a:spcBef>
                <a:spcPts val="35"/>
              </a:spcBef>
            </a:pPr>
            <a:endParaRPr sz="4100">
              <a:latin typeface="Calibri"/>
              <a:cs typeface="Calibri"/>
            </a:endParaRPr>
          </a:p>
          <a:p>
            <a:pPr marL="355600" marR="394970" indent="-355600">
              <a:lnSpc>
                <a:spcPts val="3460"/>
              </a:lnSpc>
              <a:buSzPct val="96875"/>
              <a:buFont typeface="Wingdings"/>
              <a:buChar char=""/>
              <a:tabLst>
                <a:tab pos="355600" algn="l"/>
                <a:tab pos="375285" algn="l"/>
              </a:tabLst>
            </a:pPr>
            <a:r>
              <a:rPr sz="3200">
                <a:latin typeface="Calibri"/>
                <a:cs typeface="Calibri"/>
              </a:rPr>
              <a:t>When</a:t>
            </a:r>
            <a:r>
              <a:rPr sz="3200" spc="-35">
                <a:latin typeface="Calibri"/>
                <a:cs typeface="Calibri"/>
              </a:rPr>
              <a:t> </a:t>
            </a:r>
            <a:r>
              <a:rPr sz="3200">
                <a:latin typeface="Calibri"/>
                <a:cs typeface="Calibri"/>
              </a:rPr>
              <a:t>there</a:t>
            </a:r>
            <a:r>
              <a:rPr sz="3200" spc="-15">
                <a:latin typeface="Calibri"/>
                <a:cs typeface="Calibri"/>
              </a:rPr>
              <a:t> </a:t>
            </a:r>
            <a:r>
              <a:rPr sz="3200">
                <a:latin typeface="Calibri"/>
                <a:cs typeface="Calibri"/>
              </a:rPr>
              <a:t>is</a:t>
            </a:r>
            <a:r>
              <a:rPr sz="3200" spc="-35">
                <a:latin typeface="Calibri"/>
                <a:cs typeface="Calibri"/>
              </a:rPr>
              <a:t> </a:t>
            </a:r>
            <a:r>
              <a:rPr sz="3200">
                <a:latin typeface="Calibri"/>
                <a:cs typeface="Calibri"/>
              </a:rPr>
              <a:t>an</a:t>
            </a:r>
            <a:r>
              <a:rPr sz="3200" spc="-5">
                <a:latin typeface="Calibri"/>
                <a:cs typeface="Calibri"/>
              </a:rPr>
              <a:t> </a:t>
            </a:r>
            <a:r>
              <a:rPr sz="3200">
                <a:latin typeface="Calibri"/>
                <a:cs typeface="Calibri"/>
              </a:rPr>
              <a:t>error</a:t>
            </a:r>
            <a:r>
              <a:rPr sz="3200" spc="-45">
                <a:latin typeface="Calibri"/>
                <a:cs typeface="Calibri"/>
              </a:rPr>
              <a:t> </a:t>
            </a:r>
            <a:r>
              <a:rPr sz="3200">
                <a:latin typeface="Calibri"/>
                <a:cs typeface="Calibri"/>
              </a:rPr>
              <a:t>of –</a:t>
            </a:r>
            <a:r>
              <a:rPr sz="3200" spc="-25">
                <a:latin typeface="Calibri"/>
                <a:cs typeface="Calibri"/>
              </a:rPr>
              <a:t> </a:t>
            </a:r>
            <a:r>
              <a:rPr sz="3200">
                <a:latin typeface="Calibri"/>
                <a:cs typeface="Calibri"/>
              </a:rPr>
              <a:t>5%,</a:t>
            </a:r>
            <a:r>
              <a:rPr sz="3200" spc="-15">
                <a:latin typeface="Calibri"/>
                <a:cs typeface="Calibri"/>
              </a:rPr>
              <a:t> </a:t>
            </a:r>
            <a:r>
              <a:rPr sz="3200">
                <a:latin typeface="Calibri"/>
                <a:cs typeface="Calibri"/>
              </a:rPr>
              <a:t>the</a:t>
            </a:r>
            <a:r>
              <a:rPr sz="3200" spc="-15">
                <a:latin typeface="Calibri"/>
                <a:cs typeface="Calibri"/>
              </a:rPr>
              <a:t> </a:t>
            </a:r>
            <a:r>
              <a:rPr sz="3200" spc="-10">
                <a:latin typeface="Calibri"/>
                <a:cs typeface="Calibri"/>
              </a:rPr>
              <a:t>correction </a:t>
            </a:r>
            <a:r>
              <a:rPr sz="3200">
                <a:latin typeface="Calibri"/>
                <a:cs typeface="Calibri"/>
              </a:rPr>
              <a:t>required</a:t>
            </a:r>
            <a:r>
              <a:rPr sz="3200" spc="-60">
                <a:latin typeface="Calibri"/>
                <a:cs typeface="Calibri"/>
              </a:rPr>
              <a:t> </a:t>
            </a:r>
            <a:r>
              <a:rPr sz="3200">
                <a:latin typeface="Calibri"/>
                <a:cs typeface="Calibri"/>
              </a:rPr>
              <a:t>is</a:t>
            </a:r>
            <a:r>
              <a:rPr sz="3200" spc="-55">
                <a:latin typeface="Calibri"/>
                <a:cs typeface="Calibri"/>
              </a:rPr>
              <a:t> </a:t>
            </a:r>
            <a:r>
              <a:rPr sz="3200" spc="-25">
                <a:latin typeface="Calibri"/>
                <a:cs typeface="Calibri"/>
              </a:rPr>
              <a:t>+5%</a:t>
            </a:r>
            <a:endParaRPr sz="32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24</a:t>
            </a:fld>
            <a:endParaRPr spc="-25"/>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DF2117E5-DE6E-A7BB-3237-4D52F95FF860}"/>
              </a:ext>
            </a:extLst>
          </p:cNvPr>
          <p:cNvSpPr txBox="1"/>
          <p:nvPr/>
        </p:nvSpPr>
        <p:spPr>
          <a:xfrm>
            <a:off x="78739" y="389889"/>
            <a:ext cx="5245100" cy="329565"/>
          </a:xfrm>
          <a:prstGeom prst="rect">
            <a:avLst/>
          </a:prstGeom>
        </p:spPr>
        <p:txBody>
          <a:bodyPr vert="horz" wrap="square" lIns="0" tIns="11430" rIns="0" bIns="0" rtlCol="0">
            <a:spAutoFit/>
          </a:bodyPr>
          <a:lstStyle/>
          <a:p>
            <a:pPr marL="12700">
              <a:lnSpc>
                <a:spcPct val="100000"/>
              </a:lnSpc>
              <a:spcBef>
                <a:spcPts val="90"/>
              </a:spcBef>
            </a:pPr>
            <a:r>
              <a:rPr sz="2000" b="1" spc="-10">
                <a:solidFill>
                  <a:srgbClr val="21218A"/>
                </a:solidFill>
                <a:latin typeface="Times New Roman"/>
                <a:cs typeface="Times New Roman"/>
              </a:rPr>
              <a:t>Systematic</a:t>
            </a:r>
            <a:r>
              <a:rPr sz="2000" b="1" spc="-50">
                <a:solidFill>
                  <a:srgbClr val="21218A"/>
                </a:solidFill>
                <a:latin typeface="Times New Roman"/>
                <a:cs typeface="Times New Roman"/>
              </a:rPr>
              <a:t> </a:t>
            </a:r>
            <a:r>
              <a:rPr sz="2000" b="1">
                <a:solidFill>
                  <a:srgbClr val="21218A"/>
                </a:solidFill>
                <a:latin typeface="Times New Roman"/>
                <a:cs typeface="Times New Roman"/>
              </a:rPr>
              <a:t>errors:</a:t>
            </a:r>
            <a:r>
              <a:rPr sz="2000" b="1" spc="-20">
                <a:solidFill>
                  <a:srgbClr val="21218A"/>
                </a:solidFill>
                <a:latin typeface="Times New Roman"/>
                <a:cs typeface="Times New Roman"/>
              </a:rPr>
              <a:t> </a:t>
            </a:r>
            <a:r>
              <a:rPr sz="2000">
                <a:latin typeface="Times New Roman"/>
                <a:cs typeface="Times New Roman"/>
              </a:rPr>
              <a:t>Result</a:t>
            </a:r>
            <a:r>
              <a:rPr sz="2000" spc="-25">
                <a:latin typeface="Times New Roman"/>
                <a:cs typeface="Times New Roman"/>
              </a:rPr>
              <a:t> </a:t>
            </a:r>
            <a:r>
              <a:rPr sz="2000">
                <a:latin typeface="Times New Roman"/>
                <a:cs typeface="Times New Roman"/>
              </a:rPr>
              <a:t>from</a:t>
            </a:r>
            <a:r>
              <a:rPr sz="2000" spc="-40">
                <a:latin typeface="Times New Roman"/>
                <a:cs typeface="Times New Roman"/>
              </a:rPr>
              <a:t> </a:t>
            </a:r>
            <a:r>
              <a:rPr sz="2000">
                <a:latin typeface="Times New Roman"/>
                <a:cs typeface="Times New Roman"/>
              </a:rPr>
              <a:t>a</a:t>
            </a:r>
            <a:r>
              <a:rPr sz="2000" spc="-60">
                <a:latin typeface="Times New Roman"/>
                <a:cs typeface="Times New Roman"/>
              </a:rPr>
              <a:t> </a:t>
            </a:r>
            <a:r>
              <a:rPr sz="2000">
                <a:latin typeface="Times New Roman"/>
                <a:cs typeface="Times New Roman"/>
              </a:rPr>
              <a:t>variety</a:t>
            </a:r>
            <a:r>
              <a:rPr sz="2000" spc="-35">
                <a:latin typeface="Times New Roman"/>
                <a:cs typeface="Times New Roman"/>
              </a:rPr>
              <a:t> </a:t>
            </a:r>
            <a:r>
              <a:rPr sz="2000">
                <a:latin typeface="Times New Roman"/>
                <a:cs typeface="Times New Roman"/>
              </a:rPr>
              <a:t>of</a:t>
            </a:r>
            <a:r>
              <a:rPr sz="2000" spc="-60">
                <a:latin typeface="Times New Roman"/>
                <a:cs typeface="Times New Roman"/>
              </a:rPr>
              <a:t> </a:t>
            </a:r>
            <a:r>
              <a:rPr sz="2000" spc="-10">
                <a:latin typeface="Times New Roman"/>
                <a:cs typeface="Times New Roman"/>
              </a:rPr>
              <a:t>factors</a:t>
            </a:r>
            <a:endParaRPr sz="2000">
              <a:latin typeface="Times New Roman"/>
              <a:cs typeface="Times New Roman"/>
            </a:endParaRPr>
          </a:p>
        </p:txBody>
      </p:sp>
      <p:sp>
        <p:nvSpPr>
          <p:cNvPr id="3" name="object 4">
            <a:extLst>
              <a:ext uri="{FF2B5EF4-FFF2-40B4-BE49-F238E27FC236}">
                <a16:creationId xmlns:a16="http://schemas.microsoft.com/office/drawing/2014/main" id="{B00BD7B7-F285-BBA2-31FB-21FBF12B800A}"/>
              </a:ext>
            </a:extLst>
          </p:cNvPr>
          <p:cNvSpPr txBox="1"/>
          <p:nvPr/>
        </p:nvSpPr>
        <p:spPr>
          <a:xfrm>
            <a:off x="536244" y="694689"/>
            <a:ext cx="7610475" cy="1549400"/>
          </a:xfrm>
          <a:prstGeom prst="rect">
            <a:avLst/>
          </a:prstGeom>
        </p:spPr>
        <p:txBody>
          <a:bodyPr vert="horz" wrap="square" lIns="0" tIns="11430" rIns="0" bIns="0" rtlCol="0">
            <a:spAutoFit/>
          </a:bodyPr>
          <a:lstStyle/>
          <a:p>
            <a:pPr marL="469265" indent="-456565">
              <a:lnSpc>
                <a:spcPct val="100000"/>
              </a:lnSpc>
              <a:spcBef>
                <a:spcPts val="90"/>
              </a:spcBef>
              <a:buFont typeface="Wingdings"/>
              <a:buChar char=""/>
              <a:tabLst>
                <a:tab pos="469265" algn="l"/>
              </a:tabLst>
            </a:pPr>
            <a:r>
              <a:rPr sz="2000" spc="-10">
                <a:latin typeface="Times New Roman"/>
                <a:cs typeface="Times New Roman"/>
              </a:rPr>
              <a:t>Interfering</a:t>
            </a:r>
            <a:r>
              <a:rPr sz="2000" spc="-65">
                <a:latin typeface="Times New Roman"/>
                <a:cs typeface="Times New Roman"/>
              </a:rPr>
              <a:t> </a:t>
            </a:r>
            <a:r>
              <a:rPr sz="2000">
                <a:latin typeface="Times New Roman"/>
                <a:cs typeface="Times New Roman"/>
              </a:rPr>
              <a:t>or</a:t>
            </a:r>
            <a:r>
              <a:rPr sz="2000" spc="-65">
                <a:latin typeface="Times New Roman"/>
                <a:cs typeface="Times New Roman"/>
              </a:rPr>
              <a:t> </a:t>
            </a:r>
            <a:r>
              <a:rPr sz="2000">
                <a:latin typeface="Times New Roman"/>
                <a:cs typeface="Times New Roman"/>
              </a:rPr>
              <a:t>modifying variables</a:t>
            </a:r>
            <a:r>
              <a:rPr sz="2000" spc="-55">
                <a:latin typeface="Times New Roman"/>
                <a:cs typeface="Times New Roman"/>
              </a:rPr>
              <a:t> </a:t>
            </a:r>
            <a:r>
              <a:rPr sz="2000">
                <a:latin typeface="Times New Roman"/>
                <a:cs typeface="Times New Roman"/>
              </a:rPr>
              <a:t>(i.e.,</a:t>
            </a:r>
            <a:r>
              <a:rPr sz="2000" spc="-70">
                <a:latin typeface="Times New Roman"/>
                <a:cs typeface="Times New Roman"/>
              </a:rPr>
              <a:t> </a:t>
            </a:r>
            <a:r>
              <a:rPr sz="2000" spc="-10">
                <a:latin typeface="Times New Roman"/>
                <a:cs typeface="Times New Roman"/>
              </a:rPr>
              <a:t>temperature)</a:t>
            </a:r>
            <a:endParaRPr sz="2000">
              <a:latin typeface="Times New Roman"/>
              <a:cs typeface="Times New Roman"/>
            </a:endParaRPr>
          </a:p>
          <a:p>
            <a:pPr marL="469265" indent="-456565">
              <a:lnSpc>
                <a:spcPct val="100000"/>
              </a:lnSpc>
              <a:spcBef>
                <a:spcPts val="5"/>
              </a:spcBef>
              <a:buFont typeface="Wingdings"/>
              <a:buChar char=""/>
              <a:tabLst>
                <a:tab pos="469265" algn="l"/>
              </a:tabLst>
            </a:pPr>
            <a:r>
              <a:rPr sz="2000">
                <a:latin typeface="Times New Roman"/>
                <a:cs typeface="Times New Roman"/>
              </a:rPr>
              <a:t>Drift</a:t>
            </a:r>
            <a:r>
              <a:rPr sz="2000" spc="-95">
                <a:latin typeface="Times New Roman"/>
                <a:cs typeface="Times New Roman"/>
              </a:rPr>
              <a:t> </a:t>
            </a:r>
            <a:r>
              <a:rPr sz="2000">
                <a:latin typeface="Times New Roman"/>
                <a:cs typeface="Times New Roman"/>
              </a:rPr>
              <a:t>(i.e.,</a:t>
            </a:r>
            <a:r>
              <a:rPr sz="2000" spc="-85">
                <a:latin typeface="Times New Roman"/>
                <a:cs typeface="Times New Roman"/>
              </a:rPr>
              <a:t> </a:t>
            </a:r>
            <a:r>
              <a:rPr sz="2000">
                <a:latin typeface="Times New Roman"/>
                <a:cs typeface="Times New Roman"/>
              </a:rPr>
              <a:t>changes</a:t>
            </a:r>
            <a:r>
              <a:rPr sz="2000" spc="-30">
                <a:latin typeface="Times New Roman"/>
                <a:cs typeface="Times New Roman"/>
              </a:rPr>
              <a:t> </a:t>
            </a:r>
            <a:r>
              <a:rPr sz="2000">
                <a:latin typeface="Times New Roman"/>
                <a:cs typeface="Times New Roman"/>
              </a:rPr>
              <a:t>in</a:t>
            </a:r>
            <a:r>
              <a:rPr sz="2000" spc="-60">
                <a:latin typeface="Times New Roman"/>
                <a:cs typeface="Times New Roman"/>
              </a:rPr>
              <a:t> </a:t>
            </a:r>
            <a:r>
              <a:rPr sz="2000">
                <a:latin typeface="Times New Roman"/>
                <a:cs typeface="Times New Roman"/>
              </a:rPr>
              <a:t>chemical</a:t>
            </a:r>
            <a:r>
              <a:rPr sz="2000" spc="-50">
                <a:latin typeface="Times New Roman"/>
                <a:cs typeface="Times New Roman"/>
              </a:rPr>
              <a:t> </a:t>
            </a:r>
            <a:r>
              <a:rPr sz="2000">
                <a:latin typeface="Times New Roman"/>
                <a:cs typeface="Times New Roman"/>
              </a:rPr>
              <a:t>structure</a:t>
            </a:r>
            <a:r>
              <a:rPr sz="2000" spc="-50">
                <a:latin typeface="Times New Roman"/>
                <a:cs typeface="Times New Roman"/>
              </a:rPr>
              <a:t> </a:t>
            </a:r>
            <a:r>
              <a:rPr sz="2000">
                <a:latin typeface="Times New Roman"/>
                <a:cs typeface="Times New Roman"/>
              </a:rPr>
              <a:t>or</a:t>
            </a:r>
            <a:r>
              <a:rPr sz="2000" spc="-80">
                <a:latin typeface="Times New Roman"/>
                <a:cs typeface="Times New Roman"/>
              </a:rPr>
              <a:t> </a:t>
            </a:r>
            <a:r>
              <a:rPr sz="2000">
                <a:latin typeface="Times New Roman"/>
                <a:cs typeface="Times New Roman"/>
              </a:rPr>
              <a:t>mechanical</a:t>
            </a:r>
            <a:r>
              <a:rPr sz="2000" spc="-25">
                <a:latin typeface="Times New Roman"/>
                <a:cs typeface="Times New Roman"/>
              </a:rPr>
              <a:t> </a:t>
            </a:r>
            <a:r>
              <a:rPr sz="2000" spc="-10">
                <a:latin typeface="Times New Roman"/>
                <a:cs typeface="Times New Roman"/>
              </a:rPr>
              <a:t>stresses)</a:t>
            </a:r>
            <a:endParaRPr sz="2000">
              <a:latin typeface="Times New Roman"/>
              <a:cs typeface="Times New Roman"/>
            </a:endParaRPr>
          </a:p>
          <a:p>
            <a:pPr marL="469265" indent="-456565">
              <a:lnSpc>
                <a:spcPct val="100000"/>
              </a:lnSpc>
              <a:buFont typeface="Wingdings"/>
              <a:buChar char=""/>
              <a:tabLst>
                <a:tab pos="469265" algn="l"/>
              </a:tabLst>
            </a:pPr>
            <a:r>
              <a:rPr sz="2000">
                <a:latin typeface="Times New Roman"/>
                <a:cs typeface="Times New Roman"/>
              </a:rPr>
              <a:t>The</a:t>
            </a:r>
            <a:r>
              <a:rPr sz="2000" spc="-95">
                <a:latin typeface="Times New Roman"/>
                <a:cs typeface="Times New Roman"/>
              </a:rPr>
              <a:t> </a:t>
            </a:r>
            <a:r>
              <a:rPr sz="2000">
                <a:latin typeface="Times New Roman"/>
                <a:cs typeface="Times New Roman"/>
              </a:rPr>
              <a:t>measurement process</a:t>
            </a:r>
            <a:r>
              <a:rPr sz="2000" spc="-105">
                <a:latin typeface="Times New Roman"/>
                <a:cs typeface="Times New Roman"/>
              </a:rPr>
              <a:t> </a:t>
            </a:r>
            <a:r>
              <a:rPr sz="2000">
                <a:latin typeface="Times New Roman"/>
                <a:cs typeface="Times New Roman"/>
              </a:rPr>
              <a:t>changes</a:t>
            </a:r>
            <a:r>
              <a:rPr sz="2000" spc="-35">
                <a:latin typeface="Times New Roman"/>
                <a:cs typeface="Times New Roman"/>
              </a:rPr>
              <a:t> </a:t>
            </a:r>
            <a:r>
              <a:rPr sz="2000">
                <a:latin typeface="Times New Roman"/>
                <a:cs typeface="Times New Roman"/>
              </a:rPr>
              <a:t>the</a:t>
            </a:r>
            <a:r>
              <a:rPr sz="2000" spc="-75">
                <a:latin typeface="Times New Roman"/>
                <a:cs typeface="Times New Roman"/>
              </a:rPr>
              <a:t> </a:t>
            </a:r>
            <a:r>
              <a:rPr sz="2000">
                <a:latin typeface="Times New Roman"/>
                <a:cs typeface="Times New Roman"/>
              </a:rPr>
              <a:t>measurand</a:t>
            </a:r>
            <a:r>
              <a:rPr sz="2000" spc="-10">
                <a:latin typeface="Times New Roman"/>
                <a:cs typeface="Times New Roman"/>
              </a:rPr>
              <a:t> </a:t>
            </a:r>
            <a:r>
              <a:rPr sz="2000">
                <a:latin typeface="Times New Roman"/>
                <a:cs typeface="Times New Roman"/>
              </a:rPr>
              <a:t>(i.e.,</a:t>
            </a:r>
            <a:r>
              <a:rPr sz="2000" spc="-110">
                <a:latin typeface="Times New Roman"/>
                <a:cs typeface="Times New Roman"/>
              </a:rPr>
              <a:t> </a:t>
            </a:r>
            <a:r>
              <a:rPr sz="2000">
                <a:latin typeface="Times New Roman"/>
                <a:cs typeface="Times New Roman"/>
              </a:rPr>
              <a:t>loading</a:t>
            </a:r>
            <a:r>
              <a:rPr sz="2000" spc="-70">
                <a:latin typeface="Times New Roman"/>
                <a:cs typeface="Times New Roman"/>
              </a:rPr>
              <a:t> </a:t>
            </a:r>
            <a:r>
              <a:rPr sz="2000" spc="-10">
                <a:latin typeface="Times New Roman"/>
                <a:cs typeface="Times New Roman"/>
              </a:rPr>
              <a:t>errors)</a:t>
            </a:r>
            <a:endParaRPr sz="2000">
              <a:latin typeface="Times New Roman"/>
              <a:cs typeface="Times New Roman"/>
            </a:endParaRPr>
          </a:p>
          <a:p>
            <a:pPr marL="469265" indent="-456565">
              <a:lnSpc>
                <a:spcPct val="100000"/>
              </a:lnSpc>
              <a:buFont typeface="Wingdings"/>
              <a:buChar char=""/>
              <a:tabLst>
                <a:tab pos="469265" algn="l"/>
              </a:tabLst>
            </a:pPr>
            <a:r>
              <a:rPr sz="2000">
                <a:latin typeface="Times New Roman"/>
                <a:cs typeface="Times New Roman"/>
              </a:rPr>
              <a:t>The</a:t>
            </a:r>
            <a:r>
              <a:rPr sz="2000" spc="-75">
                <a:latin typeface="Times New Roman"/>
                <a:cs typeface="Times New Roman"/>
              </a:rPr>
              <a:t> </a:t>
            </a:r>
            <a:r>
              <a:rPr sz="2000" spc="-10">
                <a:latin typeface="Times New Roman"/>
                <a:cs typeface="Times New Roman"/>
              </a:rPr>
              <a:t>transmission</a:t>
            </a:r>
            <a:r>
              <a:rPr sz="2000" spc="-20">
                <a:latin typeface="Times New Roman"/>
                <a:cs typeface="Times New Roman"/>
              </a:rPr>
              <a:t> </a:t>
            </a:r>
            <a:r>
              <a:rPr sz="2000">
                <a:latin typeface="Times New Roman"/>
                <a:cs typeface="Times New Roman"/>
              </a:rPr>
              <a:t>process</a:t>
            </a:r>
            <a:r>
              <a:rPr sz="2000" spc="-85">
                <a:latin typeface="Times New Roman"/>
                <a:cs typeface="Times New Roman"/>
              </a:rPr>
              <a:t> </a:t>
            </a:r>
            <a:r>
              <a:rPr sz="2000">
                <a:latin typeface="Times New Roman"/>
                <a:cs typeface="Times New Roman"/>
              </a:rPr>
              <a:t>changes</a:t>
            </a:r>
            <a:r>
              <a:rPr sz="2000" spc="5">
                <a:latin typeface="Times New Roman"/>
                <a:cs typeface="Times New Roman"/>
              </a:rPr>
              <a:t> </a:t>
            </a:r>
            <a:r>
              <a:rPr sz="2000">
                <a:latin typeface="Times New Roman"/>
                <a:cs typeface="Times New Roman"/>
              </a:rPr>
              <a:t>the</a:t>
            </a:r>
            <a:r>
              <a:rPr sz="2000" spc="-55">
                <a:latin typeface="Times New Roman"/>
                <a:cs typeface="Times New Roman"/>
              </a:rPr>
              <a:t> </a:t>
            </a:r>
            <a:r>
              <a:rPr sz="2000">
                <a:latin typeface="Times New Roman"/>
                <a:cs typeface="Times New Roman"/>
              </a:rPr>
              <a:t>signal</a:t>
            </a:r>
            <a:r>
              <a:rPr sz="2000" spc="-30">
                <a:latin typeface="Times New Roman"/>
                <a:cs typeface="Times New Roman"/>
              </a:rPr>
              <a:t> </a:t>
            </a:r>
            <a:r>
              <a:rPr sz="2000">
                <a:latin typeface="Times New Roman"/>
                <a:cs typeface="Times New Roman"/>
              </a:rPr>
              <a:t>(i.e.,</a:t>
            </a:r>
            <a:r>
              <a:rPr sz="2000" spc="-70">
                <a:latin typeface="Times New Roman"/>
                <a:cs typeface="Times New Roman"/>
              </a:rPr>
              <a:t> </a:t>
            </a:r>
            <a:r>
              <a:rPr sz="2000" spc="-10">
                <a:latin typeface="Times New Roman"/>
                <a:cs typeface="Times New Roman"/>
              </a:rPr>
              <a:t>attenuation)</a:t>
            </a:r>
            <a:endParaRPr sz="2000">
              <a:latin typeface="Times New Roman"/>
              <a:cs typeface="Times New Roman"/>
            </a:endParaRPr>
          </a:p>
          <a:p>
            <a:pPr marL="469265" indent="-456565">
              <a:lnSpc>
                <a:spcPct val="100000"/>
              </a:lnSpc>
              <a:buFont typeface="Wingdings"/>
              <a:buChar char=""/>
              <a:tabLst>
                <a:tab pos="469265" algn="l"/>
              </a:tabLst>
            </a:pPr>
            <a:r>
              <a:rPr sz="2000">
                <a:latin typeface="Times New Roman"/>
                <a:cs typeface="Times New Roman"/>
              </a:rPr>
              <a:t>Human</a:t>
            </a:r>
            <a:r>
              <a:rPr sz="2000" spc="-30">
                <a:latin typeface="Times New Roman"/>
                <a:cs typeface="Times New Roman"/>
              </a:rPr>
              <a:t> </a:t>
            </a:r>
            <a:r>
              <a:rPr sz="2000">
                <a:latin typeface="Times New Roman"/>
                <a:cs typeface="Times New Roman"/>
              </a:rPr>
              <a:t>observers</a:t>
            </a:r>
            <a:r>
              <a:rPr sz="2000" spc="-65">
                <a:latin typeface="Times New Roman"/>
                <a:cs typeface="Times New Roman"/>
              </a:rPr>
              <a:t> </a:t>
            </a:r>
            <a:r>
              <a:rPr sz="2000">
                <a:latin typeface="Times New Roman"/>
                <a:cs typeface="Times New Roman"/>
              </a:rPr>
              <a:t>(i.e.,</a:t>
            </a:r>
            <a:r>
              <a:rPr sz="2000" spc="-75">
                <a:latin typeface="Times New Roman"/>
                <a:cs typeface="Times New Roman"/>
              </a:rPr>
              <a:t> </a:t>
            </a:r>
            <a:r>
              <a:rPr sz="2000">
                <a:latin typeface="Times New Roman"/>
                <a:cs typeface="Times New Roman"/>
              </a:rPr>
              <a:t>parallax</a:t>
            </a:r>
            <a:r>
              <a:rPr sz="2000" spc="-90">
                <a:latin typeface="Times New Roman"/>
                <a:cs typeface="Times New Roman"/>
              </a:rPr>
              <a:t> </a:t>
            </a:r>
            <a:r>
              <a:rPr sz="2000" spc="-10">
                <a:latin typeface="Times New Roman"/>
                <a:cs typeface="Times New Roman"/>
              </a:rPr>
              <a:t>errors)</a:t>
            </a:r>
            <a:endParaRPr sz="2000">
              <a:latin typeface="Times New Roman"/>
              <a:cs typeface="Times New Roman"/>
            </a:endParaRPr>
          </a:p>
        </p:txBody>
      </p:sp>
      <p:pic>
        <p:nvPicPr>
          <p:cNvPr id="4" name="object 5">
            <a:extLst>
              <a:ext uri="{FF2B5EF4-FFF2-40B4-BE49-F238E27FC236}">
                <a16:creationId xmlns:a16="http://schemas.microsoft.com/office/drawing/2014/main" id="{B99BA829-DE69-710F-E650-61049721B2EC}"/>
              </a:ext>
            </a:extLst>
          </p:cNvPr>
          <p:cNvPicPr/>
          <p:nvPr/>
        </p:nvPicPr>
        <p:blipFill>
          <a:blip r:embed="rId2" cstate="print"/>
          <a:stretch>
            <a:fillRect/>
          </a:stretch>
        </p:blipFill>
        <p:spPr>
          <a:xfrm>
            <a:off x="5591740" y="2819400"/>
            <a:ext cx="3285559" cy="2432797"/>
          </a:xfrm>
          <a:prstGeom prst="rect">
            <a:avLst/>
          </a:prstGeom>
        </p:spPr>
      </p:pic>
      <p:sp>
        <p:nvSpPr>
          <p:cNvPr id="5" name="object 6">
            <a:extLst>
              <a:ext uri="{FF2B5EF4-FFF2-40B4-BE49-F238E27FC236}">
                <a16:creationId xmlns:a16="http://schemas.microsoft.com/office/drawing/2014/main" id="{91587138-06C9-236C-37DC-E0F5017CEE45}"/>
              </a:ext>
            </a:extLst>
          </p:cNvPr>
          <p:cNvSpPr txBox="1"/>
          <p:nvPr/>
        </p:nvSpPr>
        <p:spPr>
          <a:xfrm>
            <a:off x="78739" y="2050400"/>
            <a:ext cx="8935085" cy="1276350"/>
          </a:xfrm>
          <a:prstGeom prst="rect">
            <a:avLst/>
          </a:prstGeom>
        </p:spPr>
        <p:txBody>
          <a:bodyPr vert="horz" wrap="square" lIns="0" tIns="180975" rIns="0" bIns="0" rtlCol="0">
            <a:spAutoFit/>
          </a:bodyPr>
          <a:lstStyle/>
          <a:p>
            <a:pPr marL="12700">
              <a:lnSpc>
                <a:spcPct val="100000"/>
              </a:lnSpc>
              <a:spcBef>
                <a:spcPts val="1425"/>
              </a:spcBef>
            </a:pPr>
            <a:r>
              <a:rPr sz="2000" spc="-10">
                <a:latin typeface="Times New Roman"/>
                <a:cs typeface="Times New Roman"/>
              </a:rPr>
              <a:t>Systematic</a:t>
            </a:r>
            <a:r>
              <a:rPr sz="2000" spc="-25">
                <a:latin typeface="Times New Roman"/>
                <a:cs typeface="Times New Roman"/>
              </a:rPr>
              <a:t> </a:t>
            </a:r>
            <a:r>
              <a:rPr sz="2000">
                <a:latin typeface="Times New Roman"/>
                <a:cs typeface="Times New Roman"/>
              </a:rPr>
              <a:t>errors</a:t>
            </a:r>
            <a:r>
              <a:rPr sz="2000" spc="-90">
                <a:latin typeface="Times New Roman"/>
                <a:cs typeface="Times New Roman"/>
              </a:rPr>
              <a:t> </a:t>
            </a:r>
            <a:r>
              <a:rPr sz="2000">
                <a:latin typeface="Times New Roman"/>
                <a:cs typeface="Times New Roman"/>
              </a:rPr>
              <a:t>can</a:t>
            </a:r>
            <a:r>
              <a:rPr sz="2000" spc="-75">
                <a:latin typeface="Times New Roman"/>
                <a:cs typeface="Times New Roman"/>
              </a:rPr>
              <a:t> </a:t>
            </a:r>
            <a:r>
              <a:rPr sz="2000">
                <a:latin typeface="Times New Roman"/>
                <a:cs typeface="Times New Roman"/>
              </a:rPr>
              <a:t>be</a:t>
            </a:r>
            <a:r>
              <a:rPr sz="2000" spc="-65">
                <a:latin typeface="Times New Roman"/>
                <a:cs typeface="Times New Roman"/>
              </a:rPr>
              <a:t> </a:t>
            </a:r>
            <a:r>
              <a:rPr sz="2000">
                <a:latin typeface="Times New Roman"/>
                <a:cs typeface="Times New Roman"/>
              </a:rPr>
              <a:t>corrected</a:t>
            </a:r>
            <a:r>
              <a:rPr sz="2000" spc="-95">
                <a:latin typeface="Times New Roman"/>
                <a:cs typeface="Times New Roman"/>
              </a:rPr>
              <a:t> </a:t>
            </a:r>
            <a:r>
              <a:rPr sz="2000">
                <a:latin typeface="Times New Roman"/>
                <a:cs typeface="Times New Roman"/>
              </a:rPr>
              <a:t>with</a:t>
            </a:r>
            <a:r>
              <a:rPr sz="2000" spc="-15">
                <a:latin typeface="Times New Roman"/>
                <a:cs typeface="Times New Roman"/>
              </a:rPr>
              <a:t> </a:t>
            </a:r>
            <a:r>
              <a:rPr sz="2000">
                <a:latin typeface="Times New Roman"/>
                <a:cs typeface="Times New Roman"/>
              </a:rPr>
              <a:t>compensation</a:t>
            </a:r>
            <a:r>
              <a:rPr sz="2000" spc="-40">
                <a:latin typeface="Times New Roman"/>
                <a:cs typeface="Times New Roman"/>
              </a:rPr>
              <a:t> </a:t>
            </a:r>
            <a:r>
              <a:rPr sz="2000">
                <a:latin typeface="Times New Roman"/>
                <a:cs typeface="Times New Roman"/>
              </a:rPr>
              <a:t>methods</a:t>
            </a:r>
            <a:r>
              <a:rPr sz="2000" spc="-50">
                <a:latin typeface="Times New Roman"/>
                <a:cs typeface="Times New Roman"/>
              </a:rPr>
              <a:t> </a:t>
            </a:r>
            <a:r>
              <a:rPr sz="2000">
                <a:latin typeface="Times New Roman"/>
                <a:cs typeface="Times New Roman"/>
              </a:rPr>
              <a:t>(i.e.,</a:t>
            </a:r>
            <a:r>
              <a:rPr sz="2000" spc="-85">
                <a:latin typeface="Times New Roman"/>
                <a:cs typeface="Times New Roman"/>
              </a:rPr>
              <a:t> </a:t>
            </a:r>
            <a:r>
              <a:rPr sz="2000">
                <a:latin typeface="Times New Roman"/>
                <a:cs typeface="Times New Roman"/>
              </a:rPr>
              <a:t>feedback,</a:t>
            </a:r>
            <a:r>
              <a:rPr sz="2000" spc="-60">
                <a:latin typeface="Times New Roman"/>
                <a:cs typeface="Times New Roman"/>
              </a:rPr>
              <a:t> </a:t>
            </a:r>
            <a:r>
              <a:rPr sz="2000" spc="-10">
                <a:latin typeface="Times New Roman"/>
                <a:cs typeface="Times New Roman"/>
              </a:rPr>
              <a:t>filtering)</a:t>
            </a:r>
            <a:endParaRPr sz="2000">
              <a:latin typeface="Times New Roman"/>
              <a:cs typeface="Times New Roman"/>
            </a:endParaRPr>
          </a:p>
          <a:p>
            <a:pPr marL="12700">
              <a:lnSpc>
                <a:spcPct val="100000"/>
              </a:lnSpc>
              <a:spcBef>
                <a:spcPts val="1320"/>
              </a:spcBef>
            </a:pPr>
            <a:r>
              <a:rPr sz="2000" b="1">
                <a:solidFill>
                  <a:srgbClr val="21218A"/>
                </a:solidFill>
                <a:latin typeface="Times New Roman"/>
                <a:cs typeface="Times New Roman"/>
              </a:rPr>
              <a:t>Random</a:t>
            </a:r>
            <a:r>
              <a:rPr sz="2000" b="1" spc="-80">
                <a:solidFill>
                  <a:srgbClr val="21218A"/>
                </a:solidFill>
                <a:latin typeface="Times New Roman"/>
                <a:cs typeface="Times New Roman"/>
              </a:rPr>
              <a:t> </a:t>
            </a:r>
            <a:r>
              <a:rPr sz="2000" b="1">
                <a:solidFill>
                  <a:srgbClr val="21218A"/>
                </a:solidFill>
                <a:latin typeface="Times New Roman"/>
                <a:cs typeface="Times New Roman"/>
              </a:rPr>
              <a:t>errors</a:t>
            </a:r>
            <a:r>
              <a:rPr sz="2000" b="1" spc="-80">
                <a:solidFill>
                  <a:srgbClr val="21218A"/>
                </a:solidFill>
                <a:latin typeface="Times New Roman"/>
                <a:cs typeface="Times New Roman"/>
              </a:rPr>
              <a:t> </a:t>
            </a:r>
            <a:r>
              <a:rPr sz="2000" b="1" spc="-10">
                <a:solidFill>
                  <a:srgbClr val="21218A"/>
                </a:solidFill>
                <a:latin typeface="Times New Roman"/>
                <a:cs typeface="Times New Roman"/>
              </a:rPr>
              <a:t>(NOISE):</a:t>
            </a:r>
            <a:endParaRPr sz="2000">
              <a:latin typeface="Times New Roman"/>
              <a:cs typeface="Times New Roman"/>
            </a:endParaRPr>
          </a:p>
          <a:p>
            <a:pPr marL="12700">
              <a:lnSpc>
                <a:spcPct val="100000"/>
              </a:lnSpc>
            </a:pPr>
            <a:r>
              <a:rPr sz="2000" spc="-20">
                <a:latin typeface="Times New Roman"/>
                <a:cs typeface="Times New Roman"/>
              </a:rPr>
              <a:t>A</a:t>
            </a:r>
            <a:r>
              <a:rPr sz="2000" spc="-120">
                <a:latin typeface="Times New Roman"/>
                <a:cs typeface="Times New Roman"/>
              </a:rPr>
              <a:t> </a:t>
            </a:r>
            <a:r>
              <a:rPr sz="2000">
                <a:latin typeface="Times New Roman"/>
                <a:cs typeface="Times New Roman"/>
              </a:rPr>
              <a:t>signal</a:t>
            </a:r>
            <a:r>
              <a:rPr sz="2000" spc="-55">
                <a:latin typeface="Times New Roman"/>
                <a:cs typeface="Times New Roman"/>
              </a:rPr>
              <a:t> </a:t>
            </a:r>
            <a:r>
              <a:rPr sz="2000">
                <a:latin typeface="Times New Roman"/>
                <a:cs typeface="Times New Roman"/>
              </a:rPr>
              <a:t>that</a:t>
            </a:r>
            <a:r>
              <a:rPr sz="2000" spc="-40">
                <a:latin typeface="Times New Roman"/>
                <a:cs typeface="Times New Roman"/>
              </a:rPr>
              <a:t> </a:t>
            </a:r>
            <a:r>
              <a:rPr sz="2000">
                <a:latin typeface="Times New Roman"/>
                <a:cs typeface="Times New Roman"/>
              </a:rPr>
              <a:t>carries</a:t>
            </a:r>
            <a:r>
              <a:rPr sz="2000" spc="-70">
                <a:latin typeface="Times New Roman"/>
                <a:cs typeface="Times New Roman"/>
              </a:rPr>
              <a:t> </a:t>
            </a:r>
            <a:r>
              <a:rPr sz="2000">
                <a:latin typeface="Times New Roman"/>
                <a:cs typeface="Times New Roman"/>
              </a:rPr>
              <a:t>no</a:t>
            </a:r>
            <a:r>
              <a:rPr sz="2000" spc="-10">
                <a:latin typeface="Times New Roman"/>
                <a:cs typeface="Times New Roman"/>
              </a:rPr>
              <a:t> information.</a:t>
            </a:r>
            <a:endParaRPr sz="2000">
              <a:latin typeface="Times New Roman"/>
              <a:cs typeface="Times New Roman"/>
            </a:endParaRPr>
          </a:p>
        </p:txBody>
      </p:sp>
      <p:sp>
        <p:nvSpPr>
          <p:cNvPr id="6" name="object 7">
            <a:extLst>
              <a:ext uri="{FF2B5EF4-FFF2-40B4-BE49-F238E27FC236}">
                <a16:creationId xmlns:a16="http://schemas.microsoft.com/office/drawing/2014/main" id="{7FA6735D-A56D-1C54-D469-A8CE7577E7B3}"/>
              </a:ext>
            </a:extLst>
          </p:cNvPr>
          <p:cNvSpPr txBox="1"/>
          <p:nvPr/>
        </p:nvSpPr>
        <p:spPr>
          <a:xfrm>
            <a:off x="78739" y="3302000"/>
            <a:ext cx="5875020" cy="2159000"/>
          </a:xfrm>
          <a:prstGeom prst="rect">
            <a:avLst/>
          </a:prstGeom>
        </p:spPr>
        <p:txBody>
          <a:bodyPr vert="horz" wrap="square" lIns="0" tIns="11430" rIns="0" bIns="0" rtlCol="0">
            <a:spAutoFit/>
          </a:bodyPr>
          <a:lstStyle/>
          <a:p>
            <a:pPr marL="463550" indent="-450850">
              <a:lnSpc>
                <a:spcPct val="100000"/>
              </a:lnSpc>
              <a:spcBef>
                <a:spcPts val="90"/>
              </a:spcBef>
              <a:buFont typeface="Wingdings"/>
              <a:buChar char=""/>
              <a:tabLst>
                <a:tab pos="463550" algn="l"/>
              </a:tabLst>
            </a:pPr>
            <a:r>
              <a:rPr sz="2000">
                <a:latin typeface="Times New Roman"/>
                <a:cs typeface="Times New Roman"/>
              </a:rPr>
              <a:t>Sources</a:t>
            </a:r>
            <a:r>
              <a:rPr sz="2000" spc="-25">
                <a:latin typeface="Times New Roman"/>
                <a:cs typeface="Times New Roman"/>
              </a:rPr>
              <a:t> </a:t>
            </a:r>
            <a:r>
              <a:rPr sz="2000">
                <a:latin typeface="Times New Roman"/>
                <a:cs typeface="Times New Roman"/>
              </a:rPr>
              <a:t>of</a:t>
            </a:r>
            <a:r>
              <a:rPr sz="2000" spc="-45">
                <a:latin typeface="Times New Roman"/>
                <a:cs typeface="Times New Roman"/>
              </a:rPr>
              <a:t> </a:t>
            </a:r>
            <a:r>
              <a:rPr sz="2000" spc="-10">
                <a:latin typeface="Times New Roman"/>
                <a:cs typeface="Times New Roman"/>
              </a:rPr>
              <a:t>randomness:</a:t>
            </a:r>
            <a:endParaRPr sz="2000">
              <a:latin typeface="Times New Roman"/>
              <a:cs typeface="Times New Roman"/>
            </a:endParaRPr>
          </a:p>
          <a:p>
            <a:pPr marL="927100" lvl="1" indent="-457200">
              <a:lnSpc>
                <a:spcPct val="100000"/>
              </a:lnSpc>
              <a:buFont typeface="Wingdings"/>
              <a:buChar char=""/>
              <a:tabLst>
                <a:tab pos="927100" algn="l"/>
              </a:tabLst>
            </a:pPr>
            <a:r>
              <a:rPr sz="2000" spc="-10">
                <a:latin typeface="Times New Roman"/>
                <a:cs typeface="Times New Roman"/>
              </a:rPr>
              <a:t>Repeatability</a:t>
            </a:r>
            <a:r>
              <a:rPr sz="2000" spc="-85">
                <a:latin typeface="Times New Roman"/>
                <a:cs typeface="Times New Roman"/>
              </a:rPr>
              <a:t> </a:t>
            </a:r>
            <a:r>
              <a:rPr sz="2000">
                <a:latin typeface="Times New Roman"/>
                <a:cs typeface="Times New Roman"/>
              </a:rPr>
              <a:t>of</a:t>
            </a:r>
            <a:r>
              <a:rPr sz="2000" spc="-60">
                <a:latin typeface="Times New Roman"/>
                <a:cs typeface="Times New Roman"/>
              </a:rPr>
              <a:t> </a:t>
            </a:r>
            <a:r>
              <a:rPr sz="2000">
                <a:latin typeface="Times New Roman"/>
                <a:cs typeface="Times New Roman"/>
              </a:rPr>
              <a:t>the</a:t>
            </a:r>
            <a:r>
              <a:rPr sz="2000" spc="-20">
                <a:latin typeface="Times New Roman"/>
                <a:cs typeface="Times New Roman"/>
              </a:rPr>
              <a:t> </a:t>
            </a:r>
            <a:r>
              <a:rPr sz="2000">
                <a:latin typeface="Times New Roman"/>
                <a:cs typeface="Times New Roman"/>
              </a:rPr>
              <a:t>measurand</a:t>
            </a:r>
            <a:r>
              <a:rPr sz="2000" spc="10">
                <a:latin typeface="Times New Roman"/>
                <a:cs typeface="Times New Roman"/>
              </a:rPr>
              <a:t> </a:t>
            </a:r>
            <a:r>
              <a:rPr sz="2000">
                <a:latin typeface="Times New Roman"/>
                <a:cs typeface="Times New Roman"/>
              </a:rPr>
              <a:t>itself</a:t>
            </a:r>
            <a:r>
              <a:rPr sz="2000" spc="-60">
                <a:latin typeface="Times New Roman"/>
                <a:cs typeface="Times New Roman"/>
              </a:rPr>
              <a:t> </a:t>
            </a:r>
            <a:r>
              <a:rPr sz="2000">
                <a:latin typeface="Times New Roman"/>
                <a:cs typeface="Times New Roman"/>
              </a:rPr>
              <a:t>(i.e.,</a:t>
            </a:r>
            <a:r>
              <a:rPr sz="2000" spc="-60">
                <a:latin typeface="Times New Roman"/>
                <a:cs typeface="Times New Roman"/>
              </a:rPr>
              <a:t> </a:t>
            </a:r>
            <a:r>
              <a:rPr sz="2000" spc="-10">
                <a:latin typeface="Times New Roman"/>
                <a:cs typeface="Times New Roman"/>
              </a:rPr>
              <a:t>height</a:t>
            </a:r>
            <a:endParaRPr sz="2000">
              <a:latin typeface="Times New Roman"/>
              <a:cs typeface="Times New Roman"/>
            </a:endParaRPr>
          </a:p>
          <a:p>
            <a:pPr marL="927100">
              <a:lnSpc>
                <a:spcPct val="100000"/>
              </a:lnSpc>
            </a:pPr>
            <a:r>
              <a:rPr sz="2000">
                <a:latin typeface="Times New Roman"/>
                <a:cs typeface="Times New Roman"/>
              </a:rPr>
              <a:t>of</a:t>
            </a:r>
            <a:r>
              <a:rPr sz="2000" spc="-65">
                <a:latin typeface="Times New Roman"/>
                <a:cs typeface="Times New Roman"/>
              </a:rPr>
              <a:t> </a:t>
            </a:r>
            <a:r>
              <a:rPr sz="2000">
                <a:latin typeface="Times New Roman"/>
                <a:cs typeface="Times New Roman"/>
              </a:rPr>
              <a:t>a</a:t>
            </a:r>
            <a:r>
              <a:rPr sz="2000" spc="-25">
                <a:latin typeface="Times New Roman"/>
                <a:cs typeface="Times New Roman"/>
              </a:rPr>
              <a:t> </a:t>
            </a:r>
            <a:r>
              <a:rPr sz="2000">
                <a:latin typeface="Times New Roman"/>
                <a:cs typeface="Times New Roman"/>
              </a:rPr>
              <a:t>rough</a:t>
            </a:r>
            <a:r>
              <a:rPr sz="2000" spc="-15">
                <a:latin typeface="Times New Roman"/>
                <a:cs typeface="Times New Roman"/>
              </a:rPr>
              <a:t> </a:t>
            </a:r>
            <a:r>
              <a:rPr sz="2000" spc="-10">
                <a:latin typeface="Times New Roman"/>
                <a:cs typeface="Times New Roman"/>
              </a:rPr>
              <a:t>surface)</a:t>
            </a:r>
            <a:endParaRPr sz="2000">
              <a:latin typeface="Times New Roman"/>
              <a:cs typeface="Times New Roman"/>
            </a:endParaRPr>
          </a:p>
          <a:p>
            <a:pPr marL="927100" lvl="1" indent="-457200">
              <a:lnSpc>
                <a:spcPct val="100000"/>
              </a:lnSpc>
              <a:spcBef>
                <a:spcPts val="5"/>
              </a:spcBef>
              <a:buFont typeface="Wingdings"/>
              <a:buChar char=""/>
              <a:tabLst>
                <a:tab pos="927100" algn="l"/>
              </a:tabLst>
            </a:pPr>
            <a:r>
              <a:rPr sz="2000" spc="-10">
                <a:latin typeface="Times New Roman"/>
                <a:cs typeface="Times New Roman"/>
              </a:rPr>
              <a:t>Environmental</a:t>
            </a:r>
            <a:r>
              <a:rPr sz="2000" spc="-35">
                <a:latin typeface="Times New Roman"/>
                <a:cs typeface="Times New Roman"/>
              </a:rPr>
              <a:t> </a:t>
            </a:r>
            <a:r>
              <a:rPr sz="2000">
                <a:latin typeface="Times New Roman"/>
                <a:cs typeface="Times New Roman"/>
              </a:rPr>
              <a:t>noise</a:t>
            </a:r>
            <a:r>
              <a:rPr sz="2000" spc="-70">
                <a:latin typeface="Times New Roman"/>
                <a:cs typeface="Times New Roman"/>
              </a:rPr>
              <a:t> </a:t>
            </a:r>
            <a:r>
              <a:rPr sz="2000">
                <a:latin typeface="Times New Roman"/>
                <a:cs typeface="Times New Roman"/>
              </a:rPr>
              <a:t>(i.e.,</a:t>
            </a:r>
            <a:r>
              <a:rPr sz="2000" spc="-90">
                <a:latin typeface="Times New Roman"/>
                <a:cs typeface="Times New Roman"/>
              </a:rPr>
              <a:t> </a:t>
            </a:r>
            <a:r>
              <a:rPr sz="2000">
                <a:latin typeface="Times New Roman"/>
                <a:cs typeface="Times New Roman"/>
              </a:rPr>
              <a:t>background</a:t>
            </a:r>
            <a:r>
              <a:rPr sz="2000" spc="-45">
                <a:latin typeface="Times New Roman"/>
                <a:cs typeface="Times New Roman"/>
              </a:rPr>
              <a:t> </a:t>
            </a:r>
            <a:r>
              <a:rPr sz="2000" spc="-10">
                <a:latin typeface="Times New Roman"/>
                <a:cs typeface="Times New Roman"/>
              </a:rPr>
              <a:t>noise</a:t>
            </a:r>
            <a:endParaRPr sz="2000">
              <a:latin typeface="Times New Roman"/>
              <a:cs typeface="Times New Roman"/>
            </a:endParaRPr>
          </a:p>
          <a:p>
            <a:pPr marL="927100">
              <a:lnSpc>
                <a:spcPct val="100000"/>
              </a:lnSpc>
            </a:pPr>
            <a:r>
              <a:rPr sz="2000">
                <a:latin typeface="Times New Roman"/>
                <a:cs typeface="Times New Roman"/>
              </a:rPr>
              <a:t>picked</a:t>
            </a:r>
            <a:r>
              <a:rPr sz="2000" spc="-35">
                <a:latin typeface="Times New Roman"/>
                <a:cs typeface="Times New Roman"/>
              </a:rPr>
              <a:t> </a:t>
            </a:r>
            <a:r>
              <a:rPr sz="2000">
                <a:latin typeface="Times New Roman"/>
                <a:cs typeface="Times New Roman"/>
              </a:rPr>
              <a:t>by</a:t>
            </a:r>
            <a:r>
              <a:rPr sz="2000" spc="-35">
                <a:latin typeface="Times New Roman"/>
                <a:cs typeface="Times New Roman"/>
              </a:rPr>
              <a:t> </a:t>
            </a:r>
            <a:r>
              <a:rPr sz="2000">
                <a:latin typeface="Times New Roman"/>
                <a:cs typeface="Times New Roman"/>
              </a:rPr>
              <a:t>a</a:t>
            </a:r>
            <a:r>
              <a:rPr sz="2000" spc="-20">
                <a:latin typeface="Times New Roman"/>
                <a:cs typeface="Times New Roman"/>
              </a:rPr>
              <a:t> </a:t>
            </a:r>
            <a:r>
              <a:rPr sz="2000" spc="-10">
                <a:latin typeface="Times New Roman"/>
                <a:cs typeface="Times New Roman"/>
              </a:rPr>
              <a:t>microphone)</a:t>
            </a:r>
            <a:endParaRPr sz="2000">
              <a:latin typeface="Times New Roman"/>
              <a:cs typeface="Times New Roman"/>
            </a:endParaRPr>
          </a:p>
          <a:p>
            <a:pPr marL="927100" lvl="1" indent="-457200">
              <a:lnSpc>
                <a:spcPct val="100000"/>
              </a:lnSpc>
              <a:buFont typeface="Wingdings"/>
              <a:buChar char=""/>
              <a:tabLst>
                <a:tab pos="927100" algn="l"/>
              </a:tabLst>
            </a:pPr>
            <a:r>
              <a:rPr sz="2000" spc="-10">
                <a:latin typeface="Times New Roman"/>
                <a:cs typeface="Times New Roman"/>
              </a:rPr>
              <a:t>Transmission</a:t>
            </a:r>
            <a:r>
              <a:rPr sz="2000" spc="-45">
                <a:latin typeface="Times New Roman"/>
                <a:cs typeface="Times New Roman"/>
              </a:rPr>
              <a:t> </a:t>
            </a:r>
            <a:r>
              <a:rPr sz="2000">
                <a:latin typeface="Times New Roman"/>
                <a:cs typeface="Times New Roman"/>
              </a:rPr>
              <a:t>noise</a:t>
            </a:r>
            <a:r>
              <a:rPr sz="2000" spc="-55">
                <a:latin typeface="Times New Roman"/>
                <a:cs typeface="Times New Roman"/>
              </a:rPr>
              <a:t> </a:t>
            </a:r>
            <a:r>
              <a:rPr sz="2000">
                <a:latin typeface="Times New Roman"/>
                <a:cs typeface="Times New Roman"/>
              </a:rPr>
              <a:t>(i.e.,</a:t>
            </a:r>
            <a:r>
              <a:rPr sz="2000" spc="-50">
                <a:latin typeface="Times New Roman"/>
                <a:cs typeface="Times New Roman"/>
              </a:rPr>
              <a:t> </a:t>
            </a:r>
            <a:r>
              <a:rPr sz="2000">
                <a:latin typeface="Times New Roman"/>
                <a:cs typeface="Times New Roman"/>
              </a:rPr>
              <a:t>60Hz</a:t>
            </a:r>
            <a:r>
              <a:rPr sz="2000" spc="-50">
                <a:latin typeface="Times New Roman"/>
                <a:cs typeface="Times New Roman"/>
              </a:rPr>
              <a:t> </a:t>
            </a:r>
            <a:r>
              <a:rPr sz="2000" spc="-20">
                <a:latin typeface="Times New Roman"/>
                <a:cs typeface="Times New Roman"/>
              </a:rPr>
              <a:t>hum)</a:t>
            </a:r>
            <a:endParaRPr sz="2000">
              <a:latin typeface="Times New Roman"/>
              <a:cs typeface="Times New Roman"/>
            </a:endParaRPr>
          </a:p>
          <a:p>
            <a:pPr marL="469900" indent="-457200">
              <a:lnSpc>
                <a:spcPct val="100000"/>
              </a:lnSpc>
              <a:buFont typeface="Wingdings"/>
              <a:buChar char=""/>
              <a:tabLst>
                <a:tab pos="469900" algn="l"/>
              </a:tabLst>
            </a:pPr>
            <a:r>
              <a:rPr sz="2000">
                <a:latin typeface="Times New Roman"/>
                <a:cs typeface="Times New Roman"/>
              </a:rPr>
              <a:t>Signal</a:t>
            </a:r>
            <a:r>
              <a:rPr sz="2000" spc="-50">
                <a:latin typeface="Times New Roman"/>
                <a:cs typeface="Times New Roman"/>
              </a:rPr>
              <a:t> </a:t>
            </a:r>
            <a:r>
              <a:rPr sz="2000">
                <a:latin typeface="Times New Roman"/>
                <a:cs typeface="Times New Roman"/>
              </a:rPr>
              <a:t>to</a:t>
            </a:r>
            <a:r>
              <a:rPr sz="2000" spc="-40">
                <a:latin typeface="Times New Roman"/>
                <a:cs typeface="Times New Roman"/>
              </a:rPr>
              <a:t> </a:t>
            </a:r>
            <a:r>
              <a:rPr sz="2000">
                <a:latin typeface="Times New Roman"/>
                <a:cs typeface="Times New Roman"/>
              </a:rPr>
              <a:t>noise</a:t>
            </a:r>
            <a:r>
              <a:rPr sz="2000" spc="-45">
                <a:latin typeface="Times New Roman"/>
                <a:cs typeface="Times New Roman"/>
              </a:rPr>
              <a:t> </a:t>
            </a:r>
            <a:r>
              <a:rPr sz="2000">
                <a:latin typeface="Times New Roman"/>
                <a:cs typeface="Times New Roman"/>
              </a:rPr>
              <a:t>ratio</a:t>
            </a:r>
            <a:r>
              <a:rPr sz="2000" spc="-55">
                <a:latin typeface="Times New Roman"/>
                <a:cs typeface="Times New Roman"/>
              </a:rPr>
              <a:t> </a:t>
            </a:r>
            <a:r>
              <a:rPr sz="2000">
                <a:latin typeface="Times New Roman"/>
                <a:cs typeface="Times New Roman"/>
              </a:rPr>
              <a:t>(SNR)</a:t>
            </a:r>
            <a:r>
              <a:rPr sz="2000" spc="-20">
                <a:latin typeface="Times New Roman"/>
                <a:cs typeface="Times New Roman"/>
              </a:rPr>
              <a:t> </a:t>
            </a:r>
            <a:r>
              <a:rPr sz="2000">
                <a:latin typeface="Times New Roman"/>
                <a:cs typeface="Times New Roman"/>
              </a:rPr>
              <a:t>should</a:t>
            </a:r>
            <a:r>
              <a:rPr sz="2000" spc="-40">
                <a:latin typeface="Times New Roman"/>
                <a:cs typeface="Times New Roman"/>
              </a:rPr>
              <a:t> </a:t>
            </a:r>
            <a:r>
              <a:rPr sz="2000">
                <a:latin typeface="Times New Roman"/>
                <a:cs typeface="Times New Roman"/>
              </a:rPr>
              <a:t>be</a:t>
            </a:r>
            <a:r>
              <a:rPr sz="2000" spc="-40">
                <a:latin typeface="Times New Roman"/>
                <a:cs typeface="Times New Roman"/>
              </a:rPr>
              <a:t> </a:t>
            </a:r>
            <a:r>
              <a:rPr sz="2000" spc="-25">
                <a:latin typeface="Times New Roman"/>
                <a:cs typeface="Times New Roman"/>
              </a:rPr>
              <a:t>&gt;&gt;1</a:t>
            </a:r>
            <a:endParaRPr sz="2000">
              <a:latin typeface="Times New Roman"/>
              <a:cs typeface="Times New Roman"/>
            </a:endParaRPr>
          </a:p>
        </p:txBody>
      </p:sp>
    </p:spTree>
    <p:extLst>
      <p:ext uri="{BB962C8B-B14F-4D97-AF65-F5344CB8AC3E}">
        <p14:creationId xmlns:p14="http://schemas.microsoft.com/office/powerpoint/2010/main" val="123078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9740" y="1531365"/>
            <a:ext cx="8225790" cy="4052570"/>
          </a:xfrm>
          <a:prstGeom prst="rect">
            <a:avLst/>
          </a:prstGeom>
        </p:spPr>
        <p:txBody>
          <a:bodyPr vert="horz" wrap="square" lIns="0" tIns="13335" rIns="0" bIns="0" rtlCol="0">
            <a:spAutoFit/>
          </a:bodyPr>
          <a:lstStyle/>
          <a:p>
            <a:pPr marL="12700" marR="6350" indent="-9525" algn="just">
              <a:lnSpc>
                <a:spcPct val="100000"/>
              </a:lnSpc>
              <a:spcBef>
                <a:spcPts val="105"/>
              </a:spcBef>
              <a:buSzPct val="95312"/>
              <a:buFont typeface="Wingdings"/>
              <a:buChar char=""/>
              <a:tabLst>
                <a:tab pos="334010" algn="l"/>
              </a:tabLst>
            </a:pPr>
            <a:r>
              <a:rPr sz="3200" b="1" i="1">
                <a:solidFill>
                  <a:srgbClr val="00AF50"/>
                </a:solidFill>
                <a:latin typeface="Calibri"/>
                <a:cs typeface="Calibri"/>
              </a:rPr>
              <a:t>	This</a:t>
            </a:r>
            <a:r>
              <a:rPr sz="3200" b="1" i="1" spc="50">
                <a:solidFill>
                  <a:srgbClr val="00AF50"/>
                </a:solidFill>
                <a:latin typeface="Calibri"/>
                <a:cs typeface="Calibri"/>
              </a:rPr>
              <a:t> </a:t>
            </a:r>
            <a:r>
              <a:rPr sz="3200" b="1" i="1">
                <a:solidFill>
                  <a:srgbClr val="00AF50"/>
                </a:solidFill>
                <a:latin typeface="Calibri"/>
                <a:cs typeface="Calibri"/>
              </a:rPr>
              <a:t>is</a:t>
            </a:r>
            <a:r>
              <a:rPr sz="3200" b="1" i="1" spc="50">
                <a:solidFill>
                  <a:srgbClr val="00AF50"/>
                </a:solidFill>
                <a:latin typeface="Calibri"/>
                <a:cs typeface="Calibri"/>
              </a:rPr>
              <a:t> </a:t>
            </a:r>
            <a:r>
              <a:rPr sz="3200" b="1" i="1">
                <a:solidFill>
                  <a:srgbClr val="00AF50"/>
                </a:solidFill>
                <a:latin typeface="Calibri"/>
                <a:cs typeface="Calibri"/>
              </a:rPr>
              <a:t>the</a:t>
            </a:r>
            <a:r>
              <a:rPr sz="3200" b="1" i="1" spc="45">
                <a:solidFill>
                  <a:srgbClr val="00AF50"/>
                </a:solidFill>
                <a:latin typeface="Calibri"/>
                <a:cs typeface="Calibri"/>
              </a:rPr>
              <a:t> </a:t>
            </a:r>
            <a:r>
              <a:rPr sz="3200" b="1" i="1">
                <a:solidFill>
                  <a:srgbClr val="00AF50"/>
                </a:solidFill>
                <a:latin typeface="Calibri"/>
                <a:cs typeface="Calibri"/>
              </a:rPr>
              <a:t>closeness</a:t>
            </a:r>
            <a:r>
              <a:rPr sz="3200" b="1" i="1" spc="45">
                <a:solidFill>
                  <a:srgbClr val="00AF50"/>
                </a:solidFill>
                <a:latin typeface="Calibri"/>
                <a:cs typeface="Calibri"/>
              </a:rPr>
              <a:t> </a:t>
            </a:r>
            <a:r>
              <a:rPr sz="3200" b="1" i="1">
                <a:solidFill>
                  <a:srgbClr val="00AF50"/>
                </a:solidFill>
                <a:latin typeface="Calibri"/>
                <a:cs typeface="Calibri"/>
              </a:rPr>
              <a:t>with</a:t>
            </a:r>
            <a:r>
              <a:rPr sz="3200" b="1" i="1" spc="70">
                <a:solidFill>
                  <a:srgbClr val="00AF50"/>
                </a:solidFill>
                <a:latin typeface="Calibri"/>
                <a:cs typeface="Calibri"/>
              </a:rPr>
              <a:t> </a:t>
            </a:r>
            <a:r>
              <a:rPr sz="3200" b="1" i="1">
                <a:solidFill>
                  <a:srgbClr val="00AF50"/>
                </a:solidFill>
                <a:latin typeface="Calibri"/>
                <a:cs typeface="Calibri"/>
              </a:rPr>
              <a:t>which</a:t>
            </a:r>
            <a:r>
              <a:rPr sz="3200" b="1" i="1" spc="55">
                <a:solidFill>
                  <a:srgbClr val="00AF50"/>
                </a:solidFill>
                <a:latin typeface="Calibri"/>
                <a:cs typeface="Calibri"/>
              </a:rPr>
              <a:t> </a:t>
            </a:r>
            <a:r>
              <a:rPr sz="3200" b="1" i="1">
                <a:solidFill>
                  <a:srgbClr val="00AF50"/>
                </a:solidFill>
                <a:latin typeface="Calibri"/>
                <a:cs typeface="Calibri"/>
              </a:rPr>
              <a:t>the</a:t>
            </a:r>
            <a:r>
              <a:rPr sz="3200" b="1" i="1" spc="45">
                <a:solidFill>
                  <a:srgbClr val="00AF50"/>
                </a:solidFill>
                <a:latin typeface="Calibri"/>
                <a:cs typeface="Calibri"/>
              </a:rPr>
              <a:t> </a:t>
            </a:r>
            <a:r>
              <a:rPr sz="3200" b="1" i="1" spc="-10">
                <a:solidFill>
                  <a:srgbClr val="00AF50"/>
                </a:solidFill>
                <a:latin typeface="Calibri"/>
                <a:cs typeface="Calibri"/>
              </a:rPr>
              <a:t>measuring </a:t>
            </a:r>
            <a:r>
              <a:rPr sz="3200" b="1" i="1">
                <a:solidFill>
                  <a:srgbClr val="00AF50"/>
                </a:solidFill>
                <a:latin typeface="Calibri"/>
                <a:cs typeface="Calibri"/>
              </a:rPr>
              <a:t>instrument</a:t>
            </a:r>
            <a:r>
              <a:rPr sz="3200" b="1" i="1" spc="380">
                <a:solidFill>
                  <a:srgbClr val="00AF50"/>
                </a:solidFill>
                <a:latin typeface="Calibri"/>
                <a:cs typeface="Calibri"/>
              </a:rPr>
              <a:t> </a:t>
            </a:r>
            <a:r>
              <a:rPr sz="3200" b="1" i="1">
                <a:solidFill>
                  <a:srgbClr val="00AF50"/>
                </a:solidFill>
                <a:latin typeface="Calibri"/>
                <a:cs typeface="Calibri"/>
              </a:rPr>
              <a:t>can</a:t>
            </a:r>
            <a:r>
              <a:rPr sz="3200" b="1" i="1" spc="370">
                <a:solidFill>
                  <a:srgbClr val="00AF50"/>
                </a:solidFill>
                <a:latin typeface="Calibri"/>
                <a:cs typeface="Calibri"/>
              </a:rPr>
              <a:t> </a:t>
            </a:r>
            <a:r>
              <a:rPr sz="3200" b="1" i="1">
                <a:solidFill>
                  <a:srgbClr val="00AF50"/>
                </a:solidFill>
                <a:latin typeface="Calibri"/>
                <a:cs typeface="Calibri"/>
              </a:rPr>
              <a:t>measure</a:t>
            </a:r>
            <a:r>
              <a:rPr sz="3200" b="1" i="1" spc="360">
                <a:solidFill>
                  <a:srgbClr val="00AF50"/>
                </a:solidFill>
                <a:latin typeface="Calibri"/>
                <a:cs typeface="Calibri"/>
              </a:rPr>
              <a:t> </a:t>
            </a:r>
            <a:r>
              <a:rPr sz="3200" b="1" i="1">
                <a:solidFill>
                  <a:srgbClr val="00AF50"/>
                </a:solidFill>
                <a:latin typeface="Calibri"/>
                <a:cs typeface="Calibri"/>
              </a:rPr>
              <a:t>the</a:t>
            </a:r>
            <a:r>
              <a:rPr sz="3200" b="1" i="1" spc="385">
                <a:solidFill>
                  <a:srgbClr val="00AF50"/>
                </a:solidFill>
                <a:latin typeface="Calibri"/>
                <a:cs typeface="Calibri"/>
              </a:rPr>
              <a:t> </a:t>
            </a:r>
            <a:r>
              <a:rPr sz="3200" b="1" i="1">
                <a:solidFill>
                  <a:srgbClr val="FF0000"/>
                </a:solidFill>
                <a:latin typeface="Calibri"/>
                <a:cs typeface="Calibri"/>
              </a:rPr>
              <a:t>‘</a:t>
            </a:r>
            <a:r>
              <a:rPr sz="3200" b="1" i="1" u="sng">
                <a:solidFill>
                  <a:srgbClr val="FF0000"/>
                </a:solidFill>
                <a:uFill>
                  <a:solidFill>
                    <a:srgbClr val="FF0000"/>
                  </a:solidFill>
                </a:uFill>
                <a:latin typeface="Calibri"/>
                <a:cs typeface="Calibri"/>
              </a:rPr>
              <a:t>true</a:t>
            </a:r>
            <a:r>
              <a:rPr sz="3200" b="1" i="1" u="sng" spc="365">
                <a:solidFill>
                  <a:srgbClr val="FF0000"/>
                </a:solidFill>
                <a:uFill>
                  <a:solidFill>
                    <a:srgbClr val="FF0000"/>
                  </a:solidFill>
                </a:uFill>
                <a:latin typeface="Calibri"/>
                <a:cs typeface="Calibri"/>
              </a:rPr>
              <a:t> </a:t>
            </a:r>
            <a:r>
              <a:rPr sz="3200" b="1" i="1" u="sng">
                <a:solidFill>
                  <a:srgbClr val="FF0000"/>
                </a:solidFill>
                <a:uFill>
                  <a:solidFill>
                    <a:srgbClr val="FF0000"/>
                  </a:solidFill>
                </a:uFill>
                <a:latin typeface="Calibri"/>
                <a:cs typeface="Calibri"/>
              </a:rPr>
              <a:t>value</a:t>
            </a:r>
            <a:r>
              <a:rPr sz="3200" b="1" i="1">
                <a:solidFill>
                  <a:srgbClr val="FF0000"/>
                </a:solidFill>
                <a:latin typeface="Calibri"/>
                <a:cs typeface="Calibri"/>
              </a:rPr>
              <a:t>’</a:t>
            </a:r>
            <a:r>
              <a:rPr sz="3200" b="1" i="1" spc="375">
                <a:solidFill>
                  <a:srgbClr val="FF0000"/>
                </a:solidFill>
                <a:latin typeface="Calibri"/>
                <a:cs typeface="Calibri"/>
              </a:rPr>
              <a:t> </a:t>
            </a:r>
            <a:r>
              <a:rPr sz="3200" b="1" i="1">
                <a:solidFill>
                  <a:srgbClr val="00AF50"/>
                </a:solidFill>
                <a:latin typeface="Calibri"/>
                <a:cs typeface="Calibri"/>
              </a:rPr>
              <a:t>of</a:t>
            </a:r>
            <a:r>
              <a:rPr sz="3200" b="1" i="1" spc="375">
                <a:solidFill>
                  <a:srgbClr val="00AF50"/>
                </a:solidFill>
                <a:latin typeface="Calibri"/>
                <a:cs typeface="Calibri"/>
              </a:rPr>
              <a:t> </a:t>
            </a:r>
            <a:r>
              <a:rPr sz="3200" b="1" i="1" spc="-25">
                <a:solidFill>
                  <a:srgbClr val="00AF50"/>
                </a:solidFill>
                <a:latin typeface="Calibri"/>
                <a:cs typeface="Calibri"/>
              </a:rPr>
              <a:t>the </a:t>
            </a:r>
            <a:r>
              <a:rPr sz="3200" b="1" i="1">
                <a:solidFill>
                  <a:srgbClr val="00AF50"/>
                </a:solidFill>
                <a:latin typeface="Calibri"/>
                <a:cs typeface="Calibri"/>
              </a:rPr>
              <a:t>measurand</a:t>
            </a:r>
            <a:r>
              <a:rPr sz="3200" b="1" i="1" spc="-60">
                <a:solidFill>
                  <a:srgbClr val="00AF50"/>
                </a:solidFill>
                <a:latin typeface="Calibri"/>
                <a:cs typeface="Calibri"/>
              </a:rPr>
              <a:t> </a:t>
            </a:r>
            <a:r>
              <a:rPr sz="3200" b="1" i="1">
                <a:solidFill>
                  <a:srgbClr val="00AF50"/>
                </a:solidFill>
                <a:latin typeface="Calibri"/>
                <a:cs typeface="Calibri"/>
              </a:rPr>
              <a:t>under</a:t>
            </a:r>
            <a:r>
              <a:rPr sz="3200" b="1" i="1" spc="-30">
                <a:solidFill>
                  <a:srgbClr val="00AF50"/>
                </a:solidFill>
                <a:latin typeface="Calibri"/>
                <a:cs typeface="Calibri"/>
              </a:rPr>
              <a:t> </a:t>
            </a:r>
            <a:r>
              <a:rPr sz="3200" b="1" i="1">
                <a:solidFill>
                  <a:srgbClr val="00AF50"/>
                </a:solidFill>
                <a:latin typeface="Calibri"/>
                <a:cs typeface="Calibri"/>
              </a:rPr>
              <a:t>stated</a:t>
            </a:r>
            <a:r>
              <a:rPr sz="3200" b="1" i="1" spc="-50">
                <a:solidFill>
                  <a:srgbClr val="00AF50"/>
                </a:solidFill>
                <a:latin typeface="Calibri"/>
                <a:cs typeface="Calibri"/>
              </a:rPr>
              <a:t> </a:t>
            </a:r>
            <a:r>
              <a:rPr sz="3200" b="1" i="1">
                <a:solidFill>
                  <a:srgbClr val="00AF50"/>
                </a:solidFill>
                <a:latin typeface="Calibri"/>
                <a:cs typeface="Calibri"/>
              </a:rPr>
              <a:t>conditions</a:t>
            </a:r>
            <a:r>
              <a:rPr sz="3200" b="1" i="1" spc="-70">
                <a:solidFill>
                  <a:srgbClr val="00AF50"/>
                </a:solidFill>
                <a:latin typeface="Calibri"/>
                <a:cs typeface="Calibri"/>
              </a:rPr>
              <a:t> </a:t>
            </a:r>
            <a:r>
              <a:rPr sz="3200" b="1" i="1">
                <a:solidFill>
                  <a:srgbClr val="00AF50"/>
                </a:solidFill>
                <a:latin typeface="Calibri"/>
                <a:cs typeface="Calibri"/>
              </a:rPr>
              <a:t>of</a:t>
            </a:r>
            <a:r>
              <a:rPr sz="3200" b="1" i="1" spc="-30">
                <a:solidFill>
                  <a:srgbClr val="00AF50"/>
                </a:solidFill>
                <a:latin typeface="Calibri"/>
                <a:cs typeface="Calibri"/>
              </a:rPr>
              <a:t> </a:t>
            </a:r>
            <a:r>
              <a:rPr sz="3200" b="1" i="1" spc="-20">
                <a:solidFill>
                  <a:srgbClr val="00AF50"/>
                </a:solidFill>
                <a:latin typeface="Calibri"/>
                <a:cs typeface="Calibri"/>
              </a:rPr>
              <a:t>use.</a:t>
            </a:r>
            <a:endParaRPr sz="3200">
              <a:latin typeface="Calibri"/>
              <a:cs typeface="Calibri"/>
            </a:endParaRPr>
          </a:p>
          <a:p>
            <a:pPr>
              <a:lnSpc>
                <a:spcPct val="100000"/>
              </a:lnSpc>
              <a:spcBef>
                <a:spcPts val="20"/>
              </a:spcBef>
              <a:buFont typeface="Wingdings"/>
              <a:buChar char=""/>
            </a:pPr>
            <a:endParaRPr sz="2750">
              <a:latin typeface="Calibri"/>
              <a:cs typeface="Calibri"/>
            </a:endParaRPr>
          </a:p>
          <a:p>
            <a:pPr marL="294005" indent="-290195" algn="just">
              <a:lnSpc>
                <a:spcPct val="100000"/>
              </a:lnSpc>
              <a:buSzPct val="94642"/>
              <a:buFont typeface="Wingdings"/>
              <a:buChar char=""/>
              <a:tabLst>
                <a:tab pos="294005" algn="l"/>
              </a:tabLst>
            </a:pPr>
            <a:r>
              <a:rPr sz="2800">
                <a:latin typeface="Calibri"/>
                <a:cs typeface="Calibri"/>
              </a:rPr>
              <a:t>Accuracy</a:t>
            </a:r>
            <a:r>
              <a:rPr sz="2800" spc="-100">
                <a:latin typeface="Calibri"/>
                <a:cs typeface="Calibri"/>
              </a:rPr>
              <a:t> </a:t>
            </a:r>
            <a:r>
              <a:rPr sz="2800">
                <a:latin typeface="Calibri"/>
                <a:cs typeface="Calibri"/>
              </a:rPr>
              <a:t>means</a:t>
            </a:r>
            <a:r>
              <a:rPr sz="2800" spc="-90">
                <a:latin typeface="Calibri"/>
                <a:cs typeface="Calibri"/>
              </a:rPr>
              <a:t> </a:t>
            </a:r>
            <a:r>
              <a:rPr sz="2800" spc="-10">
                <a:latin typeface="Calibri"/>
                <a:cs typeface="Calibri"/>
              </a:rPr>
              <a:t>approaching</a:t>
            </a:r>
            <a:r>
              <a:rPr sz="2800" spc="-90">
                <a:latin typeface="Calibri"/>
                <a:cs typeface="Calibri"/>
              </a:rPr>
              <a:t> </a:t>
            </a:r>
            <a:r>
              <a:rPr sz="2800">
                <a:latin typeface="Calibri"/>
                <a:cs typeface="Calibri"/>
              </a:rPr>
              <a:t>(or)</a:t>
            </a:r>
            <a:r>
              <a:rPr sz="2800" spc="-100">
                <a:latin typeface="Calibri"/>
                <a:cs typeface="Calibri"/>
              </a:rPr>
              <a:t> </a:t>
            </a:r>
            <a:r>
              <a:rPr sz="2800" spc="-10">
                <a:latin typeface="Calibri"/>
                <a:cs typeface="Calibri"/>
              </a:rPr>
              <a:t>conforming</a:t>
            </a:r>
            <a:r>
              <a:rPr sz="2800" spc="-90">
                <a:latin typeface="Calibri"/>
                <a:cs typeface="Calibri"/>
              </a:rPr>
              <a:t> </a:t>
            </a:r>
            <a:r>
              <a:rPr sz="2800" spc="-10">
                <a:latin typeface="Calibri"/>
                <a:cs typeface="Calibri"/>
              </a:rPr>
              <a:t>truth.</a:t>
            </a:r>
            <a:endParaRPr sz="2800">
              <a:latin typeface="Calibri"/>
              <a:cs typeface="Calibri"/>
            </a:endParaRPr>
          </a:p>
          <a:p>
            <a:pPr>
              <a:lnSpc>
                <a:spcPct val="100000"/>
              </a:lnSpc>
              <a:spcBef>
                <a:spcPts val="5"/>
              </a:spcBef>
              <a:buFont typeface="Wingdings"/>
              <a:buChar char=""/>
            </a:pPr>
            <a:endParaRPr sz="2750">
              <a:latin typeface="Calibri"/>
              <a:cs typeface="Calibri"/>
            </a:endParaRPr>
          </a:p>
          <a:p>
            <a:pPr marL="12700" marR="5080" indent="-8890" algn="just">
              <a:lnSpc>
                <a:spcPct val="100000"/>
              </a:lnSpc>
              <a:buSzPct val="94642"/>
              <a:buFont typeface="Wingdings"/>
              <a:buChar char=""/>
              <a:tabLst>
                <a:tab pos="294005" algn="l"/>
              </a:tabLst>
            </a:pPr>
            <a:r>
              <a:rPr sz="2800">
                <a:latin typeface="Calibri"/>
                <a:cs typeface="Calibri"/>
              </a:rPr>
              <a:t>	The</a:t>
            </a:r>
            <a:r>
              <a:rPr sz="2800" spc="595">
                <a:latin typeface="Calibri"/>
                <a:cs typeface="Calibri"/>
              </a:rPr>
              <a:t> </a:t>
            </a:r>
            <a:r>
              <a:rPr sz="2800">
                <a:latin typeface="Calibri"/>
                <a:cs typeface="Calibri"/>
              </a:rPr>
              <a:t>accuracy</a:t>
            </a:r>
            <a:r>
              <a:rPr sz="2800" spc="595">
                <a:latin typeface="Calibri"/>
                <a:cs typeface="Calibri"/>
              </a:rPr>
              <a:t> </a:t>
            </a:r>
            <a:r>
              <a:rPr sz="2800">
                <a:latin typeface="Calibri"/>
                <a:cs typeface="Calibri"/>
              </a:rPr>
              <a:t>of</a:t>
            </a:r>
            <a:r>
              <a:rPr sz="2800" spc="605">
                <a:latin typeface="Calibri"/>
                <a:cs typeface="Calibri"/>
              </a:rPr>
              <a:t> </a:t>
            </a:r>
            <a:r>
              <a:rPr sz="2800">
                <a:latin typeface="Calibri"/>
                <a:cs typeface="Calibri"/>
              </a:rPr>
              <a:t>an</a:t>
            </a:r>
            <a:r>
              <a:rPr sz="2800" spc="600">
                <a:latin typeface="Calibri"/>
                <a:cs typeface="Calibri"/>
              </a:rPr>
              <a:t> </a:t>
            </a:r>
            <a:r>
              <a:rPr sz="2800">
                <a:latin typeface="Calibri"/>
                <a:cs typeface="Calibri"/>
              </a:rPr>
              <a:t>instrument</a:t>
            </a:r>
            <a:r>
              <a:rPr sz="2800" spc="605">
                <a:latin typeface="Calibri"/>
                <a:cs typeface="Calibri"/>
              </a:rPr>
              <a:t> </a:t>
            </a:r>
            <a:r>
              <a:rPr sz="2800">
                <a:latin typeface="Calibri"/>
                <a:cs typeface="Calibri"/>
              </a:rPr>
              <a:t>is</a:t>
            </a:r>
            <a:r>
              <a:rPr sz="2800" spc="615">
                <a:latin typeface="Calibri"/>
                <a:cs typeface="Calibri"/>
              </a:rPr>
              <a:t> </a:t>
            </a:r>
            <a:r>
              <a:rPr sz="2800">
                <a:latin typeface="Calibri"/>
                <a:cs typeface="Calibri"/>
              </a:rPr>
              <a:t>quantified</a:t>
            </a:r>
            <a:r>
              <a:rPr sz="2800" spc="605">
                <a:latin typeface="Calibri"/>
                <a:cs typeface="Calibri"/>
              </a:rPr>
              <a:t> </a:t>
            </a:r>
            <a:r>
              <a:rPr sz="2800">
                <a:latin typeface="Calibri"/>
                <a:cs typeface="Calibri"/>
              </a:rPr>
              <a:t>by</a:t>
            </a:r>
            <a:r>
              <a:rPr sz="2800" spc="605">
                <a:latin typeface="Calibri"/>
                <a:cs typeface="Calibri"/>
              </a:rPr>
              <a:t> </a:t>
            </a:r>
            <a:r>
              <a:rPr sz="2800" spc="-25">
                <a:latin typeface="Calibri"/>
                <a:cs typeface="Calibri"/>
              </a:rPr>
              <a:t>the </a:t>
            </a:r>
            <a:r>
              <a:rPr sz="2800">
                <a:latin typeface="Calibri"/>
                <a:cs typeface="Calibri"/>
              </a:rPr>
              <a:t>difference</a:t>
            </a:r>
            <a:r>
              <a:rPr sz="2800" spc="70">
                <a:latin typeface="Calibri"/>
                <a:cs typeface="Calibri"/>
              </a:rPr>
              <a:t>  </a:t>
            </a:r>
            <a:r>
              <a:rPr sz="2800">
                <a:latin typeface="Calibri"/>
                <a:cs typeface="Calibri"/>
              </a:rPr>
              <a:t>of</a:t>
            </a:r>
            <a:r>
              <a:rPr sz="2800" spc="70">
                <a:latin typeface="Calibri"/>
                <a:cs typeface="Calibri"/>
              </a:rPr>
              <a:t>  </a:t>
            </a:r>
            <a:r>
              <a:rPr sz="2800">
                <a:latin typeface="Calibri"/>
                <a:cs typeface="Calibri"/>
              </a:rPr>
              <a:t>its</a:t>
            </a:r>
            <a:r>
              <a:rPr sz="2800" spc="65">
                <a:latin typeface="Calibri"/>
                <a:cs typeface="Calibri"/>
              </a:rPr>
              <a:t>  </a:t>
            </a:r>
            <a:r>
              <a:rPr sz="2800">
                <a:latin typeface="Calibri"/>
                <a:cs typeface="Calibri"/>
              </a:rPr>
              <a:t>readings</a:t>
            </a:r>
            <a:r>
              <a:rPr sz="2800" spc="75">
                <a:latin typeface="Calibri"/>
                <a:cs typeface="Calibri"/>
              </a:rPr>
              <a:t>  </a:t>
            </a:r>
            <a:r>
              <a:rPr sz="2800">
                <a:latin typeface="Calibri"/>
                <a:cs typeface="Calibri"/>
              </a:rPr>
              <a:t>and</a:t>
            </a:r>
            <a:r>
              <a:rPr sz="2800" spc="70">
                <a:latin typeface="Calibri"/>
                <a:cs typeface="Calibri"/>
              </a:rPr>
              <a:t>  </a:t>
            </a:r>
            <a:r>
              <a:rPr sz="2800">
                <a:latin typeface="Calibri"/>
                <a:cs typeface="Calibri"/>
              </a:rPr>
              <a:t>the</a:t>
            </a:r>
            <a:r>
              <a:rPr sz="2800" spc="65">
                <a:latin typeface="Calibri"/>
                <a:cs typeface="Calibri"/>
              </a:rPr>
              <a:t>  </a:t>
            </a:r>
            <a:r>
              <a:rPr sz="2800">
                <a:latin typeface="Calibri"/>
                <a:cs typeface="Calibri"/>
              </a:rPr>
              <a:t>one</a:t>
            </a:r>
            <a:r>
              <a:rPr sz="2800" spc="70">
                <a:latin typeface="Calibri"/>
                <a:cs typeface="Calibri"/>
              </a:rPr>
              <a:t>  </a:t>
            </a:r>
            <a:r>
              <a:rPr sz="2800">
                <a:latin typeface="Calibri"/>
                <a:cs typeface="Calibri"/>
              </a:rPr>
              <a:t>given</a:t>
            </a:r>
            <a:r>
              <a:rPr sz="2800" spc="70">
                <a:latin typeface="Calibri"/>
                <a:cs typeface="Calibri"/>
              </a:rPr>
              <a:t>  </a:t>
            </a:r>
            <a:r>
              <a:rPr sz="2800">
                <a:latin typeface="Calibri"/>
                <a:cs typeface="Calibri"/>
              </a:rPr>
              <a:t>by</a:t>
            </a:r>
            <a:r>
              <a:rPr sz="2800" spc="65">
                <a:latin typeface="Calibri"/>
                <a:cs typeface="Calibri"/>
              </a:rPr>
              <a:t>  </a:t>
            </a:r>
            <a:r>
              <a:rPr sz="2800" spc="-25">
                <a:latin typeface="Calibri"/>
                <a:cs typeface="Calibri"/>
              </a:rPr>
              <a:t>the </a:t>
            </a:r>
            <a:r>
              <a:rPr sz="2800" spc="-10">
                <a:latin typeface="Calibri"/>
                <a:cs typeface="Calibri"/>
              </a:rPr>
              <a:t>ultimate</a:t>
            </a:r>
            <a:r>
              <a:rPr sz="2800" spc="-80">
                <a:latin typeface="Calibri"/>
                <a:cs typeface="Calibri"/>
              </a:rPr>
              <a:t> </a:t>
            </a:r>
            <a:r>
              <a:rPr sz="2800">
                <a:latin typeface="Calibri"/>
                <a:cs typeface="Calibri"/>
              </a:rPr>
              <a:t>or</a:t>
            </a:r>
            <a:r>
              <a:rPr sz="2800" spc="-75">
                <a:latin typeface="Calibri"/>
                <a:cs typeface="Calibri"/>
              </a:rPr>
              <a:t> </a:t>
            </a:r>
            <a:r>
              <a:rPr sz="2800">
                <a:latin typeface="Calibri"/>
                <a:cs typeface="Calibri"/>
              </a:rPr>
              <a:t>primary</a:t>
            </a:r>
            <a:r>
              <a:rPr sz="2800" spc="-60">
                <a:latin typeface="Calibri"/>
                <a:cs typeface="Calibri"/>
              </a:rPr>
              <a:t> </a:t>
            </a:r>
            <a:r>
              <a:rPr sz="2800" spc="-10">
                <a:latin typeface="Calibri"/>
                <a:cs typeface="Calibri"/>
              </a:rPr>
              <a:t>standard.</a:t>
            </a:r>
            <a:endParaRPr sz="2800">
              <a:latin typeface="Calibri"/>
              <a:cs typeface="Calibri"/>
            </a:endParaRPr>
          </a:p>
        </p:txBody>
      </p:sp>
      <p:pic>
        <p:nvPicPr>
          <p:cNvPr id="3" name="object 3"/>
          <p:cNvPicPr/>
          <p:nvPr/>
        </p:nvPicPr>
        <p:blipFill>
          <a:blip r:embed="rId2" cstate="print"/>
          <a:stretch>
            <a:fillRect/>
          </a:stretch>
        </p:blipFill>
        <p:spPr>
          <a:xfrm>
            <a:off x="413004" y="254508"/>
            <a:ext cx="8317992" cy="1411224"/>
          </a:xfrm>
          <a:prstGeom prst="rect">
            <a:avLst/>
          </a:prstGeom>
        </p:spPr>
      </p:pic>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26</a:t>
            </a:fld>
            <a:endParaRPr spc="-25"/>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0739" y="1452117"/>
            <a:ext cx="7540625" cy="4817745"/>
          </a:xfrm>
          <a:prstGeom prst="rect">
            <a:avLst/>
          </a:prstGeom>
        </p:spPr>
        <p:txBody>
          <a:bodyPr vert="horz" wrap="square" lIns="0" tIns="12700" rIns="0" bIns="0" rtlCol="0">
            <a:spAutoFit/>
          </a:bodyPr>
          <a:lstStyle/>
          <a:p>
            <a:pPr marL="12700" marR="5080" indent="-11430">
              <a:lnSpc>
                <a:spcPct val="100000"/>
              </a:lnSpc>
              <a:spcBef>
                <a:spcPts val="100"/>
              </a:spcBef>
              <a:buSzPct val="97222"/>
              <a:buFont typeface="Wingdings"/>
              <a:buChar char=""/>
              <a:tabLst>
                <a:tab pos="377190" algn="l"/>
              </a:tabLst>
            </a:pPr>
            <a:r>
              <a:rPr sz="3600" b="1" i="1">
                <a:solidFill>
                  <a:srgbClr val="00AF50"/>
                </a:solidFill>
                <a:latin typeface="Calibri"/>
                <a:cs typeface="Calibri"/>
              </a:rPr>
              <a:t>	“It</a:t>
            </a:r>
            <a:r>
              <a:rPr sz="3600" b="1" i="1" spc="15">
                <a:solidFill>
                  <a:srgbClr val="00AF50"/>
                </a:solidFill>
                <a:latin typeface="Calibri"/>
                <a:cs typeface="Calibri"/>
              </a:rPr>
              <a:t> </a:t>
            </a:r>
            <a:r>
              <a:rPr sz="3600" b="1" i="1">
                <a:solidFill>
                  <a:srgbClr val="00AF50"/>
                </a:solidFill>
                <a:latin typeface="Calibri"/>
                <a:cs typeface="Calibri"/>
              </a:rPr>
              <a:t>is</a:t>
            </a:r>
            <a:r>
              <a:rPr sz="3600" b="1" i="1" spc="5">
                <a:solidFill>
                  <a:srgbClr val="00AF50"/>
                </a:solidFill>
                <a:latin typeface="Calibri"/>
                <a:cs typeface="Calibri"/>
              </a:rPr>
              <a:t> </a:t>
            </a:r>
            <a:r>
              <a:rPr sz="3600" b="1" i="1">
                <a:solidFill>
                  <a:srgbClr val="00AF50"/>
                </a:solidFill>
                <a:latin typeface="Calibri"/>
                <a:cs typeface="Calibri"/>
              </a:rPr>
              <a:t>the</a:t>
            </a:r>
            <a:r>
              <a:rPr sz="3600" b="1" i="1" spc="10">
                <a:solidFill>
                  <a:srgbClr val="00AF50"/>
                </a:solidFill>
                <a:latin typeface="Calibri"/>
                <a:cs typeface="Calibri"/>
              </a:rPr>
              <a:t> </a:t>
            </a:r>
            <a:r>
              <a:rPr sz="3600" b="1" i="1">
                <a:solidFill>
                  <a:srgbClr val="00AF50"/>
                </a:solidFill>
                <a:latin typeface="Calibri"/>
                <a:cs typeface="Calibri"/>
              </a:rPr>
              <a:t>degree</a:t>
            </a:r>
            <a:r>
              <a:rPr sz="3600" b="1" i="1" spc="5">
                <a:solidFill>
                  <a:srgbClr val="00AF50"/>
                </a:solidFill>
                <a:latin typeface="Calibri"/>
                <a:cs typeface="Calibri"/>
              </a:rPr>
              <a:t> </a:t>
            </a:r>
            <a:r>
              <a:rPr sz="3600" b="1" i="1">
                <a:solidFill>
                  <a:srgbClr val="00AF50"/>
                </a:solidFill>
                <a:latin typeface="Calibri"/>
                <a:cs typeface="Calibri"/>
              </a:rPr>
              <a:t>of</a:t>
            </a:r>
            <a:r>
              <a:rPr sz="3600" b="1" i="1" spc="15">
                <a:solidFill>
                  <a:srgbClr val="00AF50"/>
                </a:solidFill>
                <a:latin typeface="Calibri"/>
                <a:cs typeface="Calibri"/>
              </a:rPr>
              <a:t> </a:t>
            </a:r>
            <a:r>
              <a:rPr sz="3600" b="1" i="1">
                <a:solidFill>
                  <a:srgbClr val="00AF50"/>
                </a:solidFill>
                <a:latin typeface="Calibri"/>
                <a:cs typeface="Calibri"/>
              </a:rPr>
              <a:t>agreement</a:t>
            </a:r>
            <a:r>
              <a:rPr sz="3600" b="1" i="1" spc="-10">
                <a:solidFill>
                  <a:srgbClr val="00AF50"/>
                </a:solidFill>
                <a:latin typeface="Calibri"/>
                <a:cs typeface="Calibri"/>
              </a:rPr>
              <a:t> among </a:t>
            </a:r>
            <a:r>
              <a:rPr sz="3600" b="1" i="1">
                <a:solidFill>
                  <a:srgbClr val="00AF50"/>
                </a:solidFill>
                <a:latin typeface="Calibri"/>
                <a:cs typeface="Calibri"/>
              </a:rPr>
              <a:t>group</a:t>
            </a:r>
            <a:r>
              <a:rPr sz="3600" b="1" i="1" spc="-20">
                <a:solidFill>
                  <a:srgbClr val="00AF50"/>
                </a:solidFill>
                <a:latin typeface="Calibri"/>
                <a:cs typeface="Calibri"/>
              </a:rPr>
              <a:t> </a:t>
            </a:r>
            <a:r>
              <a:rPr sz="3600" b="1" i="1">
                <a:solidFill>
                  <a:srgbClr val="00AF50"/>
                </a:solidFill>
                <a:latin typeface="Calibri"/>
                <a:cs typeface="Calibri"/>
              </a:rPr>
              <a:t>of </a:t>
            </a:r>
            <a:r>
              <a:rPr sz="3600" b="1" i="1" spc="-10">
                <a:solidFill>
                  <a:srgbClr val="00AF50"/>
                </a:solidFill>
                <a:latin typeface="Calibri"/>
                <a:cs typeface="Calibri"/>
              </a:rPr>
              <a:t>readings”</a:t>
            </a:r>
            <a:endParaRPr sz="3600">
              <a:latin typeface="Calibri"/>
              <a:cs typeface="Calibri"/>
            </a:endParaRPr>
          </a:p>
          <a:p>
            <a:pPr marL="3425190">
              <a:lnSpc>
                <a:spcPct val="100000"/>
              </a:lnSpc>
            </a:pPr>
            <a:r>
              <a:rPr sz="3600" b="1" i="1" spc="-20">
                <a:solidFill>
                  <a:srgbClr val="00AF50"/>
                </a:solidFill>
                <a:latin typeface="Calibri"/>
                <a:cs typeface="Calibri"/>
              </a:rPr>
              <a:t>(or)</a:t>
            </a:r>
            <a:endParaRPr sz="3600">
              <a:latin typeface="Calibri"/>
              <a:cs typeface="Calibri"/>
            </a:endParaRPr>
          </a:p>
          <a:p>
            <a:pPr marL="12700" marR="10795" indent="467995">
              <a:lnSpc>
                <a:spcPct val="100000"/>
              </a:lnSpc>
              <a:buFont typeface="Wingdings"/>
              <a:buChar char=""/>
              <a:tabLst>
                <a:tab pos="480695" algn="l"/>
              </a:tabLst>
            </a:pPr>
            <a:r>
              <a:rPr sz="3600" b="1" i="1">
                <a:solidFill>
                  <a:srgbClr val="00AF50"/>
                </a:solidFill>
                <a:latin typeface="Calibri"/>
                <a:cs typeface="Calibri"/>
              </a:rPr>
              <a:t>“It</a:t>
            </a:r>
            <a:r>
              <a:rPr sz="3600" b="1" i="1" spc="250">
                <a:solidFill>
                  <a:srgbClr val="00AF50"/>
                </a:solidFill>
                <a:latin typeface="Calibri"/>
                <a:cs typeface="Calibri"/>
              </a:rPr>
              <a:t> </a:t>
            </a:r>
            <a:r>
              <a:rPr sz="3600" b="1" i="1">
                <a:solidFill>
                  <a:srgbClr val="00AF50"/>
                </a:solidFill>
                <a:latin typeface="Calibri"/>
                <a:cs typeface="Calibri"/>
              </a:rPr>
              <a:t>is</a:t>
            </a:r>
            <a:r>
              <a:rPr sz="3600" b="1" i="1" spc="260">
                <a:solidFill>
                  <a:srgbClr val="00AF50"/>
                </a:solidFill>
                <a:latin typeface="Calibri"/>
                <a:cs typeface="Calibri"/>
              </a:rPr>
              <a:t> </a:t>
            </a:r>
            <a:r>
              <a:rPr sz="3600" b="1" i="1">
                <a:solidFill>
                  <a:srgbClr val="00AF50"/>
                </a:solidFill>
                <a:latin typeface="Calibri"/>
                <a:cs typeface="Calibri"/>
              </a:rPr>
              <a:t>the</a:t>
            </a:r>
            <a:r>
              <a:rPr sz="3600" b="1" i="1" spc="250">
                <a:solidFill>
                  <a:srgbClr val="00AF50"/>
                </a:solidFill>
                <a:latin typeface="Calibri"/>
                <a:cs typeface="Calibri"/>
              </a:rPr>
              <a:t> </a:t>
            </a:r>
            <a:r>
              <a:rPr sz="3600" b="1" i="1">
                <a:solidFill>
                  <a:srgbClr val="00AF50"/>
                </a:solidFill>
                <a:latin typeface="Calibri"/>
                <a:cs typeface="Calibri"/>
              </a:rPr>
              <a:t>ability</a:t>
            </a:r>
            <a:r>
              <a:rPr sz="3600" b="1" i="1" spc="270">
                <a:solidFill>
                  <a:srgbClr val="00AF50"/>
                </a:solidFill>
                <a:latin typeface="Calibri"/>
                <a:cs typeface="Calibri"/>
              </a:rPr>
              <a:t> </a:t>
            </a:r>
            <a:r>
              <a:rPr sz="3600" b="1" i="1">
                <a:solidFill>
                  <a:srgbClr val="00AF50"/>
                </a:solidFill>
                <a:latin typeface="Calibri"/>
                <a:cs typeface="Calibri"/>
              </a:rPr>
              <a:t>of</a:t>
            </a:r>
            <a:r>
              <a:rPr sz="3600" b="1" i="1" spc="260">
                <a:solidFill>
                  <a:srgbClr val="00AF50"/>
                </a:solidFill>
                <a:latin typeface="Calibri"/>
                <a:cs typeface="Calibri"/>
              </a:rPr>
              <a:t> </a:t>
            </a:r>
            <a:r>
              <a:rPr sz="3600" b="1" i="1">
                <a:solidFill>
                  <a:srgbClr val="00AF50"/>
                </a:solidFill>
                <a:latin typeface="Calibri"/>
                <a:cs typeface="Calibri"/>
              </a:rPr>
              <a:t>the</a:t>
            </a:r>
            <a:r>
              <a:rPr sz="3600" b="1" i="1" spc="254">
                <a:solidFill>
                  <a:srgbClr val="00AF50"/>
                </a:solidFill>
                <a:latin typeface="Calibri"/>
                <a:cs typeface="Calibri"/>
              </a:rPr>
              <a:t> </a:t>
            </a:r>
            <a:r>
              <a:rPr sz="3600" b="1" i="1">
                <a:solidFill>
                  <a:srgbClr val="00AF50"/>
                </a:solidFill>
                <a:latin typeface="Calibri"/>
                <a:cs typeface="Calibri"/>
              </a:rPr>
              <a:t>instrument</a:t>
            </a:r>
            <a:r>
              <a:rPr sz="3600" b="1" i="1" spc="254">
                <a:solidFill>
                  <a:srgbClr val="00AF50"/>
                </a:solidFill>
                <a:latin typeface="Calibri"/>
                <a:cs typeface="Calibri"/>
              </a:rPr>
              <a:t> </a:t>
            </a:r>
            <a:r>
              <a:rPr sz="3600" b="1" i="1" spc="-25">
                <a:solidFill>
                  <a:srgbClr val="00AF50"/>
                </a:solidFill>
                <a:latin typeface="Calibri"/>
                <a:cs typeface="Calibri"/>
              </a:rPr>
              <a:t>to </a:t>
            </a:r>
            <a:r>
              <a:rPr sz="3600" b="1" i="1">
                <a:solidFill>
                  <a:srgbClr val="00AF50"/>
                </a:solidFill>
                <a:latin typeface="Calibri"/>
                <a:cs typeface="Calibri"/>
              </a:rPr>
              <a:t>give</a:t>
            </a:r>
            <a:r>
              <a:rPr sz="3600" b="1" i="1" spc="-130">
                <a:solidFill>
                  <a:srgbClr val="00AF50"/>
                </a:solidFill>
                <a:latin typeface="Calibri"/>
                <a:cs typeface="Calibri"/>
              </a:rPr>
              <a:t> </a:t>
            </a:r>
            <a:r>
              <a:rPr sz="3600" b="1" i="1">
                <a:solidFill>
                  <a:srgbClr val="00AF50"/>
                </a:solidFill>
                <a:latin typeface="Calibri"/>
                <a:cs typeface="Calibri"/>
              </a:rPr>
              <a:t>consistent</a:t>
            </a:r>
            <a:r>
              <a:rPr sz="3600" b="1" i="1" spc="-90">
                <a:solidFill>
                  <a:srgbClr val="00AF50"/>
                </a:solidFill>
                <a:latin typeface="Calibri"/>
                <a:cs typeface="Calibri"/>
              </a:rPr>
              <a:t> </a:t>
            </a:r>
            <a:r>
              <a:rPr sz="3600" b="1" i="1" spc="-10">
                <a:solidFill>
                  <a:srgbClr val="00AF50"/>
                </a:solidFill>
                <a:latin typeface="Calibri"/>
                <a:cs typeface="Calibri"/>
              </a:rPr>
              <a:t>reading”</a:t>
            </a:r>
            <a:endParaRPr sz="3600">
              <a:latin typeface="Calibri"/>
              <a:cs typeface="Calibri"/>
            </a:endParaRPr>
          </a:p>
          <a:p>
            <a:pPr>
              <a:lnSpc>
                <a:spcPct val="100000"/>
              </a:lnSpc>
              <a:spcBef>
                <a:spcPts val="35"/>
              </a:spcBef>
              <a:buFont typeface="Wingdings"/>
              <a:buChar char=""/>
            </a:pPr>
            <a:endParaRPr sz="2750">
              <a:latin typeface="Calibri"/>
              <a:cs typeface="Calibri"/>
            </a:endParaRPr>
          </a:p>
          <a:p>
            <a:pPr marL="334010" indent="-330835">
              <a:lnSpc>
                <a:spcPct val="100000"/>
              </a:lnSpc>
              <a:buSzPct val="95312"/>
              <a:buFont typeface="Wingdings"/>
              <a:buChar char=""/>
              <a:tabLst>
                <a:tab pos="334010" algn="l"/>
              </a:tabLst>
            </a:pPr>
            <a:r>
              <a:rPr sz="3200" b="1">
                <a:solidFill>
                  <a:srgbClr val="FF0000"/>
                </a:solidFill>
                <a:latin typeface="Calibri"/>
                <a:cs typeface="Calibri"/>
              </a:rPr>
              <a:t>Precision</a:t>
            </a:r>
            <a:r>
              <a:rPr sz="3200" b="1" spc="-65">
                <a:solidFill>
                  <a:srgbClr val="FF0000"/>
                </a:solidFill>
                <a:latin typeface="Calibri"/>
                <a:cs typeface="Calibri"/>
              </a:rPr>
              <a:t> </a:t>
            </a:r>
            <a:r>
              <a:rPr sz="3200" b="1">
                <a:solidFill>
                  <a:srgbClr val="FF0000"/>
                </a:solidFill>
                <a:latin typeface="Calibri"/>
                <a:cs typeface="Calibri"/>
              </a:rPr>
              <a:t>is</a:t>
            </a:r>
            <a:r>
              <a:rPr sz="3200" b="1" spc="-20">
                <a:solidFill>
                  <a:srgbClr val="FF0000"/>
                </a:solidFill>
                <a:latin typeface="Calibri"/>
                <a:cs typeface="Calibri"/>
              </a:rPr>
              <a:t> </a:t>
            </a:r>
            <a:r>
              <a:rPr sz="3200" b="1">
                <a:solidFill>
                  <a:srgbClr val="FF0000"/>
                </a:solidFill>
                <a:latin typeface="Calibri"/>
                <a:cs typeface="Calibri"/>
              </a:rPr>
              <a:t>often</a:t>
            </a:r>
            <a:r>
              <a:rPr sz="3200" b="1" spc="-35">
                <a:solidFill>
                  <a:srgbClr val="FF0000"/>
                </a:solidFill>
                <a:latin typeface="Calibri"/>
                <a:cs typeface="Calibri"/>
              </a:rPr>
              <a:t> </a:t>
            </a:r>
            <a:r>
              <a:rPr sz="3200" b="1">
                <a:solidFill>
                  <a:srgbClr val="FF0000"/>
                </a:solidFill>
                <a:latin typeface="Calibri"/>
                <a:cs typeface="Calibri"/>
              </a:rPr>
              <a:t>confused</a:t>
            </a:r>
            <a:r>
              <a:rPr sz="3200" b="1" spc="-65">
                <a:solidFill>
                  <a:srgbClr val="FF0000"/>
                </a:solidFill>
                <a:latin typeface="Calibri"/>
                <a:cs typeface="Calibri"/>
              </a:rPr>
              <a:t> </a:t>
            </a:r>
            <a:r>
              <a:rPr sz="3200" b="1">
                <a:solidFill>
                  <a:srgbClr val="FF0000"/>
                </a:solidFill>
                <a:latin typeface="Calibri"/>
                <a:cs typeface="Calibri"/>
              </a:rPr>
              <a:t>with</a:t>
            </a:r>
            <a:r>
              <a:rPr sz="3200" b="1" spc="-20">
                <a:solidFill>
                  <a:srgbClr val="FF0000"/>
                </a:solidFill>
                <a:latin typeface="Calibri"/>
                <a:cs typeface="Calibri"/>
              </a:rPr>
              <a:t> </a:t>
            </a:r>
            <a:r>
              <a:rPr sz="3200" b="1" spc="-10">
                <a:solidFill>
                  <a:srgbClr val="FF0000"/>
                </a:solidFill>
                <a:latin typeface="Calibri"/>
                <a:cs typeface="Calibri"/>
              </a:rPr>
              <a:t>accuracy.</a:t>
            </a:r>
            <a:endParaRPr sz="3200">
              <a:latin typeface="Calibri"/>
              <a:cs typeface="Calibri"/>
            </a:endParaRPr>
          </a:p>
          <a:p>
            <a:pPr marL="12700" marR="7620" indent="443230">
              <a:lnSpc>
                <a:spcPct val="100000"/>
              </a:lnSpc>
              <a:spcBef>
                <a:spcPts val="2180"/>
              </a:spcBef>
              <a:buFont typeface="Wingdings"/>
              <a:buChar char=""/>
              <a:tabLst>
                <a:tab pos="455930" algn="l"/>
                <a:tab pos="1283335" algn="l"/>
                <a:tab pos="2762250" algn="l"/>
                <a:tab pos="3622040" algn="l"/>
                <a:tab pos="4283710" algn="l"/>
                <a:tab pos="5248275" algn="l"/>
                <a:tab pos="6673215" algn="l"/>
              </a:tabLst>
            </a:pPr>
            <a:r>
              <a:rPr sz="2800" spc="-20">
                <a:latin typeface="Calibri"/>
                <a:cs typeface="Calibri"/>
              </a:rPr>
              <a:t>High</a:t>
            </a:r>
            <a:r>
              <a:rPr sz="2800">
                <a:latin typeface="Calibri"/>
                <a:cs typeface="Calibri"/>
              </a:rPr>
              <a:t>	</a:t>
            </a:r>
            <a:r>
              <a:rPr sz="2800" spc="-10">
                <a:latin typeface="Calibri"/>
                <a:cs typeface="Calibri"/>
              </a:rPr>
              <a:t>precision</a:t>
            </a:r>
            <a:r>
              <a:rPr sz="2800">
                <a:latin typeface="Calibri"/>
                <a:cs typeface="Calibri"/>
              </a:rPr>
              <a:t>	</a:t>
            </a:r>
            <a:r>
              <a:rPr sz="2800" spc="-20">
                <a:latin typeface="Calibri"/>
                <a:cs typeface="Calibri"/>
              </a:rPr>
              <a:t>does</a:t>
            </a:r>
            <a:r>
              <a:rPr sz="2800">
                <a:latin typeface="Calibri"/>
                <a:cs typeface="Calibri"/>
              </a:rPr>
              <a:t>	</a:t>
            </a:r>
            <a:r>
              <a:rPr sz="2800" spc="-25">
                <a:latin typeface="Calibri"/>
                <a:cs typeface="Calibri"/>
              </a:rPr>
              <a:t>not</a:t>
            </a:r>
            <a:r>
              <a:rPr sz="2800">
                <a:latin typeface="Calibri"/>
                <a:cs typeface="Calibri"/>
              </a:rPr>
              <a:t>	</a:t>
            </a:r>
            <a:r>
              <a:rPr sz="2800" spc="-10">
                <a:latin typeface="Calibri"/>
                <a:cs typeface="Calibri"/>
              </a:rPr>
              <a:t>imply</a:t>
            </a:r>
            <a:r>
              <a:rPr sz="2800">
                <a:latin typeface="Calibri"/>
                <a:cs typeface="Calibri"/>
              </a:rPr>
              <a:t>	</a:t>
            </a:r>
            <a:r>
              <a:rPr sz="2800" spc="-10">
                <a:latin typeface="Calibri"/>
                <a:cs typeface="Calibri"/>
              </a:rPr>
              <a:t>anything</a:t>
            </a:r>
            <a:r>
              <a:rPr sz="2800">
                <a:latin typeface="Calibri"/>
                <a:cs typeface="Calibri"/>
              </a:rPr>
              <a:t>	</a:t>
            </a:r>
            <a:r>
              <a:rPr sz="2800" spc="-10">
                <a:latin typeface="Calibri"/>
                <a:cs typeface="Calibri"/>
              </a:rPr>
              <a:t>about measurement</a:t>
            </a:r>
            <a:r>
              <a:rPr sz="2800" spc="-110">
                <a:latin typeface="Calibri"/>
                <a:cs typeface="Calibri"/>
              </a:rPr>
              <a:t> </a:t>
            </a:r>
            <a:r>
              <a:rPr sz="2800" spc="-10">
                <a:latin typeface="Calibri"/>
                <a:cs typeface="Calibri"/>
              </a:rPr>
              <a:t>accuracy.</a:t>
            </a:r>
            <a:endParaRPr sz="2800">
              <a:latin typeface="Calibri"/>
              <a:cs typeface="Calibri"/>
            </a:endParaRPr>
          </a:p>
        </p:txBody>
      </p:sp>
      <p:pic>
        <p:nvPicPr>
          <p:cNvPr id="3" name="object 3"/>
          <p:cNvPicPr/>
          <p:nvPr/>
        </p:nvPicPr>
        <p:blipFill>
          <a:blip r:embed="rId2" cstate="print"/>
          <a:stretch>
            <a:fillRect/>
          </a:stretch>
        </p:blipFill>
        <p:spPr>
          <a:xfrm>
            <a:off x="413004" y="254508"/>
            <a:ext cx="8317992" cy="1411224"/>
          </a:xfrm>
          <a:prstGeom prst="rect">
            <a:avLst/>
          </a:prstGeom>
        </p:spPr>
      </p:pic>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27</a:t>
            </a:fld>
            <a:endParaRPr spc="-25"/>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28</a:t>
            </a:fld>
            <a:endParaRPr spc="-25"/>
          </a:p>
        </p:txBody>
      </p:sp>
      <p:sp>
        <p:nvSpPr>
          <p:cNvPr id="7" name="object 7">
            <a:extLst>
              <a:ext uri="{FF2B5EF4-FFF2-40B4-BE49-F238E27FC236}">
                <a16:creationId xmlns:a16="http://schemas.microsoft.com/office/drawing/2014/main" id="{38498AB6-4E83-B0C0-01CD-85CFCBCE9DA7}"/>
              </a:ext>
            </a:extLst>
          </p:cNvPr>
          <p:cNvSpPr txBox="1"/>
          <p:nvPr/>
        </p:nvSpPr>
        <p:spPr>
          <a:xfrm>
            <a:off x="128905" y="-29497"/>
            <a:ext cx="8886190" cy="6919202"/>
          </a:xfrm>
          <a:prstGeom prst="rect">
            <a:avLst/>
          </a:prstGeom>
        </p:spPr>
        <p:txBody>
          <a:bodyPr vert="horz" wrap="square" lIns="0" tIns="12065" rIns="0" bIns="0" rtlCol="0">
            <a:spAutoFit/>
          </a:bodyPr>
          <a:lstStyle/>
          <a:p>
            <a:pPr marL="12700">
              <a:lnSpc>
                <a:spcPct val="100000"/>
              </a:lnSpc>
              <a:spcBef>
                <a:spcPts val="95"/>
              </a:spcBef>
            </a:pPr>
            <a:r>
              <a:rPr sz="3200" b="1">
                <a:latin typeface="Times New Roman"/>
                <a:cs typeface="Times New Roman"/>
              </a:rPr>
              <a:t>Resolution</a:t>
            </a:r>
            <a:r>
              <a:rPr sz="3200" b="1" spc="-80">
                <a:latin typeface="Times New Roman"/>
                <a:cs typeface="Times New Roman"/>
              </a:rPr>
              <a:t> </a:t>
            </a:r>
            <a:r>
              <a:rPr sz="3200" spc="-10">
                <a:latin typeface="Times New Roman"/>
                <a:cs typeface="Times New Roman"/>
              </a:rPr>
              <a:t>(Discrimination):</a:t>
            </a:r>
            <a:r>
              <a:rPr sz="3200" spc="-40">
                <a:latin typeface="Times New Roman"/>
                <a:cs typeface="Times New Roman"/>
              </a:rPr>
              <a:t> </a:t>
            </a:r>
            <a:endParaRPr lang="en-IN" sz="3200" spc="-40">
              <a:latin typeface="Times New Roman"/>
              <a:cs typeface="Times New Roman"/>
            </a:endParaRPr>
          </a:p>
          <a:p>
            <a:pPr marL="12700">
              <a:lnSpc>
                <a:spcPct val="100000"/>
              </a:lnSpc>
              <a:spcBef>
                <a:spcPts val="95"/>
              </a:spcBef>
            </a:pPr>
            <a:r>
              <a:rPr lang="en-IN" sz="3200" spc="-40">
                <a:latin typeface="Times New Roman"/>
                <a:cs typeface="Times New Roman"/>
              </a:rPr>
              <a:t>It </a:t>
            </a:r>
            <a:r>
              <a:rPr sz="3200">
                <a:latin typeface="Times New Roman"/>
                <a:cs typeface="Times New Roman"/>
              </a:rPr>
              <a:t>is</a:t>
            </a:r>
            <a:r>
              <a:rPr sz="3200" spc="-70">
                <a:latin typeface="Times New Roman"/>
                <a:cs typeface="Times New Roman"/>
              </a:rPr>
              <a:t> </a:t>
            </a:r>
            <a:r>
              <a:rPr sz="3200">
                <a:latin typeface="Times New Roman"/>
                <a:cs typeface="Times New Roman"/>
              </a:rPr>
              <a:t>the</a:t>
            </a:r>
            <a:r>
              <a:rPr sz="3200" spc="-40">
                <a:latin typeface="Times New Roman"/>
                <a:cs typeface="Times New Roman"/>
              </a:rPr>
              <a:t> </a:t>
            </a:r>
            <a:r>
              <a:rPr sz="3200">
                <a:latin typeface="Times New Roman"/>
                <a:cs typeface="Times New Roman"/>
              </a:rPr>
              <a:t>minimal</a:t>
            </a:r>
            <a:r>
              <a:rPr sz="3200" spc="5">
                <a:latin typeface="Times New Roman"/>
                <a:cs typeface="Times New Roman"/>
              </a:rPr>
              <a:t> </a:t>
            </a:r>
            <a:r>
              <a:rPr sz="3200">
                <a:latin typeface="Times New Roman"/>
                <a:cs typeface="Times New Roman"/>
              </a:rPr>
              <a:t>change</a:t>
            </a:r>
            <a:r>
              <a:rPr sz="3200" spc="-15">
                <a:latin typeface="Times New Roman"/>
                <a:cs typeface="Times New Roman"/>
              </a:rPr>
              <a:t> </a:t>
            </a:r>
            <a:r>
              <a:rPr sz="3200">
                <a:latin typeface="Times New Roman"/>
                <a:cs typeface="Times New Roman"/>
              </a:rPr>
              <a:t>of</a:t>
            </a:r>
            <a:r>
              <a:rPr sz="3200" spc="-80">
                <a:latin typeface="Times New Roman"/>
                <a:cs typeface="Times New Roman"/>
              </a:rPr>
              <a:t> </a:t>
            </a:r>
            <a:r>
              <a:rPr sz="3200">
                <a:latin typeface="Times New Roman"/>
                <a:cs typeface="Times New Roman"/>
              </a:rPr>
              <a:t>the</a:t>
            </a:r>
            <a:r>
              <a:rPr sz="3200" spc="-35">
                <a:latin typeface="Times New Roman"/>
                <a:cs typeface="Times New Roman"/>
              </a:rPr>
              <a:t> </a:t>
            </a:r>
            <a:r>
              <a:rPr sz="3200">
                <a:latin typeface="Times New Roman"/>
                <a:cs typeface="Times New Roman"/>
              </a:rPr>
              <a:t>input</a:t>
            </a:r>
            <a:r>
              <a:rPr sz="3200" spc="-65">
                <a:latin typeface="Times New Roman"/>
                <a:cs typeface="Times New Roman"/>
              </a:rPr>
              <a:t> </a:t>
            </a:r>
            <a:r>
              <a:rPr sz="3200">
                <a:latin typeface="Times New Roman"/>
                <a:cs typeface="Times New Roman"/>
              </a:rPr>
              <a:t>necessary</a:t>
            </a:r>
            <a:r>
              <a:rPr sz="3200" spc="-50">
                <a:latin typeface="Times New Roman"/>
                <a:cs typeface="Times New Roman"/>
              </a:rPr>
              <a:t> </a:t>
            </a:r>
            <a:r>
              <a:rPr sz="3200">
                <a:latin typeface="Times New Roman"/>
                <a:cs typeface="Times New Roman"/>
              </a:rPr>
              <a:t>to</a:t>
            </a:r>
            <a:r>
              <a:rPr sz="3200" spc="-55">
                <a:latin typeface="Times New Roman"/>
                <a:cs typeface="Times New Roman"/>
              </a:rPr>
              <a:t> </a:t>
            </a:r>
            <a:r>
              <a:rPr sz="3200">
                <a:latin typeface="Times New Roman"/>
                <a:cs typeface="Times New Roman"/>
              </a:rPr>
              <a:t>produce</a:t>
            </a:r>
            <a:r>
              <a:rPr sz="3200" spc="-80">
                <a:latin typeface="Times New Roman"/>
                <a:cs typeface="Times New Roman"/>
              </a:rPr>
              <a:t> </a:t>
            </a:r>
            <a:r>
              <a:rPr sz="3200" spc="-50">
                <a:latin typeface="Times New Roman"/>
                <a:cs typeface="Times New Roman"/>
              </a:rPr>
              <a:t>a</a:t>
            </a:r>
            <a:r>
              <a:rPr lang="en-IN" sz="3200" spc="-50">
                <a:latin typeface="Times New Roman"/>
                <a:cs typeface="Times New Roman"/>
              </a:rPr>
              <a:t> </a:t>
            </a:r>
            <a:r>
              <a:rPr sz="3200">
                <a:latin typeface="Times New Roman"/>
                <a:cs typeface="Times New Roman"/>
              </a:rPr>
              <a:t>detectable</a:t>
            </a:r>
            <a:r>
              <a:rPr sz="3200" spc="-95">
                <a:latin typeface="Times New Roman"/>
                <a:cs typeface="Times New Roman"/>
              </a:rPr>
              <a:t> </a:t>
            </a:r>
            <a:r>
              <a:rPr sz="3200">
                <a:latin typeface="Times New Roman"/>
                <a:cs typeface="Times New Roman"/>
              </a:rPr>
              <a:t>change</a:t>
            </a:r>
            <a:r>
              <a:rPr sz="3200" spc="-5">
                <a:latin typeface="Times New Roman"/>
                <a:cs typeface="Times New Roman"/>
              </a:rPr>
              <a:t> </a:t>
            </a:r>
            <a:r>
              <a:rPr sz="3200">
                <a:latin typeface="Times New Roman"/>
                <a:cs typeface="Times New Roman"/>
              </a:rPr>
              <a:t>at</a:t>
            </a:r>
            <a:r>
              <a:rPr sz="3200" spc="-65">
                <a:latin typeface="Times New Roman"/>
                <a:cs typeface="Times New Roman"/>
              </a:rPr>
              <a:t> </a:t>
            </a:r>
            <a:r>
              <a:rPr sz="3200">
                <a:latin typeface="Times New Roman"/>
                <a:cs typeface="Times New Roman"/>
              </a:rPr>
              <a:t>the</a:t>
            </a:r>
            <a:r>
              <a:rPr sz="3200" spc="-30">
                <a:latin typeface="Times New Roman"/>
                <a:cs typeface="Times New Roman"/>
              </a:rPr>
              <a:t> </a:t>
            </a:r>
            <a:r>
              <a:rPr sz="3200" spc="-10">
                <a:latin typeface="Times New Roman"/>
                <a:cs typeface="Times New Roman"/>
              </a:rPr>
              <a:t>output.</a:t>
            </a:r>
            <a:endParaRPr sz="3200">
              <a:latin typeface="Times New Roman"/>
              <a:cs typeface="Times New Roman"/>
            </a:endParaRPr>
          </a:p>
          <a:p>
            <a:pPr marL="469900" indent="-457200">
              <a:lnSpc>
                <a:spcPct val="100000"/>
              </a:lnSpc>
              <a:buFont typeface="Wingdings"/>
              <a:buChar char=""/>
              <a:tabLst>
                <a:tab pos="469900" algn="l"/>
              </a:tabLst>
            </a:pPr>
            <a:r>
              <a:rPr sz="3200">
                <a:latin typeface="Times New Roman"/>
                <a:cs typeface="Times New Roman"/>
              </a:rPr>
              <a:t>When</a:t>
            </a:r>
            <a:r>
              <a:rPr sz="3200" spc="-60">
                <a:latin typeface="Times New Roman"/>
                <a:cs typeface="Times New Roman"/>
              </a:rPr>
              <a:t> </a:t>
            </a:r>
            <a:r>
              <a:rPr sz="3200">
                <a:latin typeface="Times New Roman"/>
                <a:cs typeface="Times New Roman"/>
              </a:rPr>
              <a:t>the</a:t>
            </a:r>
            <a:r>
              <a:rPr sz="3200" spc="-40">
                <a:latin typeface="Times New Roman"/>
                <a:cs typeface="Times New Roman"/>
              </a:rPr>
              <a:t> </a:t>
            </a:r>
            <a:r>
              <a:rPr sz="3200">
                <a:latin typeface="Times New Roman"/>
                <a:cs typeface="Times New Roman"/>
              </a:rPr>
              <a:t>increment is</a:t>
            </a:r>
            <a:r>
              <a:rPr sz="3200" spc="-55">
                <a:latin typeface="Times New Roman"/>
                <a:cs typeface="Times New Roman"/>
              </a:rPr>
              <a:t> </a:t>
            </a:r>
            <a:r>
              <a:rPr sz="3200">
                <a:latin typeface="Times New Roman"/>
                <a:cs typeface="Times New Roman"/>
              </a:rPr>
              <a:t>from</a:t>
            </a:r>
            <a:r>
              <a:rPr sz="3200" spc="-35">
                <a:latin typeface="Times New Roman"/>
                <a:cs typeface="Times New Roman"/>
              </a:rPr>
              <a:t> </a:t>
            </a:r>
            <a:r>
              <a:rPr sz="3200">
                <a:latin typeface="Times New Roman"/>
                <a:cs typeface="Times New Roman"/>
              </a:rPr>
              <a:t>zero,</a:t>
            </a:r>
            <a:r>
              <a:rPr sz="3200" spc="-60">
                <a:latin typeface="Times New Roman"/>
                <a:cs typeface="Times New Roman"/>
              </a:rPr>
              <a:t> </a:t>
            </a:r>
            <a:r>
              <a:rPr sz="3200">
                <a:latin typeface="Times New Roman"/>
                <a:cs typeface="Times New Roman"/>
              </a:rPr>
              <a:t>it</a:t>
            </a:r>
            <a:r>
              <a:rPr sz="3200" spc="-65">
                <a:latin typeface="Times New Roman"/>
                <a:cs typeface="Times New Roman"/>
              </a:rPr>
              <a:t> </a:t>
            </a:r>
            <a:r>
              <a:rPr sz="3200">
                <a:latin typeface="Times New Roman"/>
                <a:cs typeface="Times New Roman"/>
              </a:rPr>
              <a:t>is</a:t>
            </a:r>
            <a:r>
              <a:rPr sz="3200" spc="-60">
                <a:latin typeface="Times New Roman"/>
                <a:cs typeface="Times New Roman"/>
              </a:rPr>
              <a:t> </a:t>
            </a:r>
            <a:r>
              <a:rPr sz="3200">
                <a:latin typeface="Times New Roman"/>
                <a:cs typeface="Times New Roman"/>
              </a:rPr>
              <a:t>called</a:t>
            </a:r>
            <a:r>
              <a:rPr sz="3200" spc="5">
                <a:latin typeface="Times New Roman"/>
                <a:cs typeface="Times New Roman"/>
              </a:rPr>
              <a:t> </a:t>
            </a:r>
            <a:r>
              <a:rPr sz="3200" b="1" spc="-10">
                <a:latin typeface="Times New Roman"/>
                <a:cs typeface="Times New Roman"/>
              </a:rPr>
              <a:t>Threshold</a:t>
            </a:r>
            <a:r>
              <a:rPr sz="3200" spc="-10">
                <a:latin typeface="Times New Roman"/>
                <a:cs typeface="Times New Roman"/>
              </a:rPr>
              <a:t>.</a:t>
            </a:r>
            <a:endParaRPr lang="en-IN" sz="3200" spc="-10">
              <a:latin typeface="Times New Roman"/>
              <a:cs typeface="Times New Roman"/>
            </a:endParaRPr>
          </a:p>
          <a:p>
            <a:pPr marL="12700" marR="5080">
              <a:lnSpc>
                <a:spcPct val="100000"/>
              </a:lnSpc>
            </a:pPr>
            <a:r>
              <a:rPr lang="en-US" sz="3200" spc="-40">
                <a:latin typeface="Times New Roman"/>
                <a:cs typeface="Times New Roman"/>
              </a:rPr>
              <a:t>Two</a:t>
            </a:r>
            <a:r>
              <a:rPr lang="en-US" sz="3200" spc="-55">
                <a:latin typeface="Times New Roman"/>
                <a:cs typeface="Times New Roman"/>
              </a:rPr>
              <a:t> </a:t>
            </a:r>
            <a:r>
              <a:rPr lang="en-US" sz="3200">
                <a:latin typeface="Times New Roman"/>
                <a:cs typeface="Times New Roman"/>
              </a:rPr>
              <a:t>terms</a:t>
            </a:r>
            <a:r>
              <a:rPr lang="en-US" sz="3200" spc="-45">
                <a:latin typeface="Times New Roman"/>
                <a:cs typeface="Times New Roman"/>
              </a:rPr>
              <a:t> </a:t>
            </a:r>
            <a:r>
              <a:rPr lang="en-US" sz="3200">
                <a:latin typeface="Times New Roman"/>
                <a:cs typeface="Times New Roman"/>
              </a:rPr>
              <a:t>closely</a:t>
            </a:r>
            <a:r>
              <a:rPr lang="en-US" sz="3200" spc="-45">
                <a:latin typeface="Times New Roman"/>
                <a:cs typeface="Times New Roman"/>
              </a:rPr>
              <a:t> </a:t>
            </a:r>
            <a:r>
              <a:rPr lang="en-US" sz="3200">
                <a:latin typeface="Times New Roman"/>
                <a:cs typeface="Times New Roman"/>
              </a:rPr>
              <a:t>related</a:t>
            </a:r>
            <a:r>
              <a:rPr lang="en-US" sz="3200" spc="-90">
                <a:latin typeface="Times New Roman"/>
                <a:cs typeface="Times New Roman"/>
              </a:rPr>
              <a:t> </a:t>
            </a:r>
            <a:r>
              <a:rPr lang="en-US" sz="3200">
                <a:latin typeface="Times New Roman"/>
                <a:cs typeface="Times New Roman"/>
              </a:rPr>
              <a:t>to</a:t>
            </a:r>
            <a:r>
              <a:rPr lang="en-US" sz="3200" spc="-50">
                <a:latin typeface="Times New Roman"/>
                <a:cs typeface="Times New Roman"/>
              </a:rPr>
              <a:t> </a:t>
            </a:r>
            <a:r>
              <a:rPr lang="en-US" sz="3200">
                <a:latin typeface="Times New Roman"/>
                <a:cs typeface="Times New Roman"/>
              </a:rPr>
              <a:t>precision</a:t>
            </a:r>
            <a:r>
              <a:rPr lang="en-US" sz="3200" spc="-90">
                <a:latin typeface="Times New Roman"/>
                <a:cs typeface="Times New Roman"/>
              </a:rPr>
              <a:t> </a:t>
            </a:r>
            <a:r>
              <a:rPr lang="en-US" sz="3200">
                <a:latin typeface="Times New Roman"/>
                <a:cs typeface="Times New Roman"/>
              </a:rPr>
              <a:t>Repeatability</a:t>
            </a:r>
            <a:r>
              <a:rPr lang="en-US" sz="3200" spc="-70">
                <a:latin typeface="Times New Roman"/>
                <a:cs typeface="Times New Roman"/>
              </a:rPr>
              <a:t> </a:t>
            </a:r>
            <a:r>
              <a:rPr lang="en-US" sz="3200">
                <a:latin typeface="Times New Roman"/>
                <a:cs typeface="Times New Roman"/>
              </a:rPr>
              <a:t>and</a:t>
            </a:r>
            <a:r>
              <a:rPr lang="en-US" sz="3200" spc="-30">
                <a:latin typeface="Times New Roman"/>
                <a:cs typeface="Times New Roman"/>
              </a:rPr>
              <a:t> </a:t>
            </a:r>
            <a:r>
              <a:rPr lang="en-US" sz="3200" spc="-10">
                <a:latin typeface="Times New Roman"/>
                <a:cs typeface="Times New Roman"/>
              </a:rPr>
              <a:t>Reproducibility.</a:t>
            </a:r>
            <a:r>
              <a:rPr lang="en-US" sz="3200" spc="500">
                <a:latin typeface="Times New Roman"/>
                <a:cs typeface="Times New Roman"/>
              </a:rPr>
              <a:t> </a:t>
            </a:r>
            <a:r>
              <a:rPr lang="en-US" sz="3200" b="1" spc="-10">
                <a:latin typeface="Times New Roman"/>
                <a:cs typeface="Times New Roman"/>
              </a:rPr>
              <a:t>Repeatability:</a:t>
            </a:r>
            <a:r>
              <a:rPr lang="en-US" sz="3200" b="1" spc="-85">
                <a:latin typeface="Times New Roman"/>
                <a:cs typeface="Times New Roman"/>
              </a:rPr>
              <a:t> </a:t>
            </a:r>
            <a:r>
              <a:rPr lang="en-US" sz="3200">
                <a:latin typeface="Times New Roman"/>
                <a:cs typeface="Times New Roman"/>
              </a:rPr>
              <a:t>is</a:t>
            </a:r>
            <a:r>
              <a:rPr lang="en-US" sz="3200" spc="-30">
                <a:latin typeface="Times New Roman"/>
                <a:cs typeface="Times New Roman"/>
              </a:rPr>
              <a:t> </a:t>
            </a:r>
            <a:r>
              <a:rPr lang="en-US" sz="3200">
                <a:latin typeface="Times New Roman"/>
                <a:cs typeface="Times New Roman"/>
              </a:rPr>
              <a:t>the</a:t>
            </a:r>
            <a:r>
              <a:rPr lang="en-US" sz="3200" spc="-45">
                <a:latin typeface="Times New Roman"/>
                <a:cs typeface="Times New Roman"/>
              </a:rPr>
              <a:t> </a:t>
            </a:r>
            <a:r>
              <a:rPr lang="en-US" sz="3200">
                <a:latin typeface="Times New Roman"/>
                <a:cs typeface="Times New Roman"/>
              </a:rPr>
              <a:t>precision</a:t>
            </a:r>
            <a:r>
              <a:rPr lang="en-US" sz="3200" spc="-70">
                <a:latin typeface="Times New Roman"/>
                <a:cs typeface="Times New Roman"/>
              </a:rPr>
              <a:t> </a:t>
            </a:r>
            <a:r>
              <a:rPr lang="en-US" sz="3200">
                <a:latin typeface="Times New Roman"/>
                <a:cs typeface="Times New Roman"/>
              </a:rPr>
              <a:t>of</a:t>
            </a:r>
            <a:r>
              <a:rPr lang="en-US" sz="3200" spc="-35">
                <a:latin typeface="Times New Roman"/>
                <a:cs typeface="Times New Roman"/>
              </a:rPr>
              <a:t> </a:t>
            </a:r>
            <a:r>
              <a:rPr lang="en-US" sz="3200">
                <a:latin typeface="Times New Roman"/>
                <a:cs typeface="Times New Roman"/>
              </a:rPr>
              <a:t>a</a:t>
            </a:r>
            <a:r>
              <a:rPr lang="en-US" sz="3200" spc="-60">
                <a:latin typeface="Times New Roman"/>
                <a:cs typeface="Times New Roman"/>
              </a:rPr>
              <a:t> </a:t>
            </a:r>
            <a:r>
              <a:rPr lang="en-US" sz="3200">
                <a:latin typeface="Times New Roman"/>
                <a:cs typeface="Times New Roman"/>
              </a:rPr>
              <a:t>set</a:t>
            </a:r>
            <a:r>
              <a:rPr lang="en-US" sz="3200" spc="-50">
                <a:latin typeface="Times New Roman"/>
                <a:cs typeface="Times New Roman"/>
              </a:rPr>
              <a:t> </a:t>
            </a:r>
            <a:r>
              <a:rPr lang="en-US" sz="3200">
                <a:latin typeface="Times New Roman"/>
                <a:cs typeface="Times New Roman"/>
              </a:rPr>
              <a:t>of</a:t>
            </a:r>
            <a:r>
              <a:rPr lang="en-US" sz="3200" spc="-60">
                <a:latin typeface="Times New Roman"/>
                <a:cs typeface="Times New Roman"/>
              </a:rPr>
              <a:t> </a:t>
            </a:r>
            <a:r>
              <a:rPr lang="en-US" sz="3200">
                <a:latin typeface="Times New Roman"/>
                <a:cs typeface="Times New Roman"/>
              </a:rPr>
              <a:t>measurements</a:t>
            </a:r>
            <a:r>
              <a:rPr lang="en-US" sz="3200" spc="35">
                <a:latin typeface="Times New Roman"/>
                <a:cs typeface="Times New Roman"/>
              </a:rPr>
              <a:t> </a:t>
            </a:r>
            <a:r>
              <a:rPr lang="en-US" sz="3200">
                <a:latin typeface="Times New Roman"/>
                <a:cs typeface="Times New Roman"/>
              </a:rPr>
              <a:t>taken</a:t>
            </a:r>
            <a:r>
              <a:rPr lang="en-US" sz="3200" spc="-30">
                <a:latin typeface="Times New Roman"/>
                <a:cs typeface="Times New Roman"/>
              </a:rPr>
              <a:t> </a:t>
            </a:r>
            <a:r>
              <a:rPr lang="en-US" sz="3200">
                <a:latin typeface="Times New Roman"/>
                <a:cs typeface="Times New Roman"/>
              </a:rPr>
              <a:t>over</a:t>
            </a:r>
            <a:r>
              <a:rPr lang="en-US" sz="3200" spc="-35">
                <a:latin typeface="Times New Roman"/>
                <a:cs typeface="Times New Roman"/>
              </a:rPr>
              <a:t> </a:t>
            </a:r>
            <a:r>
              <a:rPr lang="en-US" sz="3200">
                <a:latin typeface="Times New Roman"/>
                <a:cs typeface="Times New Roman"/>
              </a:rPr>
              <a:t>a</a:t>
            </a:r>
            <a:r>
              <a:rPr lang="en-US" sz="3200" spc="-60">
                <a:latin typeface="Times New Roman"/>
                <a:cs typeface="Times New Roman"/>
              </a:rPr>
              <a:t> </a:t>
            </a:r>
            <a:r>
              <a:rPr lang="en-US" sz="3200">
                <a:latin typeface="Times New Roman"/>
                <a:cs typeface="Times New Roman"/>
              </a:rPr>
              <a:t>short</a:t>
            </a:r>
            <a:r>
              <a:rPr lang="en-US" sz="3200" spc="-45">
                <a:latin typeface="Times New Roman"/>
                <a:cs typeface="Times New Roman"/>
              </a:rPr>
              <a:t> </a:t>
            </a:r>
            <a:r>
              <a:rPr lang="en-US" sz="3200">
                <a:latin typeface="Times New Roman"/>
                <a:cs typeface="Times New Roman"/>
              </a:rPr>
              <a:t>time</a:t>
            </a:r>
            <a:r>
              <a:rPr lang="en-US" sz="3200" spc="5">
                <a:latin typeface="Times New Roman"/>
                <a:cs typeface="Times New Roman"/>
              </a:rPr>
              <a:t> </a:t>
            </a:r>
            <a:r>
              <a:rPr lang="en-US" sz="3200" spc="-10">
                <a:latin typeface="Times New Roman"/>
                <a:cs typeface="Times New Roman"/>
              </a:rPr>
              <a:t>interval </a:t>
            </a:r>
            <a:r>
              <a:rPr lang="en-US" sz="3200" b="1" spc="-10">
                <a:latin typeface="Times New Roman"/>
                <a:cs typeface="Times New Roman"/>
              </a:rPr>
              <a:t>Reproducibility:</a:t>
            </a:r>
            <a:r>
              <a:rPr lang="en-US" sz="3200" b="1" spc="-45">
                <a:latin typeface="Times New Roman"/>
                <a:cs typeface="Times New Roman"/>
              </a:rPr>
              <a:t> </a:t>
            </a:r>
            <a:r>
              <a:rPr lang="en-US" sz="3200">
                <a:latin typeface="Times New Roman"/>
                <a:cs typeface="Times New Roman"/>
              </a:rPr>
              <a:t>is</a:t>
            </a:r>
            <a:r>
              <a:rPr lang="en-US" sz="3200" spc="-50">
                <a:latin typeface="Times New Roman"/>
                <a:cs typeface="Times New Roman"/>
              </a:rPr>
              <a:t> </a:t>
            </a:r>
            <a:r>
              <a:rPr lang="en-US" sz="3200">
                <a:latin typeface="Times New Roman"/>
                <a:cs typeface="Times New Roman"/>
              </a:rPr>
              <a:t>the</a:t>
            </a:r>
            <a:r>
              <a:rPr lang="en-US" sz="3200" spc="-20">
                <a:latin typeface="Times New Roman"/>
                <a:cs typeface="Times New Roman"/>
              </a:rPr>
              <a:t> </a:t>
            </a:r>
            <a:r>
              <a:rPr lang="en-US" sz="3200">
                <a:latin typeface="Times New Roman"/>
                <a:cs typeface="Times New Roman"/>
              </a:rPr>
              <a:t>precision</a:t>
            </a:r>
            <a:r>
              <a:rPr lang="en-US" sz="3200" spc="-75">
                <a:latin typeface="Times New Roman"/>
                <a:cs typeface="Times New Roman"/>
              </a:rPr>
              <a:t> </a:t>
            </a:r>
            <a:r>
              <a:rPr lang="en-US" sz="3200">
                <a:latin typeface="Times New Roman"/>
                <a:cs typeface="Times New Roman"/>
              </a:rPr>
              <a:t>of</a:t>
            </a:r>
            <a:r>
              <a:rPr lang="en-US" sz="3200" spc="-55">
                <a:latin typeface="Times New Roman"/>
                <a:cs typeface="Times New Roman"/>
              </a:rPr>
              <a:t> </a:t>
            </a:r>
            <a:r>
              <a:rPr lang="en-US" sz="3200">
                <a:latin typeface="Times New Roman"/>
                <a:cs typeface="Times New Roman"/>
              </a:rPr>
              <a:t>a</a:t>
            </a:r>
            <a:r>
              <a:rPr lang="en-US" sz="3200" spc="-35">
                <a:latin typeface="Times New Roman"/>
                <a:cs typeface="Times New Roman"/>
              </a:rPr>
              <a:t> </a:t>
            </a:r>
            <a:r>
              <a:rPr lang="en-US" sz="3200">
                <a:latin typeface="Times New Roman"/>
                <a:cs typeface="Times New Roman"/>
              </a:rPr>
              <a:t>set</a:t>
            </a:r>
            <a:r>
              <a:rPr lang="en-US" sz="3200" spc="-45">
                <a:latin typeface="Times New Roman"/>
                <a:cs typeface="Times New Roman"/>
              </a:rPr>
              <a:t> </a:t>
            </a:r>
            <a:r>
              <a:rPr lang="en-US" sz="3200">
                <a:latin typeface="Times New Roman"/>
                <a:cs typeface="Times New Roman"/>
              </a:rPr>
              <a:t>of</a:t>
            </a:r>
            <a:r>
              <a:rPr lang="en-US" sz="3200" spc="-55">
                <a:latin typeface="Times New Roman"/>
                <a:cs typeface="Times New Roman"/>
              </a:rPr>
              <a:t> </a:t>
            </a:r>
            <a:r>
              <a:rPr lang="en-US" sz="3200">
                <a:latin typeface="Times New Roman"/>
                <a:cs typeface="Times New Roman"/>
              </a:rPr>
              <a:t>measurements</a:t>
            </a:r>
            <a:r>
              <a:rPr lang="en-US" sz="3200" spc="35">
                <a:latin typeface="Times New Roman"/>
                <a:cs typeface="Times New Roman"/>
              </a:rPr>
              <a:t> </a:t>
            </a:r>
            <a:r>
              <a:rPr lang="en-US" sz="3200" spc="-20">
                <a:latin typeface="Times New Roman"/>
                <a:cs typeface="Times New Roman"/>
              </a:rPr>
              <a:t>BUT:</a:t>
            </a:r>
            <a:endParaRPr lang="en-US" sz="3200">
              <a:latin typeface="Times New Roman"/>
              <a:cs typeface="Times New Roman"/>
            </a:endParaRPr>
          </a:p>
          <a:p>
            <a:pPr marL="927100" lvl="1" indent="-457200">
              <a:lnSpc>
                <a:spcPct val="100000"/>
              </a:lnSpc>
              <a:spcBef>
                <a:spcPts val="5"/>
              </a:spcBef>
              <a:buFont typeface="Wingdings"/>
              <a:buChar char=""/>
              <a:tabLst>
                <a:tab pos="927100" algn="l"/>
              </a:tabLst>
            </a:pPr>
            <a:r>
              <a:rPr lang="en-US" sz="3200">
                <a:latin typeface="Times New Roman"/>
                <a:cs typeface="Times New Roman"/>
              </a:rPr>
              <a:t>taken</a:t>
            </a:r>
            <a:r>
              <a:rPr lang="en-US" sz="3200" spc="-70">
                <a:latin typeface="Times New Roman"/>
                <a:cs typeface="Times New Roman"/>
              </a:rPr>
              <a:t> </a:t>
            </a:r>
            <a:r>
              <a:rPr lang="en-US" sz="3200">
                <a:latin typeface="Times New Roman"/>
                <a:cs typeface="Times New Roman"/>
              </a:rPr>
              <a:t>over</a:t>
            </a:r>
            <a:r>
              <a:rPr lang="en-US" sz="3200" spc="-45">
                <a:latin typeface="Times New Roman"/>
                <a:cs typeface="Times New Roman"/>
              </a:rPr>
              <a:t> </a:t>
            </a:r>
            <a:r>
              <a:rPr lang="en-US" sz="3200">
                <a:latin typeface="Times New Roman"/>
                <a:cs typeface="Times New Roman"/>
              </a:rPr>
              <a:t>a</a:t>
            </a:r>
            <a:r>
              <a:rPr lang="en-US" sz="3200" spc="-55">
                <a:latin typeface="Times New Roman"/>
                <a:cs typeface="Times New Roman"/>
              </a:rPr>
              <a:t> </a:t>
            </a:r>
            <a:r>
              <a:rPr lang="en-US" sz="3200">
                <a:latin typeface="Times New Roman"/>
                <a:cs typeface="Times New Roman"/>
              </a:rPr>
              <a:t>long</a:t>
            </a:r>
            <a:r>
              <a:rPr lang="en-US" sz="3200" spc="-70">
                <a:latin typeface="Times New Roman"/>
                <a:cs typeface="Times New Roman"/>
              </a:rPr>
              <a:t> </a:t>
            </a:r>
            <a:r>
              <a:rPr lang="en-US" sz="3200">
                <a:latin typeface="Times New Roman"/>
                <a:cs typeface="Times New Roman"/>
              </a:rPr>
              <a:t>time</a:t>
            </a:r>
            <a:r>
              <a:rPr lang="en-US" sz="3200" spc="-5">
                <a:latin typeface="Times New Roman"/>
                <a:cs typeface="Times New Roman"/>
              </a:rPr>
              <a:t> </a:t>
            </a:r>
            <a:r>
              <a:rPr lang="en-US" sz="3200">
                <a:latin typeface="Times New Roman"/>
                <a:cs typeface="Times New Roman"/>
              </a:rPr>
              <a:t>interval</a:t>
            </a:r>
            <a:r>
              <a:rPr lang="en-US" sz="3200" spc="-55">
                <a:latin typeface="Times New Roman"/>
                <a:cs typeface="Times New Roman"/>
              </a:rPr>
              <a:t> </a:t>
            </a:r>
            <a:r>
              <a:rPr lang="en-US" sz="3200" spc="-25">
                <a:latin typeface="Times New Roman"/>
                <a:cs typeface="Times New Roman"/>
              </a:rPr>
              <a:t>or</a:t>
            </a:r>
            <a:endParaRPr lang="en-US" sz="3200">
              <a:latin typeface="Times New Roman"/>
              <a:cs typeface="Times New Roman"/>
            </a:endParaRPr>
          </a:p>
          <a:p>
            <a:pPr marL="927100" lvl="1" indent="-457200">
              <a:lnSpc>
                <a:spcPct val="100000"/>
              </a:lnSpc>
              <a:buFont typeface="Wingdings"/>
              <a:buChar char=""/>
              <a:tabLst>
                <a:tab pos="927100" algn="l"/>
              </a:tabLst>
            </a:pPr>
            <a:r>
              <a:rPr lang="en-US" sz="3200">
                <a:latin typeface="Times New Roman"/>
                <a:cs typeface="Times New Roman"/>
              </a:rPr>
              <a:t>Performed</a:t>
            </a:r>
            <a:r>
              <a:rPr lang="en-US" sz="3200" spc="-65">
                <a:latin typeface="Times New Roman"/>
                <a:cs typeface="Times New Roman"/>
              </a:rPr>
              <a:t> </a:t>
            </a:r>
            <a:r>
              <a:rPr lang="en-US" sz="3200">
                <a:latin typeface="Times New Roman"/>
                <a:cs typeface="Times New Roman"/>
              </a:rPr>
              <a:t>by</a:t>
            </a:r>
            <a:r>
              <a:rPr lang="en-US" sz="3200" spc="-60">
                <a:latin typeface="Times New Roman"/>
                <a:cs typeface="Times New Roman"/>
              </a:rPr>
              <a:t> </a:t>
            </a:r>
            <a:r>
              <a:rPr lang="en-US" sz="3200" spc="-10">
                <a:latin typeface="Times New Roman"/>
                <a:cs typeface="Times New Roman"/>
              </a:rPr>
              <a:t>different</a:t>
            </a:r>
            <a:r>
              <a:rPr lang="en-US" sz="3200" spc="-30">
                <a:latin typeface="Times New Roman"/>
                <a:cs typeface="Times New Roman"/>
              </a:rPr>
              <a:t> </a:t>
            </a:r>
            <a:r>
              <a:rPr lang="en-US" sz="3200">
                <a:latin typeface="Times New Roman"/>
                <a:cs typeface="Times New Roman"/>
              </a:rPr>
              <a:t>operators</a:t>
            </a:r>
            <a:r>
              <a:rPr lang="en-US" sz="3200" spc="-80">
                <a:latin typeface="Times New Roman"/>
                <a:cs typeface="Times New Roman"/>
              </a:rPr>
              <a:t> </a:t>
            </a:r>
            <a:r>
              <a:rPr lang="en-US" sz="3200" spc="-25">
                <a:latin typeface="Times New Roman"/>
                <a:cs typeface="Times New Roman"/>
              </a:rPr>
              <a:t>or</a:t>
            </a:r>
            <a:endParaRPr lang="en-US" sz="3200">
              <a:latin typeface="Times New Roman"/>
              <a:cs typeface="Times New Roman"/>
            </a:endParaRPr>
          </a:p>
          <a:p>
            <a:pPr marL="927100" lvl="1" indent="-457200">
              <a:lnSpc>
                <a:spcPct val="100000"/>
              </a:lnSpc>
              <a:buFont typeface="Wingdings"/>
              <a:buChar char=""/>
              <a:tabLst>
                <a:tab pos="927100" algn="l"/>
              </a:tabLst>
            </a:pPr>
            <a:r>
              <a:rPr lang="en-US" sz="3200">
                <a:latin typeface="Times New Roman"/>
                <a:cs typeface="Times New Roman"/>
              </a:rPr>
              <a:t>with</a:t>
            </a:r>
            <a:r>
              <a:rPr lang="en-US" sz="3200" spc="-85">
                <a:latin typeface="Times New Roman"/>
                <a:cs typeface="Times New Roman"/>
              </a:rPr>
              <a:t> </a:t>
            </a:r>
            <a:r>
              <a:rPr lang="en-US" sz="3200" spc="-10">
                <a:latin typeface="Times New Roman"/>
                <a:cs typeface="Times New Roman"/>
              </a:rPr>
              <a:t>different</a:t>
            </a:r>
            <a:r>
              <a:rPr lang="en-US" sz="3200" spc="-90">
                <a:latin typeface="Times New Roman"/>
                <a:cs typeface="Times New Roman"/>
              </a:rPr>
              <a:t> </a:t>
            </a:r>
            <a:r>
              <a:rPr lang="en-US" sz="3200">
                <a:latin typeface="Times New Roman"/>
                <a:cs typeface="Times New Roman"/>
              </a:rPr>
              <a:t>instruments</a:t>
            </a:r>
            <a:r>
              <a:rPr lang="en-US" sz="3200" spc="-55">
                <a:latin typeface="Times New Roman"/>
                <a:cs typeface="Times New Roman"/>
              </a:rPr>
              <a:t> </a:t>
            </a:r>
            <a:r>
              <a:rPr lang="en-US" sz="3200" spc="-25">
                <a:latin typeface="Times New Roman"/>
                <a:cs typeface="Times New Roman"/>
              </a:rPr>
              <a:t>or</a:t>
            </a:r>
            <a:endParaRPr lang="en-US" sz="3200">
              <a:latin typeface="Times New Roman"/>
              <a:cs typeface="Times New Roman"/>
            </a:endParaRPr>
          </a:p>
          <a:p>
            <a:pPr marL="927100" lvl="1" indent="-457200">
              <a:lnSpc>
                <a:spcPct val="100000"/>
              </a:lnSpc>
              <a:spcBef>
                <a:spcPts val="5"/>
              </a:spcBef>
              <a:buFont typeface="Wingdings"/>
              <a:buChar char=""/>
              <a:tabLst>
                <a:tab pos="927100" algn="l"/>
              </a:tabLst>
            </a:pPr>
            <a:r>
              <a:rPr lang="en-US" sz="3200">
                <a:latin typeface="Times New Roman"/>
                <a:cs typeface="Times New Roman"/>
              </a:rPr>
              <a:t>in</a:t>
            </a:r>
            <a:r>
              <a:rPr lang="en-US" sz="3200" spc="-114">
                <a:latin typeface="Times New Roman"/>
                <a:cs typeface="Times New Roman"/>
              </a:rPr>
              <a:t> </a:t>
            </a:r>
            <a:r>
              <a:rPr lang="en-US" sz="3200">
                <a:latin typeface="Times New Roman"/>
                <a:cs typeface="Times New Roman"/>
              </a:rPr>
              <a:t>different</a:t>
            </a:r>
            <a:r>
              <a:rPr lang="en-US" sz="3200" spc="-40">
                <a:latin typeface="Times New Roman"/>
                <a:cs typeface="Times New Roman"/>
              </a:rPr>
              <a:t> </a:t>
            </a:r>
            <a:r>
              <a:rPr lang="en-US" sz="3200" spc="-10">
                <a:latin typeface="Times New Roman"/>
                <a:cs typeface="Times New Roman"/>
              </a:rPr>
              <a:t>laboratories</a:t>
            </a:r>
            <a:endParaRPr lang="en-US" sz="3200">
              <a:latin typeface="Times New Roman"/>
              <a:cs typeface="Times New Roman"/>
            </a:endParaRPr>
          </a:p>
        </p:txBody>
      </p:sp>
    </p:spTree>
    <p:extLst>
      <p:ext uri="{BB962C8B-B14F-4D97-AF65-F5344CB8AC3E}">
        <p14:creationId xmlns:p14="http://schemas.microsoft.com/office/powerpoint/2010/main" val="2639332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8627" rIns="0" bIns="0" rtlCol="0">
            <a:spAutoFit/>
          </a:bodyPr>
          <a:lstStyle/>
          <a:p>
            <a:pPr marL="1741805">
              <a:lnSpc>
                <a:spcPct val="100000"/>
              </a:lnSpc>
              <a:spcBef>
                <a:spcPts val="95"/>
              </a:spcBef>
            </a:pPr>
            <a:r>
              <a:rPr sz="4000" spc="-20">
                <a:solidFill>
                  <a:srgbClr val="000000"/>
                </a:solidFill>
                <a:latin typeface="Calibri"/>
                <a:cs typeface="Calibri"/>
              </a:rPr>
              <a:t>System</a:t>
            </a:r>
            <a:r>
              <a:rPr sz="4000" spc="-175">
                <a:solidFill>
                  <a:srgbClr val="000000"/>
                </a:solidFill>
                <a:latin typeface="Calibri"/>
                <a:cs typeface="Calibri"/>
              </a:rPr>
              <a:t> </a:t>
            </a:r>
            <a:r>
              <a:rPr sz="4000" spc="-10">
                <a:solidFill>
                  <a:srgbClr val="000000"/>
                </a:solidFill>
                <a:latin typeface="Calibri"/>
                <a:cs typeface="Calibri"/>
              </a:rPr>
              <a:t>Calibration</a:t>
            </a:r>
            <a:endParaRPr sz="4000">
              <a:latin typeface="Calibri"/>
              <a:cs typeface="Calibri"/>
            </a:endParaRPr>
          </a:p>
        </p:txBody>
      </p:sp>
      <p:pic>
        <p:nvPicPr>
          <p:cNvPr id="3" name="object 3"/>
          <p:cNvPicPr/>
          <p:nvPr/>
        </p:nvPicPr>
        <p:blipFill>
          <a:blip r:embed="rId2" cstate="print"/>
          <a:stretch>
            <a:fillRect/>
          </a:stretch>
        </p:blipFill>
        <p:spPr>
          <a:xfrm>
            <a:off x="468312" y="1052449"/>
            <a:ext cx="5191125" cy="771525"/>
          </a:xfrm>
          <a:prstGeom prst="rect">
            <a:avLst/>
          </a:prstGeom>
        </p:spPr>
      </p:pic>
      <p:pic>
        <p:nvPicPr>
          <p:cNvPr id="4" name="object 4"/>
          <p:cNvPicPr/>
          <p:nvPr/>
        </p:nvPicPr>
        <p:blipFill>
          <a:blip r:embed="rId3" cstate="print"/>
          <a:stretch>
            <a:fillRect/>
          </a:stretch>
        </p:blipFill>
        <p:spPr>
          <a:xfrm>
            <a:off x="609600" y="2396108"/>
            <a:ext cx="8082280" cy="29940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915" y="990600"/>
            <a:ext cx="8980170" cy="5147310"/>
          </a:xfrm>
          <a:prstGeom prst="rect">
            <a:avLst/>
          </a:prstGeom>
        </p:spPr>
        <p:txBody>
          <a:bodyPr vert="horz" wrap="square" lIns="0" tIns="11430" rIns="0" bIns="0" rtlCol="0">
            <a:spAutoFit/>
          </a:bodyPr>
          <a:lstStyle/>
          <a:p>
            <a:pPr marL="12700">
              <a:lnSpc>
                <a:spcPct val="100000"/>
              </a:lnSpc>
              <a:spcBef>
                <a:spcPts val="90"/>
              </a:spcBef>
            </a:pPr>
            <a:r>
              <a:rPr sz="2000" b="1">
                <a:latin typeface="Times New Roman"/>
                <a:cs typeface="Times New Roman"/>
              </a:rPr>
              <a:t>Why</a:t>
            </a:r>
            <a:r>
              <a:rPr sz="2000" b="1" spc="-25">
                <a:latin typeface="Times New Roman"/>
                <a:cs typeface="Times New Roman"/>
              </a:rPr>
              <a:t> </a:t>
            </a:r>
            <a:r>
              <a:rPr sz="2000" b="1">
                <a:latin typeface="Times New Roman"/>
                <a:cs typeface="Times New Roman"/>
              </a:rPr>
              <a:t>we</a:t>
            </a:r>
            <a:r>
              <a:rPr sz="2000" b="1" spc="-25">
                <a:latin typeface="Times New Roman"/>
                <a:cs typeface="Times New Roman"/>
              </a:rPr>
              <a:t> </a:t>
            </a:r>
            <a:r>
              <a:rPr sz="2000" b="1">
                <a:latin typeface="Times New Roman"/>
                <a:cs typeface="Times New Roman"/>
              </a:rPr>
              <a:t>need</a:t>
            </a:r>
            <a:r>
              <a:rPr sz="2000" b="1" spc="-25">
                <a:latin typeface="Times New Roman"/>
                <a:cs typeface="Times New Roman"/>
              </a:rPr>
              <a:t> </a:t>
            </a:r>
            <a:r>
              <a:rPr sz="2000" b="1" spc="-10">
                <a:latin typeface="Times New Roman"/>
                <a:cs typeface="Times New Roman"/>
              </a:rPr>
              <a:t>Measurements?</a:t>
            </a:r>
            <a:endParaRPr sz="2000">
              <a:latin typeface="Times New Roman"/>
              <a:cs typeface="Times New Roman"/>
            </a:endParaRPr>
          </a:p>
          <a:p>
            <a:pPr marL="469900" indent="-457200">
              <a:lnSpc>
                <a:spcPct val="100000"/>
              </a:lnSpc>
              <a:spcBef>
                <a:spcPts val="5"/>
              </a:spcBef>
              <a:buFont typeface="Wingdings"/>
              <a:buChar char=""/>
              <a:tabLst>
                <a:tab pos="469900" algn="l"/>
              </a:tabLst>
            </a:pPr>
            <a:r>
              <a:rPr sz="2000">
                <a:latin typeface="Times New Roman"/>
                <a:cs typeface="Times New Roman"/>
              </a:rPr>
              <a:t>The</a:t>
            </a:r>
            <a:r>
              <a:rPr sz="2000" spc="60">
                <a:latin typeface="Times New Roman"/>
                <a:cs typeface="Times New Roman"/>
              </a:rPr>
              <a:t> </a:t>
            </a:r>
            <a:r>
              <a:rPr sz="2000">
                <a:latin typeface="Times New Roman"/>
                <a:cs typeface="Times New Roman"/>
              </a:rPr>
              <a:t>advancement</a:t>
            </a:r>
            <a:r>
              <a:rPr sz="2000" spc="80">
                <a:latin typeface="Times New Roman"/>
                <a:cs typeface="Times New Roman"/>
              </a:rPr>
              <a:t> </a:t>
            </a:r>
            <a:r>
              <a:rPr sz="2000">
                <a:latin typeface="Times New Roman"/>
                <a:cs typeface="Times New Roman"/>
              </a:rPr>
              <a:t>of</a:t>
            </a:r>
            <a:r>
              <a:rPr sz="2000" spc="50">
                <a:latin typeface="Times New Roman"/>
                <a:cs typeface="Times New Roman"/>
              </a:rPr>
              <a:t> </a:t>
            </a:r>
            <a:r>
              <a:rPr sz="2000">
                <a:latin typeface="Times New Roman"/>
                <a:cs typeface="Times New Roman"/>
              </a:rPr>
              <a:t>science</a:t>
            </a:r>
            <a:r>
              <a:rPr sz="2000" spc="90">
                <a:latin typeface="Times New Roman"/>
                <a:cs typeface="Times New Roman"/>
              </a:rPr>
              <a:t> </a:t>
            </a:r>
            <a:r>
              <a:rPr sz="2000">
                <a:latin typeface="Times New Roman"/>
                <a:cs typeface="Times New Roman"/>
              </a:rPr>
              <a:t>and</a:t>
            </a:r>
            <a:r>
              <a:rPr sz="2000" spc="75">
                <a:latin typeface="Times New Roman"/>
                <a:cs typeface="Times New Roman"/>
              </a:rPr>
              <a:t> </a:t>
            </a:r>
            <a:r>
              <a:rPr sz="2000">
                <a:latin typeface="Times New Roman"/>
                <a:cs typeface="Times New Roman"/>
              </a:rPr>
              <a:t>technology</a:t>
            </a:r>
            <a:r>
              <a:rPr sz="2000" spc="45">
                <a:latin typeface="Times New Roman"/>
                <a:cs typeface="Times New Roman"/>
              </a:rPr>
              <a:t> </a:t>
            </a:r>
            <a:r>
              <a:rPr sz="2000">
                <a:latin typeface="Times New Roman"/>
                <a:cs typeface="Times New Roman"/>
              </a:rPr>
              <a:t>is</a:t>
            </a:r>
            <a:r>
              <a:rPr sz="2000" spc="55">
                <a:latin typeface="Times New Roman"/>
                <a:cs typeface="Times New Roman"/>
              </a:rPr>
              <a:t> </a:t>
            </a:r>
            <a:r>
              <a:rPr sz="2000">
                <a:latin typeface="Times New Roman"/>
                <a:cs typeface="Times New Roman"/>
              </a:rPr>
              <a:t>dependent</a:t>
            </a:r>
            <a:r>
              <a:rPr sz="2000" spc="80">
                <a:latin typeface="Times New Roman"/>
                <a:cs typeface="Times New Roman"/>
              </a:rPr>
              <a:t> </a:t>
            </a:r>
            <a:r>
              <a:rPr sz="2000">
                <a:latin typeface="Times New Roman"/>
                <a:cs typeface="Times New Roman"/>
              </a:rPr>
              <a:t>upon</a:t>
            </a:r>
            <a:r>
              <a:rPr sz="2000" spc="50">
                <a:latin typeface="Times New Roman"/>
                <a:cs typeface="Times New Roman"/>
              </a:rPr>
              <a:t> </a:t>
            </a:r>
            <a:r>
              <a:rPr sz="2000">
                <a:latin typeface="Times New Roman"/>
                <a:cs typeface="Times New Roman"/>
              </a:rPr>
              <a:t>a</a:t>
            </a:r>
            <a:r>
              <a:rPr sz="2000" spc="85">
                <a:latin typeface="Times New Roman"/>
                <a:cs typeface="Times New Roman"/>
              </a:rPr>
              <a:t> </a:t>
            </a:r>
            <a:r>
              <a:rPr sz="2000">
                <a:latin typeface="Times New Roman"/>
                <a:cs typeface="Times New Roman"/>
              </a:rPr>
              <a:t>parallel</a:t>
            </a:r>
            <a:r>
              <a:rPr sz="2000" spc="85">
                <a:latin typeface="Times New Roman"/>
                <a:cs typeface="Times New Roman"/>
              </a:rPr>
              <a:t> </a:t>
            </a:r>
            <a:r>
              <a:rPr sz="2000" spc="-10">
                <a:latin typeface="Times New Roman"/>
                <a:cs typeface="Times New Roman"/>
              </a:rPr>
              <a:t>progress</a:t>
            </a:r>
            <a:endParaRPr sz="2000">
              <a:latin typeface="Times New Roman"/>
              <a:cs typeface="Times New Roman"/>
            </a:endParaRPr>
          </a:p>
          <a:p>
            <a:pPr marL="469900">
              <a:lnSpc>
                <a:spcPct val="100000"/>
              </a:lnSpc>
            </a:pPr>
            <a:r>
              <a:rPr sz="2000">
                <a:latin typeface="Times New Roman"/>
                <a:cs typeface="Times New Roman"/>
              </a:rPr>
              <a:t>in</a:t>
            </a:r>
            <a:r>
              <a:rPr sz="2000" spc="-75">
                <a:latin typeface="Times New Roman"/>
                <a:cs typeface="Times New Roman"/>
              </a:rPr>
              <a:t> </a:t>
            </a:r>
            <a:r>
              <a:rPr sz="2000" spc="-10">
                <a:latin typeface="Times New Roman"/>
                <a:cs typeface="Times New Roman"/>
              </a:rPr>
              <a:t>measurement</a:t>
            </a:r>
            <a:r>
              <a:rPr sz="2000" spc="-60">
                <a:latin typeface="Times New Roman"/>
                <a:cs typeface="Times New Roman"/>
              </a:rPr>
              <a:t> </a:t>
            </a:r>
            <a:r>
              <a:rPr sz="2000" spc="-10">
                <a:latin typeface="Times New Roman"/>
                <a:cs typeface="Times New Roman"/>
              </a:rPr>
              <a:t>techniques.</a:t>
            </a:r>
            <a:endParaRPr sz="2000">
              <a:latin typeface="Times New Roman"/>
              <a:cs typeface="Times New Roman"/>
            </a:endParaRPr>
          </a:p>
          <a:p>
            <a:pPr marL="469900" indent="-457200">
              <a:lnSpc>
                <a:spcPct val="100000"/>
              </a:lnSpc>
              <a:buFont typeface="Wingdings"/>
              <a:buChar char=""/>
              <a:tabLst>
                <a:tab pos="469900" algn="l"/>
              </a:tabLst>
            </a:pPr>
            <a:r>
              <a:rPr sz="2000">
                <a:latin typeface="Times New Roman"/>
                <a:cs typeface="Times New Roman"/>
              </a:rPr>
              <a:t>In</a:t>
            </a:r>
            <a:r>
              <a:rPr sz="2000" spc="-65">
                <a:latin typeface="Times New Roman"/>
                <a:cs typeface="Times New Roman"/>
              </a:rPr>
              <a:t> </a:t>
            </a:r>
            <a:r>
              <a:rPr sz="2000">
                <a:latin typeface="Times New Roman"/>
                <a:cs typeface="Times New Roman"/>
              </a:rPr>
              <a:t>order</a:t>
            </a:r>
            <a:r>
              <a:rPr sz="2000" spc="-40">
                <a:latin typeface="Times New Roman"/>
                <a:cs typeface="Times New Roman"/>
              </a:rPr>
              <a:t> </a:t>
            </a:r>
            <a:r>
              <a:rPr sz="2000">
                <a:latin typeface="Times New Roman"/>
                <a:cs typeface="Times New Roman"/>
              </a:rPr>
              <a:t>that</a:t>
            </a:r>
            <a:r>
              <a:rPr sz="2000" spc="-50">
                <a:latin typeface="Times New Roman"/>
                <a:cs typeface="Times New Roman"/>
              </a:rPr>
              <a:t> </a:t>
            </a:r>
            <a:r>
              <a:rPr sz="2000">
                <a:latin typeface="Times New Roman"/>
                <a:cs typeface="Times New Roman"/>
              </a:rPr>
              <a:t>the</a:t>
            </a:r>
            <a:r>
              <a:rPr sz="2000" spc="-45">
                <a:latin typeface="Times New Roman"/>
                <a:cs typeface="Times New Roman"/>
              </a:rPr>
              <a:t> </a:t>
            </a:r>
            <a:r>
              <a:rPr sz="2000">
                <a:latin typeface="Times New Roman"/>
                <a:cs typeface="Times New Roman"/>
              </a:rPr>
              <a:t>results</a:t>
            </a:r>
            <a:r>
              <a:rPr sz="2000" spc="-60">
                <a:latin typeface="Times New Roman"/>
                <a:cs typeface="Times New Roman"/>
              </a:rPr>
              <a:t> </a:t>
            </a:r>
            <a:r>
              <a:rPr sz="2000">
                <a:latin typeface="Times New Roman"/>
                <a:cs typeface="Times New Roman"/>
              </a:rPr>
              <a:t>are</a:t>
            </a:r>
            <a:r>
              <a:rPr sz="2000" spc="-45">
                <a:latin typeface="Times New Roman"/>
                <a:cs typeface="Times New Roman"/>
              </a:rPr>
              <a:t> </a:t>
            </a:r>
            <a:r>
              <a:rPr sz="2000" spc="-10">
                <a:latin typeface="Times New Roman"/>
                <a:cs typeface="Times New Roman"/>
              </a:rPr>
              <a:t>meaningful,</a:t>
            </a:r>
            <a:r>
              <a:rPr sz="2000" spc="-45">
                <a:latin typeface="Times New Roman"/>
                <a:cs typeface="Times New Roman"/>
              </a:rPr>
              <a:t> </a:t>
            </a:r>
            <a:r>
              <a:rPr sz="2000">
                <a:latin typeface="Times New Roman"/>
                <a:cs typeface="Times New Roman"/>
              </a:rPr>
              <a:t>there</a:t>
            </a:r>
            <a:r>
              <a:rPr sz="2000" spc="-45">
                <a:latin typeface="Times New Roman"/>
                <a:cs typeface="Times New Roman"/>
              </a:rPr>
              <a:t> </a:t>
            </a:r>
            <a:r>
              <a:rPr sz="2000">
                <a:latin typeface="Times New Roman"/>
                <a:cs typeface="Times New Roman"/>
              </a:rPr>
              <a:t>are</a:t>
            </a:r>
            <a:r>
              <a:rPr sz="2000" spc="-45">
                <a:latin typeface="Times New Roman"/>
                <a:cs typeface="Times New Roman"/>
              </a:rPr>
              <a:t> </a:t>
            </a:r>
            <a:r>
              <a:rPr sz="2000">
                <a:latin typeface="Times New Roman"/>
                <a:cs typeface="Times New Roman"/>
              </a:rPr>
              <a:t>two</a:t>
            </a:r>
            <a:r>
              <a:rPr sz="2000" spc="-40">
                <a:latin typeface="Times New Roman"/>
                <a:cs typeface="Times New Roman"/>
              </a:rPr>
              <a:t> </a:t>
            </a:r>
            <a:r>
              <a:rPr sz="2000">
                <a:latin typeface="Times New Roman"/>
                <a:cs typeface="Times New Roman"/>
              </a:rPr>
              <a:t>basic</a:t>
            </a:r>
            <a:r>
              <a:rPr sz="2000" spc="-45">
                <a:latin typeface="Times New Roman"/>
                <a:cs typeface="Times New Roman"/>
              </a:rPr>
              <a:t> </a:t>
            </a:r>
            <a:r>
              <a:rPr sz="2000" spc="-10">
                <a:latin typeface="Times New Roman"/>
                <a:cs typeface="Times New Roman"/>
              </a:rPr>
              <a:t>requirements:</a:t>
            </a:r>
            <a:endParaRPr sz="2000">
              <a:latin typeface="Times New Roman"/>
              <a:cs typeface="Times New Roman"/>
            </a:endParaRPr>
          </a:p>
          <a:p>
            <a:pPr marL="927100" lvl="1" indent="-457200">
              <a:lnSpc>
                <a:spcPct val="100000"/>
              </a:lnSpc>
              <a:buFont typeface="Wingdings"/>
              <a:buChar char=""/>
              <a:tabLst>
                <a:tab pos="927100" algn="l"/>
              </a:tabLst>
            </a:pPr>
            <a:r>
              <a:rPr sz="2000">
                <a:latin typeface="Times New Roman"/>
                <a:cs typeface="Times New Roman"/>
              </a:rPr>
              <a:t>The</a:t>
            </a:r>
            <a:r>
              <a:rPr sz="2000" spc="-60">
                <a:latin typeface="Times New Roman"/>
                <a:cs typeface="Times New Roman"/>
              </a:rPr>
              <a:t> </a:t>
            </a:r>
            <a:r>
              <a:rPr sz="2000">
                <a:latin typeface="Times New Roman"/>
                <a:cs typeface="Times New Roman"/>
              </a:rPr>
              <a:t>standard</a:t>
            </a:r>
            <a:r>
              <a:rPr sz="2000" spc="-50">
                <a:latin typeface="Times New Roman"/>
                <a:cs typeface="Times New Roman"/>
              </a:rPr>
              <a:t> </a:t>
            </a:r>
            <a:r>
              <a:rPr sz="2000">
                <a:latin typeface="Times New Roman"/>
                <a:cs typeface="Times New Roman"/>
              </a:rPr>
              <a:t>used</a:t>
            </a:r>
            <a:r>
              <a:rPr sz="2000" spc="-50">
                <a:latin typeface="Times New Roman"/>
                <a:cs typeface="Times New Roman"/>
              </a:rPr>
              <a:t> </a:t>
            </a:r>
            <a:r>
              <a:rPr sz="2000">
                <a:latin typeface="Times New Roman"/>
                <a:cs typeface="Times New Roman"/>
              </a:rPr>
              <a:t>for</a:t>
            </a:r>
            <a:r>
              <a:rPr sz="2000" spc="-55">
                <a:latin typeface="Times New Roman"/>
                <a:cs typeface="Times New Roman"/>
              </a:rPr>
              <a:t> </a:t>
            </a:r>
            <a:r>
              <a:rPr sz="2000">
                <a:latin typeface="Times New Roman"/>
                <a:cs typeface="Times New Roman"/>
              </a:rPr>
              <a:t>comparison</a:t>
            </a:r>
            <a:r>
              <a:rPr sz="2000" spc="-70">
                <a:latin typeface="Times New Roman"/>
                <a:cs typeface="Times New Roman"/>
              </a:rPr>
              <a:t> </a:t>
            </a:r>
            <a:r>
              <a:rPr sz="2000">
                <a:latin typeface="Times New Roman"/>
                <a:cs typeface="Times New Roman"/>
              </a:rPr>
              <a:t>purposes</a:t>
            </a:r>
            <a:r>
              <a:rPr sz="2000" spc="-65">
                <a:latin typeface="Times New Roman"/>
                <a:cs typeface="Times New Roman"/>
              </a:rPr>
              <a:t> </a:t>
            </a:r>
            <a:r>
              <a:rPr sz="2000">
                <a:latin typeface="Times New Roman"/>
                <a:cs typeface="Times New Roman"/>
              </a:rPr>
              <a:t>must</a:t>
            </a:r>
            <a:r>
              <a:rPr sz="2000" spc="-65">
                <a:latin typeface="Times New Roman"/>
                <a:cs typeface="Times New Roman"/>
              </a:rPr>
              <a:t> </a:t>
            </a:r>
            <a:r>
              <a:rPr sz="2000">
                <a:latin typeface="Times New Roman"/>
                <a:cs typeface="Times New Roman"/>
              </a:rPr>
              <a:t>be</a:t>
            </a:r>
            <a:r>
              <a:rPr sz="2000" spc="-55">
                <a:latin typeface="Times New Roman"/>
                <a:cs typeface="Times New Roman"/>
              </a:rPr>
              <a:t> </a:t>
            </a:r>
            <a:r>
              <a:rPr sz="2000">
                <a:latin typeface="Times New Roman"/>
                <a:cs typeface="Times New Roman"/>
              </a:rPr>
              <a:t>accurately</a:t>
            </a:r>
            <a:r>
              <a:rPr sz="2000" spc="-85">
                <a:latin typeface="Times New Roman"/>
                <a:cs typeface="Times New Roman"/>
              </a:rPr>
              <a:t> </a:t>
            </a:r>
            <a:r>
              <a:rPr sz="2000" spc="-10">
                <a:latin typeface="Times New Roman"/>
                <a:cs typeface="Times New Roman"/>
              </a:rPr>
              <a:t>defined.</a:t>
            </a:r>
            <a:endParaRPr sz="2000">
              <a:latin typeface="Times New Roman"/>
              <a:cs typeface="Times New Roman"/>
            </a:endParaRPr>
          </a:p>
          <a:p>
            <a:pPr marL="927100" lvl="1" indent="-457200">
              <a:lnSpc>
                <a:spcPct val="100000"/>
              </a:lnSpc>
              <a:spcBef>
                <a:spcPts val="5"/>
              </a:spcBef>
              <a:buFont typeface="Wingdings"/>
              <a:buChar char=""/>
              <a:tabLst>
                <a:tab pos="927100" algn="l"/>
              </a:tabLst>
            </a:pPr>
            <a:r>
              <a:rPr sz="2000">
                <a:latin typeface="Times New Roman"/>
                <a:cs typeface="Times New Roman"/>
              </a:rPr>
              <a:t>The</a:t>
            </a:r>
            <a:r>
              <a:rPr sz="2000" spc="-55">
                <a:latin typeface="Times New Roman"/>
                <a:cs typeface="Times New Roman"/>
              </a:rPr>
              <a:t> </a:t>
            </a:r>
            <a:r>
              <a:rPr sz="2000">
                <a:latin typeface="Times New Roman"/>
                <a:cs typeface="Times New Roman"/>
              </a:rPr>
              <a:t>apparatus</a:t>
            </a:r>
            <a:r>
              <a:rPr sz="2000" spc="-65">
                <a:latin typeface="Times New Roman"/>
                <a:cs typeface="Times New Roman"/>
              </a:rPr>
              <a:t> </a:t>
            </a:r>
            <a:r>
              <a:rPr sz="2000">
                <a:latin typeface="Times New Roman"/>
                <a:cs typeface="Times New Roman"/>
              </a:rPr>
              <a:t>used</a:t>
            </a:r>
            <a:r>
              <a:rPr sz="2000" spc="-45">
                <a:latin typeface="Times New Roman"/>
                <a:cs typeface="Times New Roman"/>
              </a:rPr>
              <a:t> </a:t>
            </a:r>
            <a:r>
              <a:rPr sz="2000">
                <a:latin typeface="Times New Roman"/>
                <a:cs typeface="Times New Roman"/>
              </a:rPr>
              <a:t>and</a:t>
            </a:r>
            <a:r>
              <a:rPr sz="2000" spc="-50">
                <a:latin typeface="Times New Roman"/>
                <a:cs typeface="Times New Roman"/>
              </a:rPr>
              <a:t> </a:t>
            </a:r>
            <a:r>
              <a:rPr sz="2000">
                <a:latin typeface="Times New Roman"/>
                <a:cs typeface="Times New Roman"/>
              </a:rPr>
              <a:t>the</a:t>
            </a:r>
            <a:r>
              <a:rPr sz="2000" spc="-50">
                <a:latin typeface="Times New Roman"/>
                <a:cs typeface="Times New Roman"/>
              </a:rPr>
              <a:t> </a:t>
            </a:r>
            <a:r>
              <a:rPr sz="2000">
                <a:latin typeface="Times New Roman"/>
                <a:cs typeface="Times New Roman"/>
              </a:rPr>
              <a:t>method</a:t>
            </a:r>
            <a:r>
              <a:rPr sz="2000" spc="-50">
                <a:latin typeface="Times New Roman"/>
                <a:cs typeface="Times New Roman"/>
              </a:rPr>
              <a:t> </a:t>
            </a:r>
            <a:r>
              <a:rPr sz="2000">
                <a:latin typeface="Times New Roman"/>
                <a:cs typeface="Times New Roman"/>
              </a:rPr>
              <a:t>adopted</a:t>
            </a:r>
            <a:r>
              <a:rPr sz="2000" spc="-50">
                <a:latin typeface="Times New Roman"/>
                <a:cs typeface="Times New Roman"/>
              </a:rPr>
              <a:t> </a:t>
            </a:r>
            <a:r>
              <a:rPr sz="2000">
                <a:latin typeface="Times New Roman"/>
                <a:cs typeface="Times New Roman"/>
              </a:rPr>
              <a:t>must</a:t>
            </a:r>
            <a:r>
              <a:rPr sz="2000" spc="-60">
                <a:latin typeface="Times New Roman"/>
                <a:cs typeface="Times New Roman"/>
              </a:rPr>
              <a:t> </a:t>
            </a:r>
            <a:r>
              <a:rPr sz="2000">
                <a:latin typeface="Times New Roman"/>
                <a:cs typeface="Times New Roman"/>
              </a:rPr>
              <a:t>be</a:t>
            </a:r>
            <a:r>
              <a:rPr sz="2000" spc="-50">
                <a:latin typeface="Times New Roman"/>
                <a:cs typeface="Times New Roman"/>
              </a:rPr>
              <a:t> </a:t>
            </a:r>
            <a:r>
              <a:rPr sz="2000" spc="-10">
                <a:latin typeface="Times New Roman"/>
                <a:cs typeface="Times New Roman"/>
              </a:rPr>
              <a:t>proved.</a:t>
            </a:r>
            <a:endParaRPr sz="2000">
              <a:latin typeface="Times New Roman"/>
              <a:cs typeface="Times New Roman"/>
            </a:endParaRPr>
          </a:p>
          <a:p>
            <a:pPr marL="469900" indent="-457200">
              <a:lnSpc>
                <a:spcPct val="100000"/>
              </a:lnSpc>
              <a:spcBef>
                <a:spcPts val="1680"/>
              </a:spcBef>
              <a:buFont typeface="Wingdings"/>
              <a:buChar char=""/>
              <a:tabLst>
                <a:tab pos="469900" algn="l"/>
              </a:tabLst>
            </a:pPr>
            <a:r>
              <a:rPr sz="2000">
                <a:latin typeface="Times New Roman"/>
                <a:cs typeface="Times New Roman"/>
              </a:rPr>
              <a:t>There</a:t>
            </a:r>
            <a:r>
              <a:rPr sz="2000" spc="-35">
                <a:latin typeface="Times New Roman"/>
                <a:cs typeface="Times New Roman"/>
              </a:rPr>
              <a:t> </a:t>
            </a:r>
            <a:r>
              <a:rPr sz="2000">
                <a:latin typeface="Times New Roman"/>
                <a:cs typeface="Times New Roman"/>
              </a:rPr>
              <a:t>are</a:t>
            </a:r>
            <a:r>
              <a:rPr sz="2000" spc="-35">
                <a:latin typeface="Times New Roman"/>
                <a:cs typeface="Times New Roman"/>
              </a:rPr>
              <a:t> </a:t>
            </a:r>
            <a:r>
              <a:rPr sz="2000">
                <a:latin typeface="Times New Roman"/>
                <a:cs typeface="Times New Roman"/>
              </a:rPr>
              <a:t>two</a:t>
            </a:r>
            <a:r>
              <a:rPr sz="2000" spc="-25">
                <a:latin typeface="Times New Roman"/>
                <a:cs typeface="Times New Roman"/>
              </a:rPr>
              <a:t> </a:t>
            </a:r>
            <a:r>
              <a:rPr sz="2000">
                <a:latin typeface="Times New Roman"/>
                <a:cs typeface="Times New Roman"/>
              </a:rPr>
              <a:t>major</a:t>
            </a:r>
            <a:r>
              <a:rPr sz="2000" spc="-35">
                <a:latin typeface="Times New Roman"/>
                <a:cs typeface="Times New Roman"/>
              </a:rPr>
              <a:t> </a:t>
            </a:r>
            <a:r>
              <a:rPr sz="2000" spc="-10">
                <a:latin typeface="Times New Roman"/>
                <a:cs typeface="Times New Roman"/>
              </a:rPr>
              <a:t>functions</a:t>
            </a:r>
            <a:r>
              <a:rPr sz="2000" spc="-40">
                <a:latin typeface="Times New Roman"/>
                <a:cs typeface="Times New Roman"/>
              </a:rPr>
              <a:t> </a:t>
            </a:r>
            <a:r>
              <a:rPr sz="2000">
                <a:latin typeface="Times New Roman"/>
                <a:cs typeface="Times New Roman"/>
              </a:rPr>
              <a:t>in</a:t>
            </a:r>
            <a:r>
              <a:rPr sz="2000" spc="-50">
                <a:latin typeface="Times New Roman"/>
                <a:cs typeface="Times New Roman"/>
              </a:rPr>
              <a:t> </a:t>
            </a:r>
            <a:r>
              <a:rPr sz="2000">
                <a:latin typeface="Times New Roman"/>
                <a:cs typeface="Times New Roman"/>
              </a:rPr>
              <a:t>all</a:t>
            </a:r>
            <a:r>
              <a:rPr sz="2000" spc="-40">
                <a:latin typeface="Times New Roman"/>
                <a:cs typeface="Times New Roman"/>
              </a:rPr>
              <a:t> </a:t>
            </a:r>
            <a:r>
              <a:rPr sz="2000">
                <a:latin typeface="Times New Roman"/>
                <a:cs typeface="Times New Roman"/>
              </a:rPr>
              <a:t>branches</a:t>
            </a:r>
            <a:r>
              <a:rPr sz="2000" spc="-40">
                <a:latin typeface="Times New Roman"/>
                <a:cs typeface="Times New Roman"/>
              </a:rPr>
              <a:t> </a:t>
            </a:r>
            <a:r>
              <a:rPr sz="2000">
                <a:latin typeface="Times New Roman"/>
                <a:cs typeface="Times New Roman"/>
              </a:rPr>
              <a:t>of</a:t>
            </a:r>
            <a:r>
              <a:rPr sz="2000" spc="-55">
                <a:latin typeface="Times New Roman"/>
                <a:cs typeface="Times New Roman"/>
              </a:rPr>
              <a:t> </a:t>
            </a:r>
            <a:r>
              <a:rPr sz="2000" spc="-10">
                <a:latin typeface="Times New Roman"/>
                <a:cs typeface="Times New Roman"/>
              </a:rPr>
              <a:t>engineering:</a:t>
            </a:r>
            <a:endParaRPr sz="2000">
              <a:latin typeface="Times New Roman"/>
              <a:cs typeface="Times New Roman"/>
            </a:endParaRPr>
          </a:p>
          <a:p>
            <a:pPr marL="927100" indent="-457200">
              <a:lnSpc>
                <a:spcPct val="100000"/>
              </a:lnSpc>
              <a:buFont typeface="Wingdings"/>
              <a:buChar char=""/>
              <a:tabLst>
                <a:tab pos="927100" algn="l"/>
              </a:tabLst>
            </a:pPr>
            <a:r>
              <a:rPr sz="2000">
                <a:latin typeface="Times New Roman"/>
                <a:cs typeface="Times New Roman"/>
              </a:rPr>
              <a:t>Design</a:t>
            </a:r>
            <a:r>
              <a:rPr sz="2000" spc="-65">
                <a:latin typeface="Times New Roman"/>
                <a:cs typeface="Times New Roman"/>
              </a:rPr>
              <a:t> </a:t>
            </a:r>
            <a:r>
              <a:rPr sz="2000">
                <a:latin typeface="Times New Roman"/>
                <a:cs typeface="Times New Roman"/>
              </a:rPr>
              <a:t>of</a:t>
            </a:r>
            <a:r>
              <a:rPr sz="2000" spc="-60">
                <a:latin typeface="Times New Roman"/>
                <a:cs typeface="Times New Roman"/>
              </a:rPr>
              <a:t> </a:t>
            </a:r>
            <a:r>
              <a:rPr sz="2000" spc="-10">
                <a:latin typeface="Times New Roman"/>
                <a:cs typeface="Times New Roman"/>
              </a:rPr>
              <a:t>equipment</a:t>
            </a:r>
            <a:r>
              <a:rPr sz="2000" spc="-50">
                <a:latin typeface="Times New Roman"/>
                <a:cs typeface="Times New Roman"/>
              </a:rPr>
              <a:t> </a:t>
            </a:r>
            <a:r>
              <a:rPr sz="2000">
                <a:latin typeface="Times New Roman"/>
                <a:cs typeface="Times New Roman"/>
              </a:rPr>
              <a:t>and</a:t>
            </a:r>
            <a:r>
              <a:rPr sz="2000" spc="-40">
                <a:latin typeface="Times New Roman"/>
                <a:cs typeface="Times New Roman"/>
              </a:rPr>
              <a:t> </a:t>
            </a:r>
            <a:r>
              <a:rPr sz="2000" spc="-10">
                <a:latin typeface="Times New Roman"/>
                <a:cs typeface="Times New Roman"/>
              </a:rPr>
              <a:t>processes.</a:t>
            </a:r>
            <a:endParaRPr sz="2000">
              <a:latin typeface="Times New Roman"/>
              <a:cs typeface="Times New Roman"/>
            </a:endParaRPr>
          </a:p>
          <a:p>
            <a:pPr marL="927100" indent="-457200">
              <a:lnSpc>
                <a:spcPct val="100000"/>
              </a:lnSpc>
              <a:buFont typeface="Wingdings"/>
              <a:buChar char=""/>
              <a:tabLst>
                <a:tab pos="927100" algn="l"/>
              </a:tabLst>
            </a:pPr>
            <a:r>
              <a:rPr sz="2000">
                <a:latin typeface="Times New Roman"/>
                <a:cs typeface="Times New Roman"/>
              </a:rPr>
              <a:t>Proper</a:t>
            </a:r>
            <a:r>
              <a:rPr sz="2000" spc="-25">
                <a:latin typeface="Times New Roman"/>
                <a:cs typeface="Times New Roman"/>
              </a:rPr>
              <a:t> </a:t>
            </a:r>
            <a:r>
              <a:rPr sz="2000">
                <a:latin typeface="Times New Roman"/>
                <a:cs typeface="Times New Roman"/>
              </a:rPr>
              <a:t>operation</a:t>
            </a:r>
            <a:r>
              <a:rPr sz="2000" spc="-45">
                <a:latin typeface="Times New Roman"/>
                <a:cs typeface="Times New Roman"/>
              </a:rPr>
              <a:t> </a:t>
            </a:r>
            <a:r>
              <a:rPr sz="2000">
                <a:latin typeface="Times New Roman"/>
                <a:cs typeface="Times New Roman"/>
              </a:rPr>
              <a:t>and</a:t>
            </a:r>
            <a:r>
              <a:rPr sz="2000" spc="-25">
                <a:latin typeface="Times New Roman"/>
                <a:cs typeface="Times New Roman"/>
              </a:rPr>
              <a:t> </a:t>
            </a:r>
            <a:r>
              <a:rPr sz="2000" spc="-10">
                <a:latin typeface="Times New Roman"/>
                <a:cs typeface="Times New Roman"/>
              </a:rPr>
              <a:t>maintenance</a:t>
            </a:r>
            <a:r>
              <a:rPr sz="2000" spc="-30">
                <a:latin typeface="Times New Roman"/>
                <a:cs typeface="Times New Roman"/>
              </a:rPr>
              <a:t> </a:t>
            </a:r>
            <a:r>
              <a:rPr sz="2000">
                <a:latin typeface="Times New Roman"/>
                <a:cs typeface="Times New Roman"/>
              </a:rPr>
              <a:t>of</a:t>
            </a:r>
            <a:r>
              <a:rPr sz="2000" spc="-50">
                <a:latin typeface="Times New Roman"/>
                <a:cs typeface="Times New Roman"/>
              </a:rPr>
              <a:t> </a:t>
            </a:r>
            <a:r>
              <a:rPr sz="2000" spc="-10">
                <a:latin typeface="Times New Roman"/>
                <a:cs typeface="Times New Roman"/>
              </a:rPr>
              <a:t>equipment</a:t>
            </a:r>
            <a:r>
              <a:rPr sz="2000" spc="-35">
                <a:latin typeface="Times New Roman"/>
                <a:cs typeface="Times New Roman"/>
              </a:rPr>
              <a:t> </a:t>
            </a:r>
            <a:r>
              <a:rPr sz="2000">
                <a:latin typeface="Times New Roman"/>
                <a:cs typeface="Times New Roman"/>
              </a:rPr>
              <a:t>and</a:t>
            </a:r>
            <a:r>
              <a:rPr sz="2000" spc="-25">
                <a:latin typeface="Times New Roman"/>
                <a:cs typeface="Times New Roman"/>
              </a:rPr>
              <a:t> </a:t>
            </a:r>
            <a:r>
              <a:rPr sz="2000" spc="-10">
                <a:latin typeface="Times New Roman"/>
                <a:cs typeface="Times New Roman"/>
              </a:rPr>
              <a:t>processes.</a:t>
            </a:r>
            <a:endParaRPr sz="2000">
              <a:latin typeface="Times New Roman"/>
              <a:cs typeface="Times New Roman"/>
            </a:endParaRPr>
          </a:p>
          <a:p>
            <a:pPr marL="927100" indent="-457200">
              <a:lnSpc>
                <a:spcPct val="100000"/>
              </a:lnSpc>
              <a:spcBef>
                <a:spcPts val="5"/>
              </a:spcBef>
              <a:buFont typeface="Wingdings"/>
              <a:buChar char=""/>
              <a:tabLst>
                <a:tab pos="927100" algn="l"/>
              </a:tabLst>
            </a:pPr>
            <a:r>
              <a:rPr sz="2000">
                <a:latin typeface="Times New Roman"/>
                <a:cs typeface="Times New Roman"/>
              </a:rPr>
              <a:t>Both</a:t>
            </a:r>
            <a:r>
              <a:rPr sz="2000" spc="-55">
                <a:latin typeface="Times New Roman"/>
                <a:cs typeface="Times New Roman"/>
              </a:rPr>
              <a:t> </a:t>
            </a:r>
            <a:r>
              <a:rPr sz="2000">
                <a:latin typeface="Times New Roman"/>
                <a:cs typeface="Times New Roman"/>
              </a:rPr>
              <a:t>of</a:t>
            </a:r>
            <a:r>
              <a:rPr sz="2000" spc="-55">
                <a:latin typeface="Times New Roman"/>
                <a:cs typeface="Times New Roman"/>
              </a:rPr>
              <a:t> </a:t>
            </a:r>
            <a:r>
              <a:rPr sz="2000">
                <a:latin typeface="Times New Roman"/>
                <a:cs typeface="Times New Roman"/>
              </a:rPr>
              <a:t>these</a:t>
            </a:r>
            <a:r>
              <a:rPr sz="2000" spc="-40">
                <a:latin typeface="Times New Roman"/>
                <a:cs typeface="Times New Roman"/>
              </a:rPr>
              <a:t> </a:t>
            </a:r>
            <a:r>
              <a:rPr sz="2000" spc="-10">
                <a:latin typeface="Times New Roman"/>
                <a:cs typeface="Times New Roman"/>
              </a:rPr>
              <a:t>functions</a:t>
            </a:r>
            <a:r>
              <a:rPr sz="2000" spc="-45">
                <a:latin typeface="Times New Roman"/>
                <a:cs typeface="Times New Roman"/>
              </a:rPr>
              <a:t> </a:t>
            </a:r>
            <a:r>
              <a:rPr sz="2000">
                <a:latin typeface="Times New Roman"/>
                <a:cs typeface="Times New Roman"/>
              </a:rPr>
              <a:t>require</a:t>
            </a:r>
            <a:r>
              <a:rPr sz="2000" spc="-35">
                <a:latin typeface="Times New Roman"/>
                <a:cs typeface="Times New Roman"/>
              </a:rPr>
              <a:t> </a:t>
            </a:r>
            <a:r>
              <a:rPr sz="2000" spc="-10">
                <a:latin typeface="Times New Roman"/>
                <a:cs typeface="Times New Roman"/>
              </a:rPr>
              <a:t>measurements.</a:t>
            </a:r>
            <a:endParaRPr sz="2000">
              <a:latin typeface="Times New Roman"/>
              <a:cs typeface="Times New Roman"/>
            </a:endParaRPr>
          </a:p>
          <a:p>
            <a:pPr>
              <a:lnSpc>
                <a:spcPct val="100000"/>
              </a:lnSpc>
              <a:spcBef>
                <a:spcPts val="50"/>
              </a:spcBef>
            </a:pPr>
            <a:endParaRPr sz="2250">
              <a:latin typeface="Times New Roman"/>
              <a:cs typeface="Times New Roman"/>
            </a:endParaRPr>
          </a:p>
          <a:p>
            <a:pPr marL="12700" algn="just">
              <a:lnSpc>
                <a:spcPct val="100000"/>
              </a:lnSpc>
              <a:spcBef>
                <a:spcPts val="5"/>
              </a:spcBef>
            </a:pPr>
            <a:r>
              <a:rPr sz="2000" b="1">
                <a:latin typeface="Times New Roman"/>
                <a:cs typeface="Times New Roman"/>
              </a:rPr>
              <a:t>Methods</a:t>
            </a:r>
            <a:r>
              <a:rPr sz="2000" b="1" spc="-35">
                <a:latin typeface="Times New Roman"/>
                <a:cs typeface="Times New Roman"/>
              </a:rPr>
              <a:t> </a:t>
            </a:r>
            <a:r>
              <a:rPr sz="2000" b="1">
                <a:latin typeface="Times New Roman"/>
                <a:cs typeface="Times New Roman"/>
              </a:rPr>
              <a:t>of</a:t>
            </a:r>
            <a:r>
              <a:rPr sz="2000" b="1" spc="-20">
                <a:latin typeface="Times New Roman"/>
                <a:cs typeface="Times New Roman"/>
              </a:rPr>
              <a:t> </a:t>
            </a:r>
            <a:r>
              <a:rPr sz="2000" b="1" spc="-10">
                <a:latin typeface="Times New Roman"/>
                <a:cs typeface="Times New Roman"/>
              </a:rPr>
              <a:t>Measurements:</a:t>
            </a:r>
            <a:endParaRPr sz="2000">
              <a:latin typeface="Times New Roman"/>
              <a:cs typeface="Times New Roman"/>
            </a:endParaRPr>
          </a:p>
          <a:p>
            <a:pPr marL="331470" indent="-318770" algn="just">
              <a:lnSpc>
                <a:spcPct val="100000"/>
              </a:lnSpc>
              <a:buFont typeface="Times New Roman"/>
              <a:buAutoNum type="arabicPeriod"/>
              <a:tabLst>
                <a:tab pos="331470" algn="l"/>
              </a:tabLst>
            </a:pPr>
            <a:r>
              <a:rPr sz="2000" b="1">
                <a:latin typeface="Times New Roman"/>
                <a:cs typeface="Times New Roman"/>
              </a:rPr>
              <a:t>Direct</a:t>
            </a:r>
            <a:r>
              <a:rPr sz="2000" b="1" spc="-55">
                <a:latin typeface="Times New Roman"/>
                <a:cs typeface="Times New Roman"/>
              </a:rPr>
              <a:t> </a:t>
            </a:r>
            <a:r>
              <a:rPr sz="2000" b="1">
                <a:latin typeface="Times New Roman"/>
                <a:cs typeface="Times New Roman"/>
              </a:rPr>
              <a:t>Method:</a:t>
            </a:r>
            <a:r>
              <a:rPr sz="2000" b="1" spc="-35">
                <a:latin typeface="Times New Roman"/>
                <a:cs typeface="Times New Roman"/>
              </a:rPr>
              <a:t> </a:t>
            </a:r>
            <a:r>
              <a:rPr sz="2000">
                <a:latin typeface="Times New Roman"/>
                <a:cs typeface="Times New Roman"/>
              </a:rPr>
              <a:t>The</a:t>
            </a:r>
            <a:r>
              <a:rPr sz="2000" spc="-55">
                <a:latin typeface="Times New Roman"/>
                <a:cs typeface="Times New Roman"/>
              </a:rPr>
              <a:t> </a:t>
            </a:r>
            <a:r>
              <a:rPr sz="2000" spc="-10">
                <a:latin typeface="Times New Roman"/>
                <a:cs typeface="Times New Roman"/>
              </a:rPr>
              <a:t>unknown</a:t>
            </a:r>
            <a:r>
              <a:rPr sz="2000" spc="-65">
                <a:latin typeface="Times New Roman"/>
                <a:cs typeface="Times New Roman"/>
              </a:rPr>
              <a:t> </a:t>
            </a:r>
            <a:r>
              <a:rPr sz="2000">
                <a:latin typeface="Times New Roman"/>
                <a:cs typeface="Times New Roman"/>
              </a:rPr>
              <a:t>quantity</a:t>
            </a:r>
            <a:r>
              <a:rPr sz="2000" spc="-90">
                <a:latin typeface="Times New Roman"/>
                <a:cs typeface="Times New Roman"/>
              </a:rPr>
              <a:t> </a:t>
            </a:r>
            <a:r>
              <a:rPr sz="2000">
                <a:latin typeface="Times New Roman"/>
                <a:cs typeface="Times New Roman"/>
              </a:rPr>
              <a:t>is</a:t>
            </a:r>
            <a:r>
              <a:rPr sz="2000" spc="-70">
                <a:latin typeface="Times New Roman"/>
                <a:cs typeface="Times New Roman"/>
              </a:rPr>
              <a:t> </a:t>
            </a:r>
            <a:r>
              <a:rPr sz="2000">
                <a:latin typeface="Times New Roman"/>
                <a:cs typeface="Times New Roman"/>
              </a:rPr>
              <a:t>directly</a:t>
            </a:r>
            <a:r>
              <a:rPr sz="2000" spc="-90">
                <a:latin typeface="Times New Roman"/>
                <a:cs typeface="Times New Roman"/>
              </a:rPr>
              <a:t> </a:t>
            </a:r>
            <a:r>
              <a:rPr sz="2000">
                <a:latin typeface="Times New Roman"/>
                <a:cs typeface="Times New Roman"/>
              </a:rPr>
              <a:t>compared</a:t>
            </a:r>
            <a:r>
              <a:rPr sz="2000" spc="-45">
                <a:latin typeface="Times New Roman"/>
                <a:cs typeface="Times New Roman"/>
              </a:rPr>
              <a:t> </a:t>
            </a:r>
            <a:r>
              <a:rPr sz="2000">
                <a:latin typeface="Times New Roman"/>
                <a:cs typeface="Times New Roman"/>
              </a:rPr>
              <a:t>against</a:t>
            </a:r>
            <a:r>
              <a:rPr sz="2000" spc="-60">
                <a:latin typeface="Times New Roman"/>
                <a:cs typeface="Times New Roman"/>
              </a:rPr>
              <a:t> </a:t>
            </a:r>
            <a:r>
              <a:rPr sz="2000">
                <a:latin typeface="Times New Roman"/>
                <a:cs typeface="Times New Roman"/>
              </a:rPr>
              <a:t>a</a:t>
            </a:r>
            <a:r>
              <a:rPr sz="2000" spc="-55">
                <a:latin typeface="Times New Roman"/>
                <a:cs typeface="Times New Roman"/>
              </a:rPr>
              <a:t> </a:t>
            </a:r>
            <a:r>
              <a:rPr sz="2000" spc="-10">
                <a:latin typeface="Times New Roman"/>
                <a:cs typeface="Times New Roman"/>
              </a:rPr>
              <a:t>standard.</a:t>
            </a:r>
            <a:endParaRPr sz="2000">
              <a:latin typeface="Times New Roman"/>
              <a:cs typeface="Times New Roman"/>
            </a:endParaRPr>
          </a:p>
          <a:p>
            <a:pPr marL="12700" marR="5080" indent="340995" algn="just">
              <a:lnSpc>
                <a:spcPct val="100000"/>
              </a:lnSpc>
              <a:buFont typeface="Times New Roman"/>
              <a:buAutoNum type="arabicPeriod"/>
              <a:tabLst>
                <a:tab pos="353695" algn="l"/>
              </a:tabLst>
            </a:pPr>
            <a:r>
              <a:rPr sz="2000" b="1">
                <a:latin typeface="Times New Roman"/>
                <a:cs typeface="Times New Roman"/>
              </a:rPr>
              <a:t>Indirect</a:t>
            </a:r>
            <a:r>
              <a:rPr sz="2000" b="1" spc="25">
                <a:latin typeface="Times New Roman"/>
                <a:cs typeface="Times New Roman"/>
              </a:rPr>
              <a:t> </a:t>
            </a:r>
            <a:r>
              <a:rPr sz="2000" b="1">
                <a:latin typeface="Times New Roman"/>
                <a:cs typeface="Times New Roman"/>
              </a:rPr>
              <a:t>Method:</a:t>
            </a:r>
            <a:r>
              <a:rPr sz="2000" b="1" spc="35">
                <a:latin typeface="Times New Roman"/>
                <a:cs typeface="Times New Roman"/>
              </a:rPr>
              <a:t> </a:t>
            </a:r>
            <a:r>
              <a:rPr sz="2000">
                <a:latin typeface="Times New Roman"/>
                <a:cs typeface="Times New Roman"/>
              </a:rPr>
              <a:t>Measurement</a:t>
            </a:r>
            <a:r>
              <a:rPr sz="2000" spc="-5">
                <a:latin typeface="Times New Roman"/>
                <a:cs typeface="Times New Roman"/>
              </a:rPr>
              <a:t> </a:t>
            </a:r>
            <a:r>
              <a:rPr sz="2000">
                <a:latin typeface="Times New Roman"/>
                <a:cs typeface="Times New Roman"/>
              </a:rPr>
              <a:t>by</a:t>
            </a:r>
            <a:r>
              <a:rPr sz="2000" spc="-15">
                <a:latin typeface="Times New Roman"/>
                <a:cs typeface="Times New Roman"/>
              </a:rPr>
              <a:t> </a:t>
            </a:r>
            <a:r>
              <a:rPr sz="2000">
                <a:latin typeface="Times New Roman"/>
                <a:cs typeface="Times New Roman"/>
              </a:rPr>
              <a:t>direct</a:t>
            </a:r>
            <a:r>
              <a:rPr sz="2000" spc="15">
                <a:latin typeface="Times New Roman"/>
                <a:cs typeface="Times New Roman"/>
              </a:rPr>
              <a:t> </a:t>
            </a:r>
            <a:r>
              <a:rPr sz="2000">
                <a:latin typeface="Times New Roman"/>
                <a:cs typeface="Times New Roman"/>
              </a:rPr>
              <a:t>methods</a:t>
            </a:r>
            <a:r>
              <a:rPr sz="2000" spc="15">
                <a:latin typeface="Times New Roman"/>
                <a:cs typeface="Times New Roman"/>
              </a:rPr>
              <a:t> </a:t>
            </a:r>
            <a:r>
              <a:rPr sz="2000">
                <a:latin typeface="Times New Roman"/>
                <a:cs typeface="Times New Roman"/>
              </a:rPr>
              <a:t>are not</a:t>
            </a:r>
            <a:r>
              <a:rPr sz="2000" spc="15">
                <a:latin typeface="Times New Roman"/>
                <a:cs typeface="Times New Roman"/>
              </a:rPr>
              <a:t> </a:t>
            </a:r>
            <a:r>
              <a:rPr sz="2000">
                <a:latin typeface="Times New Roman"/>
                <a:cs typeface="Times New Roman"/>
              </a:rPr>
              <a:t>always</a:t>
            </a:r>
            <a:r>
              <a:rPr sz="2000" spc="10">
                <a:latin typeface="Times New Roman"/>
                <a:cs typeface="Times New Roman"/>
              </a:rPr>
              <a:t> </a:t>
            </a:r>
            <a:r>
              <a:rPr sz="2000">
                <a:latin typeface="Times New Roman"/>
                <a:cs typeface="Times New Roman"/>
              </a:rPr>
              <a:t>possible,</a:t>
            </a:r>
            <a:r>
              <a:rPr sz="2000" spc="20">
                <a:latin typeface="Times New Roman"/>
                <a:cs typeface="Times New Roman"/>
              </a:rPr>
              <a:t> </a:t>
            </a:r>
            <a:r>
              <a:rPr sz="2000" spc="-10">
                <a:latin typeface="Times New Roman"/>
                <a:cs typeface="Times New Roman"/>
              </a:rPr>
              <a:t>feasible </a:t>
            </a:r>
            <a:r>
              <a:rPr sz="2000">
                <a:latin typeface="Times New Roman"/>
                <a:cs typeface="Times New Roman"/>
              </a:rPr>
              <a:t>and</a:t>
            </a:r>
            <a:r>
              <a:rPr sz="2000" spc="150">
                <a:latin typeface="Times New Roman"/>
                <a:cs typeface="Times New Roman"/>
              </a:rPr>
              <a:t> </a:t>
            </a:r>
            <a:r>
              <a:rPr sz="2000">
                <a:latin typeface="Times New Roman"/>
                <a:cs typeface="Times New Roman"/>
              </a:rPr>
              <a:t>practicable.</a:t>
            </a:r>
            <a:r>
              <a:rPr sz="2000" spc="130">
                <a:latin typeface="Times New Roman"/>
                <a:cs typeface="Times New Roman"/>
              </a:rPr>
              <a:t> </a:t>
            </a:r>
            <a:r>
              <a:rPr sz="2000">
                <a:latin typeface="Times New Roman"/>
                <a:cs typeface="Times New Roman"/>
              </a:rPr>
              <a:t>These</a:t>
            </a:r>
            <a:r>
              <a:rPr sz="2000" spc="170">
                <a:latin typeface="Times New Roman"/>
                <a:cs typeface="Times New Roman"/>
              </a:rPr>
              <a:t> </a:t>
            </a:r>
            <a:r>
              <a:rPr sz="2000">
                <a:latin typeface="Times New Roman"/>
                <a:cs typeface="Times New Roman"/>
              </a:rPr>
              <a:t>methods</a:t>
            </a:r>
            <a:r>
              <a:rPr sz="2000" spc="160">
                <a:latin typeface="Times New Roman"/>
                <a:cs typeface="Times New Roman"/>
              </a:rPr>
              <a:t> </a:t>
            </a:r>
            <a:r>
              <a:rPr sz="2000">
                <a:latin typeface="Times New Roman"/>
                <a:cs typeface="Times New Roman"/>
              </a:rPr>
              <a:t>in</a:t>
            </a:r>
            <a:r>
              <a:rPr sz="2000" spc="155">
                <a:latin typeface="Times New Roman"/>
                <a:cs typeface="Times New Roman"/>
              </a:rPr>
              <a:t> </a:t>
            </a:r>
            <a:r>
              <a:rPr sz="2000">
                <a:latin typeface="Times New Roman"/>
                <a:cs typeface="Times New Roman"/>
              </a:rPr>
              <a:t>most</a:t>
            </a:r>
            <a:r>
              <a:rPr sz="2000" spc="170">
                <a:latin typeface="Times New Roman"/>
                <a:cs typeface="Times New Roman"/>
              </a:rPr>
              <a:t> </a:t>
            </a:r>
            <a:r>
              <a:rPr sz="2000">
                <a:latin typeface="Times New Roman"/>
                <a:cs typeface="Times New Roman"/>
              </a:rPr>
              <a:t>of</a:t>
            </a:r>
            <a:r>
              <a:rPr sz="2000" spc="150">
                <a:latin typeface="Times New Roman"/>
                <a:cs typeface="Times New Roman"/>
              </a:rPr>
              <a:t> </a:t>
            </a:r>
            <a:r>
              <a:rPr sz="2000">
                <a:latin typeface="Times New Roman"/>
                <a:cs typeface="Times New Roman"/>
              </a:rPr>
              <a:t>the</a:t>
            </a:r>
            <a:r>
              <a:rPr sz="2000" spc="175">
                <a:latin typeface="Times New Roman"/>
                <a:cs typeface="Times New Roman"/>
              </a:rPr>
              <a:t> </a:t>
            </a:r>
            <a:r>
              <a:rPr sz="2000">
                <a:latin typeface="Times New Roman"/>
                <a:cs typeface="Times New Roman"/>
              </a:rPr>
              <a:t>cases</a:t>
            </a:r>
            <a:r>
              <a:rPr sz="2000" spc="165">
                <a:latin typeface="Times New Roman"/>
                <a:cs typeface="Times New Roman"/>
              </a:rPr>
              <a:t> </a:t>
            </a:r>
            <a:r>
              <a:rPr sz="2000">
                <a:latin typeface="Times New Roman"/>
                <a:cs typeface="Times New Roman"/>
              </a:rPr>
              <a:t>are</a:t>
            </a:r>
            <a:r>
              <a:rPr sz="2000" spc="175">
                <a:latin typeface="Times New Roman"/>
                <a:cs typeface="Times New Roman"/>
              </a:rPr>
              <a:t> </a:t>
            </a:r>
            <a:r>
              <a:rPr sz="2000">
                <a:latin typeface="Times New Roman"/>
                <a:cs typeface="Times New Roman"/>
              </a:rPr>
              <a:t>inaccurate</a:t>
            </a:r>
            <a:r>
              <a:rPr sz="2000" spc="170">
                <a:latin typeface="Times New Roman"/>
                <a:cs typeface="Times New Roman"/>
              </a:rPr>
              <a:t> </a:t>
            </a:r>
            <a:r>
              <a:rPr sz="2000">
                <a:latin typeface="Times New Roman"/>
                <a:cs typeface="Times New Roman"/>
              </a:rPr>
              <a:t>because</a:t>
            </a:r>
            <a:r>
              <a:rPr sz="2000" spc="175">
                <a:latin typeface="Times New Roman"/>
                <a:cs typeface="Times New Roman"/>
              </a:rPr>
              <a:t> </a:t>
            </a:r>
            <a:r>
              <a:rPr sz="2000">
                <a:latin typeface="Times New Roman"/>
                <a:cs typeface="Times New Roman"/>
              </a:rPr>
              <a:t>of</a:t>
            </a:r>
            <a:r>
              <a:rPr sz="2000" spc="150">
                <a:latin typeface="Times New Roman"/>
                <a:cs typeface="Times New Roman"/>
              </a:rPr>
              <a:t> </a:t>
            </a:r>
            <a:r>
              <a:rPr sz="2000" spc="-10">
                <a:latin typeface="Times New Roman"/>
                <a:cs typeface="Times New Roman"/>
              </a:rPr>
              <a:t>human </a:t>
            </a:r>
            <a:r>
              <a:rPr sz="2000">
                <a:latin typeface="Times New Roman"/>
                <a:cs typeface="Times New Roman"/>
              </a:rPr>
              <a:t>factors.</a:t>
            </a:r>
            <a:r>
              <a:rPr sz="2000" spc="-80">
                <a:latin typeface="Times New Roman"/>
                <a:cs typeface="Times New Roman"/>
              </a:rPr>
              <a:t> </a:t>
            </a:r>
            <a:r>
              <a:rPr sz="2000">
                <a:latin typeface="Times New Roman"/>
                <a:cs typeface="Times New Roman"/>
              </a:rPr>
              <a:t>They</a:t>
            </a:r>
            <a:r>
              <a:rPr sz="2000" spc="-75">
                <a:latin typeface="Times New Roman"/>
                <a:cs typeface="Times New Roman"/>
              </a:rPr>
              <a:t> </a:t>
            </a:r>
            <a:r>
              <a:rPr sz="2000">
                <a:latin typeface="Times New Roman"/>
                <a:cs typeface="Times New Roman"/>
              </a:rPr>
              <a:t>are</a:t>
            </a:r>
            <a:r>
              <a:rPr sz="2000" spc="-40">
                <a:latin typeface="Times New Roman"/>
                <a:cs typeface="Times New Roman"/>
              </a:rPr>
              <a:t> </a:t>
            </a:r>
            <a:r>
              <a:rPr sz="2000">
                <a:latin typeface="Times New Roman"/>
                <a:cs typeface="Times New Roman"/>
              </a:rPr>
              <a:t>also</a:t>
            </a:r>
            <a:r>
              <a:rPr sz="2000" spc="-35">
                <a:latin typeface="Times New Roman"/>
                <a:cs typeface="Times New Roman"/>
              </a:rPr>
              <a:t> </a:t>
            </a:r>
            <a:r>
              <a:rPr sz="2000">
                <a:latin typeface="Times New Roman"/>
                <a:cs typeface="Times New Roman"/>
              </a:rPr>
              <a:t>less</a:t>
            </a:r>
            <a:r>
              <a:rPr sz="2000" spc="-55">
                <a:latin typeface="Times New Roman"/>
                <a:cs typeface="Times New Roman"/>
              </a:rPr>
              <a:t> </a:t>
            </a:r>
            <a:r>
              <a:rPr sz="2000" spc="-10">
                <a:latin typeface="Times New Roman"/>
                <a:cs typeface="Times New Roman"/>
              </a:rPr>
              <a:t>sensitive.</a:t>
            </a:r>
            <a:endParaRPr sz="20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5" y="70103"/>
            <a:ext cx="8299735" cy="1056132"/>
          </a:xfrm>
          <a:prstGeom prst="rect">
            <a:avLst/>
          </a:prstGeom>
        </p:spPr>
      </p:pic>
      <p:sp>
        <p:nvSpPr>
          <p:cNvPr id="3" name="object 3"/>
          <p:cNvSpPr txBox="1"/>
          <p:nvPr/>
        </p:nvSpPr>
        <p:spPr>
          <a:xfrm>
            <a:off x="535940" y="1683766"/>
            <a:ext cx="8071484" cy="4599305"/>
          </a:xfrm>
          <a:prstGeom prst="rect">
            <a:avLst/>
          </a:prstGeom>
        </p:spPr>
        <p:txBody>
          <a:bodyPr vert="horz" wrap="square" lIns="0" tIns="13335" rIns="0" bIns="0" rtlCol="0">
            <a:spAutoFit/>
          </a:bodyPr>
          <a:lstStyle/>
          <a:p>
            <a:pPr marL="12700" marR="80010" algn="just">
              <a:lnSpc>
                <a:spcPct val="100000"/>
              </a:lnSpc>
              <a:spcBef>
                <a:spcPts val="105"/>
              </a:spcBef>
            </a:pPr>
            <a:r>
              <a:rPr sz="3200" b="1">
                <a:solidFill>
                  <a:srgbClr val="006FC0"/>
                </a:solidFill>
                <a:latin typeface="Calibri"/>
                <a:cs typeface="Calibri"/>
              </a:rPr>
              <a:t>Dead</a:t>
            </a:r>
            <a:r>
              <a:rPr sz="3200" b="1" spc="370">
                <a:solidFill>
                  <a:srgbClr val="006FC0"/>
                </a:solidFill>
                <a:latin typeface="Calibri"/>
                <a:cs typeface="Calibri"/>
              </a:rPr>
              <a:t>   </a:t>
            </a:r>
            <a:r>
              <a:rPr sz="3200" b="1">
                <a:solidFill>
                  <a:srgbClr val="006FC0"/>
                </a:solidFill>
                <a:latin typeface="Calibri"/>
                <a:cs typeface="Calibri"/>
              </a:rPr>
              <a:t>Time:</a:t>
            </a:r>
            <a:r>
              <a:rPr sz="3200" b="1" spc="380">
                <a:solidFill>
                  <a:srgbClr val="006FC0"/>
                </a:solidFill>
                <a:latin typeface="Calibri"/>
                <a:cs typeface="Calibri"/>
              </a:rPr>
              <a:t>   </a:t>
            </a:r>
            <a:r>
              <a:rPr sz="3200" b="1" i="1">
                <a:solidFill>
                  <a:srgbClr val="00AF50"/>
                </a:solidFill>
                <a:latin typeface="Calibri"/>
                <a:cs typeface="Calibri"/>
              </a:rPr>
              <a:t>“The</a:t>
            </a:r>
            <a:r>
              <a:rPr sz="3200" b="1" i="1" spc="380">
                <a:solidFill>
                  <a:srgbClr val="00AF50"/>
                </a:solidFill>
                <a:latin typeface="Calibri"/>
                <a:cs typeface="Calibri"/>
              </a:rPr>
              <a:t>   </a:t>
            </a:r>
            <a:r>
              <a:rPr sz="3200" b="1" i="1">
                <a:solidFill>
                  <a:srgbClr val="00AF50"/>
                </a:solidFill>
                <a:latin typeface="Calibri"/>
                <a:cs typeface="Calibri"/>
              </a:rPr>
              <a:t>time</a:t>
            </a:r>
            <a:r>
              <a:rPr sz="3200" b="1" i="1" spc="375">
                <a:solidFill>
                  <a:srgbClr val="00AF50"/>
                </a:solidFill>
                <a:latin typeface="Calibri"/>
                <a:cs typeface="Calibri"/>
              </a:rPr>
              <a:t>   </a:t>
            </a:r>
            <a:r>
              <a:rPr sz="3200" b="1" i="1">
                <a:solidFill>
                  <a:srgbClr val="00AF50"/>
                </a:solidFill>
                <a:latin typeface="Calibri"/>
                <a:cs typeface="Calibri"/>
              </a:rPr>
              <a:t>required</a:t>
            </a:r>
            <a:r>
              <a:rPr sz="3200" b="1" i="1" spc="380">
                <a:solidFill>
                  <a:srgbClr val="00AF50"/>
                </a:solidFill>
                <a:latin typeface="Calibri"/>
                <a:cs typeface="Calibri"/>
              </a:rPr>
              <a:t>   </a:t>
            </a:r>
            <a:r>
              <a:rPr sz="3200" b="1" i="1">
                <a:solidFill>
                  <a:srgbClr val="00AF50"/>
                </a:solidFill>
                <a:latin typeface="Calibri"/>
                <a:cs typeface="Calibri"/>
              </a:rPr>
              <a:t>by</a:t>
            </a:r>
            <a:r>
              <a:rPr sz="3200" b="1" i="1" spc="380">
                <a:solidFill>
                  <a:srgbClr val="00AF50"/>
                </a:solidFill>
                <a:latin typeface="Calibri"/>
                <a:cs typeface="Calibri"/>
              </a:rPr>
              <a:t>   </a:t>
            </a:r>
            <a:r>
              <a:rPr sz="3200" b="1" i="1" spc="-50">
                <a:solidFill>
                  <a:srgbClr val="00AF50"/>
                </a:solidFill>
                <a:latin typeface="Calibri"/>
                <a:cs typeface="Calibri"/>
              </a:rPr>
              <a:t>a </a:t>
            </a:r>
            <a:r>
              <a:rPr sz="3200" b="1" i="1">
                <a:solidFill>
                  <a:srgbClr val="00AF50"/>
                </a:solidFill>
                <a:latin typeface="Calibri"/>
                <a:cs typeface="Calibri"/>
              </a:rPr>
              <a:t>measurement</a:t>
            </a:r>
            <a:r>
              <a:rPr sz="3200" b="1" i="1" spc="220">
                <a:solidFill>
                  <a:srgbClr val="00AF50"/>
                </a:solidFill>
                <a:latin typeface="Calibri"/>
                <a:cs typeface="Calibri"/>
              </a:rPr>
              <a:t> </a:t>
            </a:r>
            <a:r>
              <a:rPr sz="3200" b="1" i="1">
                <a:solidFill>
                  <a:srgbClr val="00AF50"/>
                </a:solidFill>
                <a:latin typeface="Calibri"/>
                <a:cs typeface="Calibri"/>
              </a:rPr>
              <a:t>system</a:t>
            </a:r>
            <a:r>
              <a:rPr sz="3200" b="1" i="1" spc="220">
                <a:solidFill>
                  <a:srgbClr val="00AF50"/>
                </a:solidFill>
                <a:latin typeface="Calibri"/>
                <a:cs typeface="Calibri"/>
              </a:rPr>
              <a:t> </a:t>
            </a:r>
            <a:r>
              <a:rPr sz="3200" b="1" i="1">
                <a:solidFill>
                  <a:srgbClr val="00AF50"/>
                </a:solidFill>
                <a:latin typeface="Calibri"/>
                <a:cs typeface="Calibri"/>
              </a:rPr>
              <a:t>to</a:t>
            </a:r>
            <a:r>
              <a:rPr sz="3200" b="1" i="1" spc="229">
                <a:solidFill>
                  <a:srgbClr val="00AF50"/>
                </a:solidFill>
                <a:latin typeface="Calibri"/>
                <a:cs typeface="Calibri"/>
              </a:rPr>
              <a:t> </a:t>
            </a:r>
            <a:r>
              <a:rPr sz="3200" b="1" i="1">
                <a:solidFill>
                  <a:srgbClr val="00AF50"/>
                </a:solidFill>
                <a:latin typeface="Calibri"/>
                <a:cs typeface="Calibri"/>
              </a:rPr>
              <a:t>begin</a:t>
            </a:r>
            <a:r>
              <a:rPr sz="3200" b="1" i="1" spc="229">
                <a:solidFill>
                  <a:srgbClr val="00AF50"/>
                </a:solidFill>
                <a:latin typeface="Calibri"/>
                <a:cs typeface="Calibri"/>
              </a:rPr>
              <a:t> </a:t>
            </a:r>
            <a:r>
              <a:rPr sz="3200" b="1" i="1">
                <a:solidFill>
                  <a:srgbClr val="00AF50"/>
                </a:solidFill>
                <a:latin typeface="Calibri"/>
                <a:cs typeface="Calibri"/>
              </a:rPr>
              <a:t>to</a:t>
            </a:r>
            <a:r>
              <a:rPr sz="3200" b="1" i="1" spc="229">
                <a:solidFill>
                  <a:srgbClr val="00AF50"/>
                </a:solidFill>
                <a:latin typeface="Calibri"/>
                <a:cs typeface="Calibri"/>
              </a:rPr>
              <a:t> </a:t>
            </a:r>
            <a:r>
              <a:rPr sz="3200" b="1" i="1">
                <a:solidFill>
                  <a:srgbClr val="00AF50"/>
                </a:solidFill>
                <a:latin typeface="Calibri"/>
                <a:cs typeface="Calibri"/>
              </a:rPr>
              <a:t>respond</a:t>
            </a:r>
            <a:r>
              <a:rPr sz="3200" b="1" i="1" spc="215">
                <a:solidFill>
                  <a:srgbClr val="00AF50"/>
                </a:solidFill>
                <a:latin typeface="Calibri"/>
                <a:cs typeface="Calibri"/>
              </a:rPr>
              <a:t> </a:t>
            </a:r>
            <a:r>
              <a:rPr sz="3200" b="1" i="1">
                <a:solidFill>
                  <a:srgbClr val="00AF50"/>
                </a:solidFill>
                <a:latin typeface="Calibri"/>
                <a:cs typeface="Calibri"/>
              </a:rPr>
              <a:t>to</a:t>
            </a:r>
            <a:r>
              <a:rPr sz="3200" b="1" i="1" spc="229">
                <a:solidFill>
                  <a:srgbClr val="00AF50"/>
                </a:solidFill>
                <a:latin typeface="Calibri"/>
                <a:cs typeface="Calibri"/>
              </a:rPr>
              <a:t> </a:t>
            </a:r>
            <a:r>
              <a:rPr sz="3200" b="1" i="1" spc="-50">
                <a:solidFill>
                  <a:srgbClr val="00AF50"/>
                </a:solidFill>
                <a:latin typeface="Calibri"/>
                <a:cs typeface="Calibri"/>
              </a:rPr>
              <a:t>a </a:t>
            </a:r>
            <a:r>
              <a:rPr sz="3200" b="1" i="1">
                <a:solidFill>
                  <a:srgbClr val="00AF50"/>
                </a:solidFill>
                <a:latin typeface="Calibri"/>
                <a:cs typeface="Calibri"/>
              </a:rPr>
              <a:t>change</a:t>
            </a:r>
            <a:r>
              <a:rPr sz="3200" b="1" i="1" spc="-25">
                <a:solidFill>
                  <a:srgbClr val="00AF50"/>
                </a:solidFill>
                <a:latin typeface="Calibri"/>
                <a:cs typeface="Calibri"/>
              </a:rPr>
              <a:t> </a:t>
            </a:r>
            <a:r>
              <a:rPr sz="3200" b="1" i="1">
                <a:solidFill>
                  <a:srgbClr val="00AF50"/>
                </a:solidFill>
                <a:latin typeface="Calibri"/>
                <a:cs typeface="Calibri"/>
              </a:rPr>
              <a:t>in</a:t>
            </a:r>
            <a:r>
              <a:rPr sz="3200" b="1" i="1" spc="-25">
                <a:solidFill>
                  <a:srgbClr val="00AF50"/>
                </a:solidFill>
                <a:latin typeface="Calibri"/>
                <a:cs typeface="Calibri"/>
              </a:rPr>
              <a:t> </a:t>
            </a:r>
            <a:r>
              <a:rPr sz="3200" b="1" i="1">
                <a:solidFill>
                  <a:srgbClr val="00AF50"/>
                </a:solidFill>
                <a:latin typeface="Calibri"/>
                <a:cs typeface="Calibri"/>
              </a:rPr>
              <a:t>the</a:t>
            </a:r>
            <a:r>
              <a:rPr sz="3200" b="1" i="1" spc="-10">
                <a:solidFill>
                  <a:srgbClr val="00AF50"/>
                </a:solidFill>
                <a:latin typeface="Calibri"/>
                <a:cs typeface="Calibri"/>
              </a:rPr>
              <a:t> measurand”.</a:t>
            </a:r>
            <a:endParaRPr sz="3200">
              <a:latin typeface="Calibri"/>
              <a:cs typeface="Calibri"/>
            </a:endParaRPr>
          </a:p>
          <a:p>
            <a:pPr>
              <a:lnSpc>
                <a:spcPct val="100000"/>
              </a:lnSpc>
              <a:spcBef>
                <a:spcPts val="35"/>
              </a:spcBef>
            </a:pPr>
            <a:endParaRPr sz="4300">
              <a:latin typeface="Calibri"/>
              <a:cs typeface="Calibri"/>
            </a:endParaRPr>
          </a:p>
          <a:p>
            <a:pPr marL="88900" marR="5080" algn="just">
              <a:lnSpc>
                <a:spcPct val="100000"/>
              </a:lnSpc>
            </a:pPr>
            <a:r>
              <a:rPr sz="3200" b="1">
                <a:solidFill>
                  <a:srgbClr val="006FC0"/>
                </a:solidFill>
                <a:latin typeface="Calibri"/>
                <a:cs typeface="Calibri"/>
              </a:rPr>
              <a:t>Dead</a:t>
            </a:r>
            <a:r>
              <a:rPr sz="3200" b="1" spc="484">
                <a:solidFill>
                  <a:srgbClr val="006FC0"/>
                </a:solidFill>
                <a:latin typeface="Calibri"/>
                <a:cs typeface="Calibri"/>
              </a:rPr>
              <a:t> </a:t>
            </a:r>
            <a:r>
              <a:rPr sz="3200" b="1">
                <a:solidFill>
                  <a:srgbClr val="006FC0"/>
                </a:solidFill>
                <a:latin typeface="Calibri"/>
                <a:cs typeface="Calibri"/>
              </a:rPr>
              <a:t>Zone:</a:t>
            </a:r>
            <a:r>
              <a:rPr sz="3200" b="1" spc="515">
                <a:solidFill>
                  <a:srgbClr val="006FC0"/>
                </a:solidFill>
                <a:latin typeface="Calibri"/>
                <a:cs typeface="Calibri"/>
              </a:rPr>
              <a:t> </a:t>
            </a:r>
            <a:r>
              <a:rPr sz="3200" b="1" i="1">
                <a:solidFill>
                  <a:srgbClr val="00AF50"/>
                </a:solidFill>
                <a:latin typeface="Calibri"/>
                <a:cs typeface="Calibri"/>
              </a:rPr>
              <a:t>“It</a:t>
            </a:r>
            <a:r>
              <a:rPr sz="3200" b="1" i="1" spc="515">
                <a:solidFill>
                  <a:srgbClr val="00AF50"/>
                </a:solidFill>
                <a:latin typeface="Calibri"/>
                <a:cs typeface="Calibri"/>
              </a:rPr>
              <a:t> </a:t>
            </a:r>
            <a:r>
              <a:rPr sz="3200" b="1" i="1">
                <a:solidFill>
                  <a:srgbClr val="00AF50"/>
                </a:solidFill>
                <a:latin typeface="Calibri"/>
                <a:cs typeface="Calibri"/>
              </a:rPr>
              <a:t>is</a:t>
            </a:r>
            <a:r>
              <a:rPr sz="3200" b="1" i="1" spc="509">
                <a:solidFill>
                  <a:srgbClr val="00AF50"/>
                </a:solidFill>
                <a:latin typeface="Calibri"/>
                <a:cs typeface="Calibri"/>
              </a:rPr>
              <a:t> </a:t>
            </a:r>
            <a:r>
              <a:rPr sz="3200" b="1" i="1">
                <a:solidFill>
                  <a:srgbClr val="00AF50"/>
                </a:solidFill>
                <a:latin typeface="Calibri"/>
                <a:cs typeface="Calibri"/>
              </a:rPr>
              <a:t>the</a:t>
            </a:r>
            <a:r>
              <a:rPr sz="3200" b="1" i="1" spc="509">
                <a:solidFill>
                  <a:srgbClr val="00AF50"/>
                </a:solidFill>
                <a:latin typeface="Calibri"/>
                <a:cs typeface="Calibri"/>
              </a:rPr>
              <a:t> </a:t>
            </a:r>
            <a:r>
              <a:rPr sz="3200" b="1" i="1">
                <a:solidFill>
                  <a:srgbClr val="00AF50"/>
                </a:solidFill>
                <a:latin typeface="Calibri"/>
                <a:cs typeface="Calibri"/>
              </a:rPr>
              <a:t>largest</a:t>
            </a:r>
            <a:r>
              <a:rPr sz="3200" b="1" i="1" spc="520">
                <a:solidFill>
                  <a:srgbClr val="00AF50"/>
                </a:solidFill>
                <a:latin typeface="Calibri"/>
                <a:cs typeface="Calibri"/>
              </a:rPr>
              <a:t> </a:t>
            </a:r>
            <a:r>
              <a:rPr sz="3200" b="1" i="1">
                <a:solidFill>
                  <a:srgbClr val="00AF50"/>
                </a:solidFill>
                <a:latin typeface="Calibri"/>
                <a:cs typeface="Calibri"/>
              </a:rPr>
              <a:t>change</a:t>
            </a:r>
            <a:r>
              <a:rPr sz="3200" b="1" i="1" spc="509">
                <a:solidFill>
                  <a:srgbClr val="00AF50"/>
                </a:solidFill>
                <a:latin typeface="Calibri"/>
                <a:cs typeface="Calibri"/>
              </a:rPr>
              <a:t> </a:t>
            </a:r>
            <a:r>
              <a:rPr sz="3200" b="1" i="1">
                <a:solidFill>
                  <a:srgbClr val="00AF50"/>
                </a:solidFill>
                <a:latin typeface="Calibri"/>
                <a:cs typeface="Calibri"/>
              </a:rPr>
              <a:t>of</a:t>
            </a:r>
            <a:r>
              <a:rPr sz="3200" b="1" i="1" spc="509">
                <a:solidFill>
                  <a:srgbClr val="00AF50"/>
                </a:solidFill>
                <a:latin typeface="Calibri"/>
                <a:cs typeface="Calibri"/>
              </a:rPr>
              <a:t> </a:t>
            </a:r>
            <a:r>
              <a:rPr sz="3200" b="1" i="1" spc="-10">
                <a:solidFill>
                  <a:srgbClr val="00AF50"/>
                </a:solidFill>
                <a:latin typeface="Calibri"/>
                <a:cs typeface="Calibri"/>
              </a:rPr>
              <a:t>input </a:t>
            </a:r>
            <a:r>
              <a:rPr sz="3200" b="1" i="1">
                <a:solidFill>
                  <a:srgbClr val="00AF50"/>
                </a:solidFill>
                <a:latin typeface="Calibri"/>
                <a:cs typeface="Calibri"/>
              </a:rPr>
              <a:t>quantity</a:t>
            </a:r>
            <a:r>
              <a:rPr sz="3200" b="1" i="1" spc="655">
                <a:solidFill>
                  <a:srgbClr val="00AF50"/>
                </a:solidFill>
                <a:latin typeface="Calibri"/>
                <a:cs typeface="Calibri"/>
              </a:rPr>
              <a:t> </a:t>
            </a:r>
            <a:r>
              <a:rPr sz="3200" b="1" i="1">
                <a:solidFill>
                  <a:srgbClr val="00AF50"/>
                </a:solidFill>
                <a:latin typeface="Calibri"/>
                <a:cs typeface="Calibri"/>
              </a:rPr>
              <a:t>for</a:t>
            </a:r>
            <a:r>
              <a:rPr sz="3200" b="1" i="1" spc="665">
                <a:solidFill>
                  <a:srgbClr val="00AF50"/>
                </a:solidFill>
                <a:latin typeface="Calibri"/>
                <a:cs typeface="Calibri"/>
              </a:rPr>
              <a:t> </a:t>
            </a:r>
            <a:r>
              <a:rPr sz="3200" b="1" i="1">
                <a:solidFill>
                  <a:srgbClr val="00AF50"/>
                </a:solidFill>
                <a:latin typeface="Calibri"/>
                <a:cs typeface="Calibri"/>
              </a:rPr>
              <a:t>which</a:t>
            </a:r>
            <a:r>
              <a:rPr sz="3200" b="1" i="1" spc="680">
                <a:solidFill>
                  <a:srgbClr val="00AF50"/>
                </a:solidFill>
                <a:latin typeface="Calibri"/>
                <a:cs typeface="Calibri"/>
              </a:rPr>
              <a:t> </a:t>
            </a:r>
            <a:r>
              <a:rPr sz="3200" b="1" i="1">
                <a:solidFill>
                  <a:srgbClr val="00AF50"/>
                </a:solidFill>
                <a:latin typeface="Calibri"/>
                <a:cs typeface="Calibri"/>
              </a:rPr>
              <a:t>there</a:t>
            </a:r>
            <a:r>
              <a:rPr sz="3200" b="1" i="1" spc="650">
                <a:solidFill>
                  <a:srgbClr val="00AF50"/>
                </a:solidFill>
                <a:latin typeface="Calibri"/>
                <a:cs typeface="Calibri"/>
              </a:rPr>
              <a:t> </a:t>
            </a:r>
            <a:r>
              <a:rPr sz="3200" b="1" i="1">
                <a:solidFill>
                  <a:srgbClr val="00AF50"/>
                </a:solidFill>
                <a:latin typeface="Calibri"/>
                <a:cs typeface="Calibri"/>
              </a:rPr>
              <a:t>is</a:t>
            </a:r>
            <a:r>
              <a:rPr sz="3200" b="1" i="1" spc="660">
                <a:solidFill>
                  <a:srgbClr val="00AF50"/>
                </a:solidFill>
                <a:latin typeface="Calibri"/>
                <a:cs typeface="Calibri"/>
              </a:rPr>
              <a:t> </a:t>
            </a:r>
            <a:r>
              <a:rPr sz="3200" b="1" i="1">
                <a:solidFill>
                  <a:srgbClr val="00AF50"/>
                </a:solidFill>
                <a:latin typeface="Calibri"/>
                <a:cs typeface="Calibri"/>
              </a:rPr>
              <a:t>no</a:t>
            </a:r>
            <a:r>
              <a:rPr sz="3200" b="1" i="1" spc="660">
                <a:solidFill>
                  <a:srgbClr val="00AF50"/>
                </a:solidFill>
                <a:latin typeface="Calibri"/>
                <a:cs typeface="Calibri"/>
              </a:rPr>
              <a:t> </a:t>
            </a:r>
            <a:r>
              <a:rPr sz="3200" b="1" i="1">
                <a:solidFill>
                  <a:srgbClr val="00AF50"/>
                </a:solidFill>
                <a:latin typeface="Calibri"/>
                <a:cs typeface="Calibri"/>
              </a:rPr>
              <a:t>output</a:t>
            </a:r>
            <a:r>
              <a:rPr sz="3200" b="1" i="1" spc="665">
                <a:solidFill>
                  <a:srgbClr val="00AF50"/>
                </a:solidFill>
                <a:latin typeface="Calibri"/>
                <a:cs typeface="Calibri"/>
              </a:rPr>
              <a:t> </a:t>
            </a:r>
            <a:r>
              <a:rPr sz="3200" b="1" i="1">
                <a:solidFill>
                  <a:srgbClr val="00AF50"/>
                </a:solidFill>
                <a:latin typeface="Calibri"/>
                <a:cs typeface="Calibri"/>
              </a:rPr>
              <a:t>of</a:t>
            </a:r>
            <a:r>
              <a:rPr sz="3200" b="1" i="1" spc="655">
                <a:solidFill>
                  <a:srgbClr val="00AF50"/>
                </a:solidFill>
                <a:latin typeface="Calibri"/>
                <a:cs typeface="Calibri"/>
              </a:rPr>
              <a:t> </a:t>
            </a:r>
            <a:r>
              <a:rPr sz="3200" b="1" i="1" spc="-25">
                <a:solidFill>
                  <a:srgbClr val="00AF50"/>
                </a:solidFill>
                <a:latin typeface="Calibri"/>
                <a:cs typeface="Calibri"/>
              </a:rPr>
              <a:t>the </a:t>
            </a:r>
            <a:r>
              <a:rPr sz="3200" b="1" i="1" spc="-10">
                <a:solidFill>
                  <a:srgbClr val="00AF50"/>
                </a:solidFill>
                <a:latin typeface="Calibri"/>
                <a:cs typeface="Calibri"/>
              </a:rPr>
              <a:t>instrument”.</a:t>
            </a:r>
            <a:endParaRPr sz="3200">
              <a:latin typeface="Calibri"/>
              <a:cs typeface="Calibri"/>
            </a:endParaRPr>
          </a:p>
          <a:p>
            <a:pPr>
              <a:lnSpc>
                <a:spcPct val="100000"/>
              </a:lnSpc>
              <a:spcBef>
                <a:spcPts val="55"/>
              </a:spcBef>
            </a:pPr>
            <a:endParaRPr sz="3100">
              <a:latin typeface="Calibri"/>
              <a:cs typeface="Calibri"/>
            </a:endParaRPr>
          </a:p>
          <a:p>
            <a:pPr marL="88900" algn="just">
              <a:lnSpc>
                <a:spcPct val="100000"/>
              </a:lnSpc>
            </a:pPr>
            <a:r>
              <a:rPr sz="3200" b="1">
                <a:solidFill>
                  <a:srgbClr val="FF0000"/>
                </a:solidFill>
                <a:latin typeface="Calibri"/>
                <a:cs typeface="Calibri"/>
              </a:rPr>
              <a:t>It</a:t>
            </a:r>
            <a:r>
              <a:rPr sz="3200" b="1" spc="-20">
                <a:solidFill>
                  <a:srgbClr val="FF0000"/>
                </a:solidFill>
                <a:latin typeface="Calibri"/>
                <a:cs typeface="Calibri"/>
              </a:rPr>
              <a:t> </a:t>
            </a:r>
            <a:r>
              <a:rPr sz="3200" b="1">
                <a:solidFill>
                  <a:srgbClr val="FF0000"/>
                </a:solidFill>
                <a:latin typeface="Calibri"/>
                <a:cs typeface="Calibri"/>
              </a:rPr>
              <a:t>is</a:t>
            </a:r>
            <a:r>
              <a:rPr sz="3200" b="1" spc="-15">
                <a:solidFill>
                  <a:srgbClr val="FF0000"/>
                </a:solidFill>
                <a:latin typeface="Calibri"/>
                <a:cs typeface="Calibri"/>
              </a:rPr>
              <a:t> </a:t>
            </a:r>
            <a:r>
              <a:rPr sz="3200" b="1">
                <a:solidFill>
                  <a:srgbClr val="FF0000"/>
                </a:solidFill>
                <a:latin typeface="Calibri"/>
                <a:cs typeface="Calibri"/>
              </a:rPr>
              <a:t>caused</a:t>
            </a:r>
            <a:r>
              <a:rPr sz="3200" b="1" spc="-30">
                <a:solidFill>
                  <a:srgbClr val="FF0000"/>
                </a:solidFill>
                <a:latin typeface="Calibri"/>
                <a:cs typeface="Calibri"/>
              </a:rPr>
              <a:t> </a:t>
            </a:r>
            <a:r>
              <a:rPr sz="3200" b="1">
                <a:solidFill>
                  <a:srgbClr val="FF0000"/>
                </a:solidFill>
                <a:latin typeface="Calibri"/>
                <a:cs typeface="Calibri"/>
              </a:rPr>
              <a:t>by</a:t>
            </a:r>
            <a:r>
              <a:rPr sz="3200" b="1" spc="-20">
                <a:solidFill>
                  <a:srgbClr val="FF0000"/>
                </a:solidFill>
                <a:latin typeface="Calibri"/>
                <a:cs typeface="Calibri"/>
              </a:rPr>
              <a:t> </a:t>
            </a:r>
            <a:r>
              <a:rPr sz="3200" b="1">
                <a:solidFill>
                  <a:srgbClr val="FF0000"/>
                </a:solidFill>
                <a:latin typeface="Calibri"/>
                <a:cs typeface="Calibri"/>
              </a:rPr>
              <a:t>friction,</a:t>
            </a:r>
            <a:r>
              <a:rPr sz="3200" b="1" spc="-30">
                <a:solidFill>
                  <a:srgbClr val="FF0000"/>
                </a:solidFill>
                <a:latin typeface="Calibri"/>
                <a:cs typeface="Calibri"/>
              </a:rPr>
              <a:t> </a:t>
            </a:r>
            <a:r>
              <a:rPr sz="3200" b="1">
                <a:solidFill>
                  <a:srgbClr val="FF0000"/>
                </a:solidFill>
                <a:latin typeface="Calibri"/>
                <a:cs typeface="Calibri"/>
              </a:rPr>
              <a:t>backlash</a:t>
            </a:r>
            <a:r>
              <a:rPr sz="3200" b="1" spc="-45">
                <a:solidFill>
                  <a:srgbClr val="FF0000"/>
                </a:solidFill>
                <a:latin typeface="Calibri"/>
                <a:cs typeface="Calibri"/>
              </a:rPr>
              <a:t> </a:t>
            </a:r>
            <a:r>
              <a:rPr sz="3200" b="1">
                <a:solidFill>
                  <a:srgbClr val="FF0000"/>
                </a:solidFill>
                <a:latin typeface="Calibri"/>
                <a:cs typeface="Calibri"/>
              </a:rPr>
              <a:t>or</a:t>
            </a:r>
            <a:r>
              <a:rPr sz="3200" b="1" spc="-5">
                <a:solidFill>
                  <a:srgbClr val="FF0000"/>
                </a:solidFill>
                <a:latin typeface="Calibri"/>
                <a:cs typeface="Calibri"/>
              </a:rPr>
              <a:t> </a:t>
            </a:r>
            <a:r>
              <a:rPr sz="3200" b="1" spc="-10">
                <a:solidFill>
                  <a:srgbClr val="FF0000"/>
                </a:solidFill>
                <a:latin typeface="Calibri"/>
                <a:cs typeface="Calibri"/>
              </a:rPr>
              <a:t>hysteresis.</a:t>
            </a:r>
            <a:endParaRPr sz="32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40640" rIns="0" bIns="0" rtlCol="0">
            <a:spAutoFit/>
          </a:bodyPr>
          <a:lstStyle/>
          <a:p>
            <a:pPr marL="38100">
              <a:lnSpc>
                <a:spcPct val="100000"/>
              </a:lnSpc>
              <a:spcBef>
                <a:spcPts val="320"/>
              </a:spcBef>
            </a:pPr>
            <a:fld id="{81D60167-4931-47E6-BA6A-407CBD079E47}" type="slidenum">
              <a:rPr spc="-25" dirty="0"/>
              <a:t>30</a:t>
            </a:fld>
            <a:endParaRPr spc="-25"/>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60675" y="3048635"/>
            <a:ext cx="741680" cy="665480"/>
          </a:xfrm>
          <a:custGeom>
            <a:avLst/>
            <a:gdLst/>
            <a:ahLst/>
            <a:cxnLst/>
            <a:rect l="l" t="t" r="r" b="b"/>
            <a:pathLst>
              <a:path w="741679" h="665479">
                <a:moveTo>
                  <a:pt x="680446" y="619194"/>
                </a:moveTo>
                <a:lnTo>
                  <a:pt x="659257" y="642873"/>
                </a:lnTo>
                <a:lnTo>
                  <a:pt x="741426" y="665352"/>
                </a:lnTo>
                <a:lnTo>
                  <a:pt x="726495" y="627633"/>
                </a:lnTo>
                <a:lnTo>
                  <a:pt x="689863" y="627633"/>
                </a:lnTo>
                <a:lnTo>
                  <a:pt x="680446" y="619194"/>
                </a:lnTo>
                <a:close/>
              </a:path>
              <a:path w="741679" h="665479">
                <a:moveTo>
                  <a:pt x="688900" y="609747"/>
                </a:moveTo>
                <a:lnTo>
                  <a:pt x="680446" y="619194"/>
                </a:lnTo>
                <a:lnTo>
                  <a:pt x="689863" y="627633"/>
                </a:lnTo>
                <a:lnTo>
                  <a:pt x="698373" y="618235"/>
                </a:lnTo>
                <a:lnTo>
                  <a:pt x="688900" y="609747"/>
                </a:lnTo>
                <a:close/>
              </a:path>
              <a:path w="741679" h="665479">
                <a:moveTo>
                  <a:pt x="710057" y="586104"/>
                </a:moveTo>
                <a:lnTo>
                  <a:pt x="688900" y="609747"/>
                </a:lnTo>
                <a:lnTo>
                  <a:pt x="698373" y="618235"/>
                </a:lnTo>
                <a:lnTo>
                  <a:pt x="689863" y="627633"/>
                </a:lnTo>
                <a:lnTo>
                  <a:pt x="726495" y="627633"/>
                </a:lnTo>
                <a:lnTo>
                  <a:pt x="710057" y="586104"/>
                </a:lnTo>
                <a:close/>
              </a:path>
              <a:path w="741679" h="665479">
                <a:moveTo>
                  <a:pt x="8508" y="0"/>
                </a:moveTo>
                <a:lnTo>
                  <a:pt x="0" y="9398"/>
                </a:lnTo>
                <a:lnTo>
                  <a:pt x="680446" y="619194"/>
                </a:lnTo>
                <a:lnTo>
                  <a:pt x="688900" y="609747"/>
                </a:lnTo>
                <a:lnTo>
                  <a:pt x="8508" y="0"/>
                </a:lnTo>
                <a:close/>
              </a:path>
            </a:pathLst>
          </a:custGeom>
          <a:solidFill>
            <a:srgbClr val="000000"/>
          </a:solidFill>
        </p:spPr>
        <p:txBody>
          <a:bodyPr wrap="square" lIns="0" tIns="0" rIns="0" bIns="0" rtlCol="0"/>
          <a:lstStyle/>
          <a:p>
            <a:endParaRPr/>
          </a:p>
        </p:txBody>
      </p:sp>
      <p:sp>
        <p:nvSpPr>
          <p:cNvPr id="3" name="object 3"/>
          <p:cNvSpPr txBox="1"/>
          <p:nvPr/>
        </p:nvSpPr>
        <p:spPr>
          <a:xfrm>
            <a:off x="2120264" y="2614422"/>
            <a:ext cx="1198880" cy="330835"/>
          </a:xfrm>
          <a:prstGeom prst="rect">
            <a:avLst/>
          </a:prstGeom>
        </p:spPr>
        <p:txBody>
          <a:bodyPr vert="horz" wrap="square" lIns="0" tIns="13335" rIns="0" bIns="0" rtlCol="0">
            <a:spAutoFit/>
          </a:bodyPr>
          <a:lstStyle/>
          <a:p>
            <a:pPr marL="12700">
              <a:lnSpc>
                <a:spcPct val="100000"/>
              </a:lnSpc>
              <a:spcBef>
                <a:spcPts val="105"/>
              </a:spcBef>
            </a:pPr>
            <a:r>
              <a:rPr sz="2000" spc="-10">
                <a:latin typeface="Calibri"/>
                <a:cs typeface="Calibri"/>
              </a:rPr>
              <a:t>Measurand</a:t>
            </a:r>
            <a:endParaRPr sz="2000">
              <a:latin typeface="Calibri"/>
              <a:cs typeface="Calibri"/>
            </a:endParaRPr>
          </a:p>
        </p:txBody>
      </p:sp>
      <p:sp>
        <p:nvSpPr>
          <p:cNvPr id="4" name="object 4"/>
          <p:cNvSpPr txBox="1">
            <a:spLocks noGrp="1"/>
          </p:cNvSpPr>
          <p:nvPr>
            <p:ph type="title"/>
          </p:nvPr>
        </p:nvSpPr>
        <p:spPr>
          <a:xfrm>
            <a:off x="7650860" y="1525905"/>
            <a:ext cx="1173480" cy="330835"/>
          </a:xfrm>
          <a:prstGeom prst="rect">
            <a:avLst/>
          </a:prstGeom>
        </p:spPr>
        <p:txBody>
          <a:bodyPr vert="horz" wrap="square" lIns="0" tIns="13335" rIns="0" bIns="0" rtlCol="0">
            <a:spAutoFit/>
          </a:bodyPr>
          <a:lstStyle/>
          <a:p>
            <a:pPr marL="12700">
              <a:lnSpc>
                <a:spcPct val="100000"/>
              </a:lnSpc>
              <a:spcBef>
                <a:spcPts val="105"/>
              </a:spcBef>
            </a:pPr>
            <a:r>
              <a:rPr sz="2000" spc="-10">
                <a:solidFill>
                  <a:srgbClr val="000000"/>
                </a:solidFill>
                <a:latin typeface="Calibri"/>
                <a:cs typeface="Calibri"/>
              </a:rPr>
              <a:t>Instrument</a:t>
            </a:r>
            <a:endParaRPr sz="2000">
              <a:latin typeface="Calibri"/>
              <a:cs typeface="Calibri"/>
            </a:endParaRPr>
          </a:p>
        </p:txBody>
      </p:sp>
      <p:sp>
        <p:nvSpPr>
          <p:cNvPr id="5" name="object 5"/>
          <p:cNvSpPr txBox="1"/>
          <p:nvPr/>
        </p:nvSpPr>
        <p:spPr>
          <a:xfrm>
            <a:off x="7809356" y="1832229"/>
            <a:ext cx="854710" cy="330835"/>
          </a:xfrm>
          <a:prstGeom prst="rect">
            <a:avLst/>
          </a:prstGeom>
        </p:spPr>
        <p:txBody>
          <a:bodyPr vert="horz" wrap="square" lIns="0" tIns="13335" rIns="0" bIns="0" rtlCol="0">
            <a:spAutoFit/>
          </a:bodyPr>
          <a:lstStyle/>
          <a:p>
            <a:pPr marL="12700">
              <a:lnSpc>
                <a:spcPct val="100000"/>
              </a:lnSpc>
              <a:spcBef>
                <a:spcPts val="105"/>
              </a:spcBef>
            </a:pPr>
            <a:r>
              <a:rPr sz="2000" spc="-10">
                <a:latin typeface="Calibri"/>
                <a:cs typeface="Calibri"/>
              </a:rPr>
              <a:t>Reading</a:t>
            </a:r>
            <a:endParaRPr sz="2000">
              <a:latin typeface="Calibri"/>
              <a:cs typeface="Calibri"/>
            </a:endParaRPr>
          </a:p>
        </p:txBody>
      </p:sp>
      <p:grpSp>
        <p:nvGrpSpPr>
          <p:cNvPr id="6" name="object 6"/>
          <p:cNvGrpSpPr/>
          <p:nvPr/>
        </p:nvGrpSpPr>
        <p:grpSpPr>
          <a:xfrm>
            <a:off x="1413891" y="1498600"/>
            <a:ext cx="7165340" cy="4806950"/>
            <a:chOff x="1413891" y="1498600"/>
            <a:chExt cx="7165340" cy="4806950"/>
          </a:xfrm>
        </p:grpSpPr>
        <p:sp>
          <p:nvSpPr>
            <p:cNvPr id="7" name="object 7"/>
            <p:cNvSpPr/>
            <p:nvPr/>
          </p:nvSpPr>
          <p:spPr>
            <a:xfrm>
              <a:off x="1477391" y="2381758"/>
              <a:ext cx="2717800" cy="3340100"/>
            </a:xfrm>
            <a:custGeom>
              <a:avLst/>
              <a:gdLst/>
              <a:ahLst/>
              <a:cxnLst/>
              <a:rect l="l" t="t" r="r" b="b"/>
              <a:pathLst>
                <a:path w="2717800" h="3340100">
                  <a:moveTo>
                    <a:pt x="0" y="3339693"/>
                  </a:moveTo>
                  <a:lnTo>
                    <a:pt x="46395" y="3323538"/>
                  </a:lnTo>
                  <a:lnTo>
                    <a:pt x="92779" y="3307355"/>
                  </a:lnTo>
                  <a:lnTo>
                    <a:pt x="139135" y="3291112"/>
                  </a:lnTo>
                  <a:lnTo>
                    <a:pt x="185447" y="3274777"/>
                  </a:lnTo>
                  <a:lnTo>
                    <a:pt x="231701" y="3258319"/>
                  </a:lnTo>
                  <a:lnTo>
                    <a:pt x="277880" y="3241704"/>
                  </a:lnTo>
                  <a:lnTo>
                    <a:pt x="323968" y="3224901"/>
                  </a:lnTo>
                  <a:lnTo>
                    <a:pt x="369949" y="3207877"/>
                  </a:lnTo>
                  <a:lnTo>
                    <a:pt x="415809" y="3190601"/>
                  </a:lnTo>
                  <a:lnTo>
                    <a:pt x="461531" y="3173040"/>
                  </a:lnTo>
                  <a:lnTo>
                    <a:pt x="507100" y="3155162"/>
                  </a:lnTo>
                  <a:lnTo>
                    <a:pt x="552499" y="3136935"/>
                  </a:lnTo>
                  <a:lnTo>
                    <a:pt x="597714" y="3118326"/>
                  </a:lnTo>
                  <a:lnTo>
                    <a:pt x="642728" y="3099304"/>
                  </a:lnTo>
                  <a:lnTo>
                    <a:pt x="687525" y="3079836"/>
                  </a:lnTo>
                  <a:lnTo>
                    <a:pt x="732090" y="3059890"/>
                  </a:lnTo>
                  <a:lnTo>
                    <a:pt x="776408" y="3039435"/>
                  </a:lnTo>
                  <a:lnTo>
                    <a:pt x="820462" y="3018437"/>
                  </a:lnTo>
                  <a:lnTo>
                    <a:pt x="864237" y="2996864"/>
                  </a:lnTo>
                  <a:lnTo>
                    <a:pt x="907716" y="2974686"/>
                  </a:lnTo>
                  <a:lnTo>
                    <a:pt x="950885" y="2951868"/>
                  </a:lnTo>
                  <a:lnTo>
                    <a:pt x="993727" y="2928380"/>
                  </a:lnTo>
                  <a:lnTo>
                    <a:pt x="1036227" y="2904188"/>
                  </a:lnTo>
                  <a:lnTo>
                    <a:pt x="1078370" y="2879262"/>
                  </a:lnTo>
                  <a:lnTo>
                    <a:pt x="1120138" y="2853568"/>
                  </a:lnTo>
                  <a:lnTo>
                    <a:pt x="1161517" y="2827074"/>
                  </a:lnTo>
                  <a:lnTo>
                    <a:pt x="1202491" y="2799749"/>
                  </a:lnTo>
                  <a:lnTo>
                    <a:pt x="1243045" y="2771560"/>
                  </a:lnTo>
                  <a:lnTo>
                    <a:pt x="1283161" y="2742475"/>
                  </a:lnTo>
                  <a:lnTo>
                    <a:pt x="1322826" y="2712461"/>
                  </a:lnTo>
                  <a:lnTo>
                    <a:pt x="1362022" y="2681487"/>
                  </a:lnTo>
                  <a:lnTo>
                    <a:pt x="1400734" y="2649521"/>
                  </a:lnTo>
                  <a:lnTo>
                    <a:pt x="1438947" y="2616530"/>
                  </a:lnTo>
                  <a:lnTo>
                    <a:pt x="1476645" y="2582482"/>
                  </a:lnTo>
                  <a:lnTo>
                    <a:pt x="1513812" y="2547345"/>
                  </a:lnTo>
                  <a:lnTo>
                    <a:pt x="1550432" y="2511087"/>
                  </a:lnTo>
                  <a:lnTo>
                    <a:pt x="1586490" y="2473675"/>
                  </a:lnTo>
                  <a:lnTo>
                    <a:pt x="1621970" y="2435078"/>
                  </a:lnTo>
                  <a:lnTo>
                    <a:pt x="1656855" y="2395263"/>
                  </a:lnTo>
                  <a:lnTo>
                    <a:pt x="1691132" y="2354198"/>
                  </a:lnTo>
                  <a:lnTo>
                    <a:pt x="1717712" y="2320525"/>
                  </a:lnTo>
                  <a:lnTo>
                    <a:pt x="1744169" y="2284975"/>
                  </a:lnTo>
                  <a:lnTo>
                    <a:pt x="1770494" y="2247632"/>
                  </a:lnTo>
                  <a:lnTo>
                    <a:pt x="1796678" y="2208580"/>
                  </a:lnTo>
                  <a:lnTo>
                    <a:pt x="1822714" y="2167904"/>
                  </a:lnTo>
                  <a:lnTo>
                    <a:pt x="1848593" y="2125688"/>
                  </a:lnTo>
                  <a:lnTo>
                    <a:pt x="1874307" y="2082016"/>
                  </a:lnTo>
                  <a:lnTo>
                    <a:pt x="1899847" y="2036973"/>
                  </a:lnTo>
                  <a:lnTo>
                    <a:pt x="1925206" y="1990643"/>
                  </a:lnTo>
                  <a:lnTo>
                    <a:pt x="1950375" y="1943111"/>
                  </a:lnTo>
                  <a:lnTo>
                    <a:pt x="1975346" y="1894461"/>
                  </a:lnTo>
                  <a:lnTo>
                    <a:pt x="2000110" y="1844777"/>
                  </a:lnTo>
                  <a:lnTo>
                    <a:pt x="2024660" y="1794143"/>
                  </a:lnTo>
                  <a:lnTo>
                    <a:pt x="2048988" y="1742645"/>
                  </a:lnTo>
                  <a:lnTo>
                    <a:pt x="2073084" y="1690366"/>
                  </a:lnTo>
                  <a:lnTo>
                    <a:pt x="2096942" y="1637390"/>
                  </a:lnTo>
                  <a:lnTo>
                    <a:pt x="2120551" y="1583802"/>
                  </a:lnTo>
                  <a:lnTo>
                    <a:pt x="2143906" y="1529687"/>
                  </a:lnTo>
                  <a:lnTo>
                    <a:pt x="2166996" y="1475129"/>
                  </a:lnTo>
                  <a:lnTo>
                    <a:pt x="2189814" y="1420211"/>
                  </a:lnTo>
                  <a:lnTo>
                    <a:pt x="2212352" y="1365019"/>
                  </a:lnTo>
                  <a:lnTo>
                    <a:pt x="2234601" y="1309637"/>
                  </a:lnTo>
                  <a:lnTo>
                    <a:pt x="2256553" y="1254149"/>
                  </a:lnTo>
                  <a:lnTo>
                    <a:pt x="2278201" y="1198640"/>
                  </a:lnTo>
                  <a:lnTo>
                    <a:pt x="2299535" y="1143193"/>
                  </a:lnTo>
                  <a:lnTo>
                    <a:pt x="2320547" y="1087894"/>
                  </a:lnTo>
                  <a:lnTo>
                    <a:pt x="2341230" y="1032826"/>
                  </a:lnTo>
                  <a:lnTo>
                    <a:pt x="2361575" y="978074"/>
                  </a:lnTo>
                  <a:lnTo>
                    <a:pt x="2381574" y="923723"/>
                  </a:lnTo>
                  <a:lnTo>
                    <a:pt x="2401218" y="869856"/>
                  </a:lnTo>
                  <a:lnTo>
                    <a:pt x="2420499" y="816558"/>
                  </a:lnTo>
                  <a:lnTo>
                    <a:pt x="2439410" y="763913"/>
                  </a:lnTo>
                  <a:lnTo>
                    <a:pt x="2457941" y="712006"/>
                  </a:lnTo>
                  <a:lnTo>
                    <a:pt x="2476086" y="660922"/>
                  </a:lnTo>
                  <a:lnTo>
                    <a:pt x="2493834" y="610743"/>
                  </a:lnTo>
                  <a:lnTo>
                    <a:pt x="2511179" y="561556"/>
                  </a:lnTo>
                  <a:lnTo>
                    <a:pt x="2528111" y="513443"/>
                  </a:lnTo>
                  <a:lnTo>
                    <a:pt x="2544624" y="466490"/>
                  </a:lnTo>
                  <a:lnTo>
                    <a:pt x="2560707" y="420781"/>
                  </a:lnTo>
                  <a:lnTo>
                    <a:pt x="2576354" y="376401"/>
                  </a:lnTo>
                  <a:lnTo>
                    <a:pt x="2591557" y="333432"/>
                  </a:lnTo>
                  <a:lnTo>
                    <a:pt x="2606305" y="291961"/>
                  </a:lnTo>
                  <a:lnTo>
                    <a:pt x="2620593" y="252071"/>
                  </a:lnTo>
                  <a:lnTo>
                    <a:pt x="2634410" y="213847"/>
                  </a:lnTo>
                  <a:lnTo>
                    <a:pt x="2647750" y="177372"/>
                  </a:lnTo>
                  <a:lnTo>
                    <a:pt x="2672963" y="110011"/>
                  </a:lnTo>
                  <a:lnTo>
                    <a:pt x="2696165" y="50662"/>
                  </a:lnTo>
                  <a:lnTo>
                    <a:pt x="2706992" y="24202"/>
                  </a:lnTo>
                  <a:lnTo>
                    <a:pt x="2717292" y="0"/>
                  </a:lnTo>
                </a:path>
              </a:pathLst>
            </a:custGeom>
            <a:ln w="50800">
              <a:solidFill>
                <a:srgbClr val="00AF50"/>
              </a:solidFill>
            </a:ln>
          </p:spPr>
          <p:txBody>
            <a:bodyPr wrap="square" lIns="0" tIns="0" rIns="0" bIns="0" rtlCol="0"/>
            <a:lstStyle/>
            <a:p>
              <a:endParaRPr/>
            </a:p>
          </p:txBody>
        </p:sp>
        <p:sp>
          <p:nvSpPr>
            <p:cNvPr id="8" name="object 8"/>
            <p:cNvSpPr/>
            <p:nvPr/>
          </p:nvSpPr>
          <p:spPr>
            <a:xfrm>
              <a:off x="4209161" y="1524000"/>
              <a:ext cx="2992120" cy="4197985"/>
            </a:xfrm>
            <a:custGeom>
              <a:avLst/>
              <a:gdLst/>
              <a:ahLst/>
              <a:cxnLst/>
              <a:rect l="l" t="t" r="r" b="b"/>
              <a:pathLst>
                <a:path w="2992120" h="4197985">
                  <a:moveTo>
                    <a:pt x="0" y="4197451"/>
                  </a:moveTo>
                  <a:lnTo>
                    <a:pt x="44419" y="4179800"/>
                  </a:lnTo>
                  <a:lnTo>
                    <a:pt x="88830" y="4162127"/>
                  </a:lnTo>
                  <a:lnTo>
                    <a:pt x="133222" y="4144405"/>
                  </a:lnTo>
                  <a:lnTo>
                    <a:pt x="177583" y="4126607"/>
                  </a:lnTo>
                  <a:lnTo>
                    <a:pt x="221901" y="4108707"/>
                  </a:lnTo>
                  <a:lnTo>
                    <a:pt x="266166" y="4090679"/>
                  </a:lnTo>
                  <a:lnTo>
                    <a:pt x="310366" y="4072495"/>
                  </a:lnTo>
                  <a:lnTo>
                    <a:pt x="354489" y="4054130"/>
                  </a:lnTo>
                  <a:lnTo>
                    <a:pt x="398524" y="4035556"/>
                  </a:lnTo>
                  <a:lnTo>
                    <a:pt x="442461" y="4016747"/>
                  </a:lnTo>
                  <a:lnTo>
                    <a:pt x="486286" y="3997677"/>
                  </a:lnTo>
                  <a:lnTo>
                    <a:pt x="529990" y="3978318"/>
                  </a:lnTo>
                  <a:lnTo>
                    <a:pt x="573561" y="3958644"/>
                  </a:lnTo>
                  <a:lnTo>
                    <a:pt x="616986" y="3938630"/>
                  </a:lnTo>
                  <a:lnTo>
                    <a:pt x="660256" y="3918247"/>
                  </a:lnTo>
                  <a:lnTo>
                    <a:pt x="703358" y="3897470"/>
                  </a:lnTo>
                  <a:lnTo>
                    <a:pt x="746281" y="3876271"/>
                  </a:lnTo>
                  <a:lnTo>
                    <a:pt x="789014" y="3854625"/>
                  </a:lnTo>
                  <a:lnTo>
                    <a:pt x="831545" y="3832505"/>
                  </a:lnTo>
                  <a:lnTo>
                    <a:pt x="873863" y="3809884"/>
                  </a:lnTo>
                  <a:lnTo>
                    <a:pt x="915957" y="3786735"/>
                  </a:lnTo>
                  <a:lnTo>
                    <a:pt x="957815" y="3763033"/>
                  </a:lnTo>
                  <a:lnTo>
                    <a:pt x="999426" y="3738749"/>
                  </a:lnTo>
                  <a:lnTo>
                    <a:pt x="1040778" y="3713859"/>
                  </a:lnTo>
                  <a:lnTo>
                    <a:pt x="1081861" y="3688335"/>
                  </a:lnTo>
                  <a:lnTo>
                    <a:pt x="1122662" y="3662150"/>
                  </a:lnTo>
                  <a:lnTo>
                    <a:pt x="1163170" y="3635279"/>
                  </a:lnTo>
                  <a:lnTo>
                    <a:pt x="1203374" y="3607694"/>
                  </a:lnTo>
                  <a:lnTo>
                    <a:pt x="1243263" y="3579369"/>
                  </a:lnTo>
                  <a:lnTo>
                    <a:pt x="1282825" y="3550277"/>
                  </a:lnTo>
                  <a:lnTo>
                    <a:pt x="1322048" y="3520392"/>
                  </a:lnTo>
                  <a:lnTo>
                    <a:pt x="1360922" y="3489687"/>
                  </a:lnTo>
                  <a:lnTo>
                    <a:pt x="1399435" y="3458136"/>
                  </a:lnTo>
                  <a:lnTo>
                    <a:pt x="1437576" y="3425711"/>
                  </a:lnTo>
                  <a:lnTo>
                    <a:pt x="1475333" y="3392387"/>
                  </a:lnTo>
                  <a:lnTo>
                    <a:pt x="1512694" y="3358137"/>
                  </a:lnTo>
                  <a:lnTo>
                    <a:pt x="1549650" y="3322934"/>
                  </a:lnTo>
                  <a:lnTo>
                    <a:pt x="1586187" y="3286752"/>
                  </a:lnTo>
                  <a:lnTo>
                    <a:pt x="1622295" y="3249563"/>
                  </a:lnTo>
                  <a:lnTo>
                    <a:pt x="1657962" y="3211342"/>
                  </a:lnTo>
                  <a:lnTo>
                    <a:pt x="1693177" y="3172063"/>
                  </a:lnTo>
                  <a:lnTo>
                    <a:pt x="1727929" y="3131697"/>
                  </a:lnTo>
                  <a:lnTo>
                    <a:pt x="1762206" y="3090219"/>
                  </a:lnTo>
                  <a:lnTo>
                    <a:pt x="1795996" y="3047602"/>
                  </a:lnTo>
                  <a:lnTo>
                    <a:pt x="1829289" y="3003820"/>
                  </a:lnTo>
                  <a:lnTo>
                    <a:pt x="1862074" y="2958846"/>
                  </a:lnTo>
                  <a:lnTo>
                    <a:pt x="1885774" y="2924773"/>
                  </a:lnTo>
                  <a:lnTo>
                    <a:pt x="1909386" y="2889141"/>
                  </a:lnTo>
                  <a:lnTo>
                    <a:pt x="1932906" y="2852005"/>
                  </a:lnTo>
                  <a:lnTo>
                    <a:pt x="1956327" y="2813422"/>
                  </a:lnTo>
                  <a:lnTo>
                    <a:pt x="1979646" y="2773448"/>
                  </a:lnTo>
                  <a:lnTo>
                    <a:pt x="2002858" y="2732139"/>
                  </a:lnTo>
                  <a:lnTo>
                    <a:pt x="2025958" y="2689552"/>
                  </a:lnTo>
                  <a:lnTo>
                    <a:pt x="2048940" y="2645743"/>
                  </a:lnTo>
                  <a:lnTo>
                    <a:pt x="2071801" y="2600768"/>
                  </a:lnTo>
                  <a:lnTo>
                    <a:pt x="2094535" y="2554683"/>
                  </a:lnTo>
                  <a:lnTo>
                    <a:pt x="2117138" y="2507544"/>
                  </a:lnTo>
                  <a:lnTo>
                    <a:pt x="2139604" y="2459409"/>
                  </a:lnTo>
                  <a:lnTo>
                    <a:pt x="2161929" y="2410332"/>
                  </a:lnTo>
                  <a:lnTo>
                    <a:pt x="2184109" y="2360371"/>
                  </a:lnTo>
                  <a:lnTo>
                    <a:pt x="2206137" y="2309582"/>
                  </a:lnTo>
                  <a:lnTo>
                    <a:pt x="2228011" y="2258020"/>
                  </a:lnTo>
                  <a:lnTo>
                    <a:pt x="2249723" y="2205742"/>
                  </a:lnTo>
                  <a:lnTo>
                    <a:pt x="2271271" y="2152805"/>
                  </a:lnTo>
                  <a:lnTo>
                    <a:pt x="2292649" y="2099264"/>
                  </a:lnTo>
                  <a:lnTo>
                    <a:pt x="2313852" y="2045176"/>
                  </a:lnTo>
                  <a:lnTo>
                    <a:pt x="2334876" y="1990598"/>
                  </a:lnTo>
                  <a:lnTo>
                    <a:pt x="2355715" y="1935584"/>
                  </a:lnTo>
                  <a:lnTo>
                    <a:pt x="2376365" y="1880192"/>
                  </a:lnTo>
                  <a:lnTo>
                    <a:pt x="2396821" y="1824478"/>
                  </a:lnTo>
                  <a:lnTo>
                    <a:pt x="2417078" y="1768498"/>
                  </a:lnTo>
                  <a:lnTo>
                    <a:pt x="2437132" y="1712308"/>
                  </a:lnTo>
                  <a:lnTo>
                    <a:pt x="2456977" y="1655965"/>
                  </a:lnTo>
                  <a:lnTo>
                    <a:pt x="2476609" y="1599525"/>
                  </a:lnTo>
                  <a:lnTo>
                    <a:pt x="2496022" y="1543044"/>
                  </a:lnTo>
                  <a:lnTo>
                    <a:pt x="2515213" y="1486579"/>
                  </a:lnTo>
                  <a:lnTo>
                    <a:pt x="2534177" y="1430184"/>
                  </a:lnTo>
                  <a:lnTo>
                    <a:pt x="2552907" y="1373918"/>
                  </a:lnTo>
                  <a:lnTo>
                    <a:pt x="2571401" y="1317836"/>
                  </a:lnTo>
                  <a:lnTo>
                    <a:pt x="2589652" y="1261994"/>
                  </a:lnTo>
                  <a:lnTo>
                    <a:pt x="2607657" y="1206449"/>
                  </a:lnTo>
                  <a:lnTo>
                    <a:pt x="2625409" y="1151257"/>
                  </a:lnTo>
                  <a:lnTo>
                    <a:pt x="2642906" y="1096474"/>
                  </a:lnTo>
                  <a:lnTo>
                    <a:pt x="2660140" y="1042156"/>
                  </a:lnTo>
                  <a:lnTo>
                    <a:pt x="2677109" y="988360"/>
                  </a:lnTo>
                  <a:lnTo>
                    <a:pt x="2693807" y="935142"/>
                  </a:lnTo>
                  <a:lnTo>
                    <a:pt x="2710228" y="882558"/>
                  </a:lnTo>
                  <a:lnTo>
                    <a:pt x="2726370" y="830664"/>
                  </a:lnTo>
                  <a:lnTo>
                    <a:pt x="2742225" y="779517"/>
                  </a:lnTo>
                  <a:lnTo>
                    <a:pt x="2757791" y="729173"/>
                  </a:lnTo>
                  <a:lnTo>
                    <a:pt x="2773062" y="679688"/>
                  </a:lnTo>
                  <a:lnTo>
                    <a:pt x="2788032" y="631118"/>
                  </a:lnTo>
                  <a:lnTo>
                    <a:pt x="2802698" y="583520"/>
                  </a:lnTo>
                  <a:lnTo>
                    <a:pt x="2817055" y="536950"/>
                  </a:lnTo>
                  <a:lnTo>
                    <a:pt x="2831097" y="491464"/>
                  </a:lnTo>
                  <a:lnTo>
                    <a:pt x="2844820" y="447119"/>
                  </a:lnTo>
                  <a:lnTo>
                    <a:pt x="2858219" y="403970"/>
                  </a:lnTo>
                  <a:lnTo>
                    <a:pt x="2871290" y="362074"/>
                  </a:lnTo>
                  <a:lnTo>
                    <a:pt x="2884027" y="321487"/>
                  </a:lnTo>
                  <a:lnTo>
                    <a:pt x="2896425" y="282266"/>
                  </a:lnTo>
                  <a:lnTo>
                    <a:pt x="2908481" y="244466"/>
                  </a:lnTo>
                  <a:lnTo>
                    <a:pt x="2920188" y="208145"/>
                  </a:lnTo>
                  <a:lnTo>
                    <a:pt x="2942540" y="140160"/>
                  </a:lnTo>
                  <a:lnTo>
                    <a:pt x="2963442" y="78762"/>
                  </a:lnTo>
                  <a:lnTo>
                    <a:pt x="2982856" y="24401"/>
                  </a:lnTo>
                  <a:lnTo>
                    <a:pt x="2991992" y="0"/>
                  </a:lnTo>
                </a:path>
              </a:pathLst>
            </a:custGeom>
            <a:ln w="50800">
              <a:solidFill>
                <a:srgbClr val="FF0000"/>
              </a:solidFill>
            </a:ln>
          </p:spPr>
          <p:txBody>
            <a:bodyPr wrap="square" lIns="0" tIns="0" rIns="0" bIns="0" rtlCol="0"/>
            <a:lstStyle/>
            <a:p>
              <a:endParaRPr/>
            </a:p>
          </p:txBody>
        </p:sp>
        <p:sp>
          <p:nvSpPr>
            <p:cNvPr id="9" name="object 9"/>
            <p:cNvSpPr/>
            <p:nvPr/>
          </p:nvSpPr>
          <p:spPr>
            <a:xfrm>
              <a:off x="4194683" y="2381758"/>
              <a:ext cx="0" cy="3340100"/>
            </a:xfrm>
            <a:custGeom>
              <a:avLst/>
              <a:gdLst/>
              <a:ahLst/>
              <a:cxnLst/>
              <a:rect l="l" t="t" r="r" b="b"/>
              <a:pathLst>
                <a:path h="3340100">
                  <a:moveTo>
                    <a:pt x="0" y="0"/>
                  </a:moveTo>
                  <a:lnTo>
                    <a:pt x="0" y="3339693"/>
                  </a:lnTo>
                </a:path>
              </a:pathLst>
            </a:custGeom>
            <a:ln w="9525">
              <a:solidFill>
                <a:srgbClr val="000000"/>
              </a:solidFill>
              <a:prstDash val="sysDash"/>
            </a:ln>
          </p:spPr>
          <p:txBody>
            <a:bodyPr wrap="square" lIns="0" tIns="0" rIns="0" bIns="0" rtlCol="0"/>
            <a:lstStyle/>
            <a:p>
              <a:endParaRPr/>
            </a:p>
          </p:txBody>
        </p:sp>
        <p:sp>
          <p:nvSpPr>
            <p:cNvPr id="10" name="object 10"/>
            <p:cNvSpPr/>
            <p:nvPr/>
          </p:nvSpPr>
          <p:spPr>
            <a:xfrm>
              <a:off x="1413891" y="1998471"/>
              <a:ext cx="7165340" cy="3786504"/>
            </a:xfrm>
            <a:custGeom>
              <a:avLst/>
              <a:gdLst/>
              <a:ahLst/>
              <a:cxnLst/>
              <a:rect l="l" t="t" r="r" b="b"/>
              <a:pathLst>
                <a:path w="7165340" h="3786504">
                  <a:moveTo>
                    <a:pt x="7165086" y="3722979"/>
                  </a:moveTo>
                  <a:lnTo>
                    <a:pt x="7152386" y="3716629"/>
                  </a:lnTo>
                  <a:lnTo>
                    <a:pt x="7038086" y="3659479"/>
                  </a:lnTo>
                  <a:lnTo>
                    <a:pt x="7038086" y="3716629"/>
                  </a:lnTo>
                  <a:lnTo>
                    <a:pt x="69850" y="3716629"/>
                  </a:lnTo>
                  <a:lnTo>
                    <a:pt x="69850" y="127000"/>
                  </a:lnTo>
                  <a:lnTo>
                    <a:pt x="127000" y="127000"/>
                  </a:lnTo>
                  <a:lnTo>
                    <a:pt x="120650" y="114300"/>
                  </a:lnTo>
                  <a:lnTo>
                    <a:pt x="63500" y="0"/>
                  </a:lnTo>
                  <a:lnTo>
                    <a:pt x="0" y="127000"/>
                  </a:lnTo>
                  <a:lnTo>
                    <a:pt x="57150" y="127000"/>
                  </a:lnTo>
                  <a:lnTo>
                    <a:pt x="57150" y="3722979"/>
                  </a:lnTo>
                  <a:lnTo>
                    <a:pt x="63500" y="3722979"/>
                  </a:lnTo>
                  <a:lnTo>
                    <a:pt x="63500" y="3729329"/>
                  </a:lnTo>
                  <a:lnTo>
                    <a:pt x="7038086" y="3729329"/>
                  </a:lnTo>
                  <a:lnTo>
                    <a:pt x="7038086" y="3786479"/>
                  </a:lnTo>
                  <a:lnTo>
                    <a:pt x="7152386" y="3729329"/>
                  </a:lnTo>
                  <a:lnTo>
                    <a:pt x="7165086" y="3722979"/>
                  </a:lnTo>
                  <a:close/>
                </a:path>
              </a:pathLst>
            </a:custGeom>
            <a:solidFill>
              <a:srgbClr val="000000"/>
            </a:solidFill>
          </p:spPr>
          <p:txBody>
            <a:bodyPr wrap="square" lIns="0" tIns="0" rIns="0" bIns="0" rtlCol="0"/>
            <a:lstStyle/>
            <a:p>
              <a:endParaRPr/>
            </a:p>
          </p:txBody>
        </p:sp>
        <p:sp>
          <p:nvSpPr>
            <p:cNvPr id="11" name="object 11"/>
            <p:cNvSpPr/>
            <p:nvPr/>
          </p:nvSpPr>
          <p:spPr>
            <a:xfrm>
              <a:off x="1477391" y="5721451"/>
              <a:ext cx="2717800" cy="584200"/>
            </a:xfrm>
            <a:custGeom>
              <a:avLst/>
              <a:gdLst/>
              <a:ahLst/>
              <a:cxnLst/>
              <a:rect l="l" t="t" r="r" b="b"/>
              <a:pathLst>
                <a:path w="2717800" h="584200">
                  <a:moveTo>
                    <a:pt x="0" y="0"/>
                  </a:moveTo>
                  <a:lnTo>
                    <a:pt x="0" y="565746"/>
                  </a:lnTo>
                </a:path>
                <a:path w="2717800" h="584200">
                  <a:moveTo>
                    <a:pt x="2717292" y="18249"/>
                  </a:moveTo>
                  <a:lnTo>
                    <a:pt x="2717292" y="583996"/>
                  </a:lnTo>
                </a:path>
              </a:pathLst>
            </a:custGeom>
            <a:ln w="9525">
              <a:solidFill>
                <a:srgbClr val="000000"/>
              </a:solidFill>
            </a:ln>
          </p:spPr>
          <p:txBody>
            <a:bodyPr wrap="square" lIns="0" tIns="0" rIns="0" bIns="0" rtlCol="0"/>
            <a:lstStyle/>
            <a:p>
              <a:endParaRPr/>
            </a:p>
          </p:txBody>
        </p:sp>
        <p:sp>
          <p:nvSpPr>
            <p:cNvPr id="12" name="object 12"/>
            <p:cNvSpPr/>
            <p:nvPr/>
          </p:nvSpPr>
          <p:spPr>
            <a:xfrm>
              <a:off x="4194683" y="2381758"/>
              <a:ext cx="2731770" cy="0"/>
            </a:xfrm>
            <a:custGeom>
              <a:avLst/>
              <a:gdLst/>
              <a:ahLst/>
              <a:cxnLst/>
              <a:rect l="l" t="t" r="r" b="b"/>
              <a:pathLst>
                <a:path w="2731770">
                  <a:moveTo>
                    <a:pt x="0" y="0"/>
                  </a:moveTo>
                  <a:lnTo>
                    <a:pt x="2731769" y="0"/>
                  </a:lnTo>
                </a:path>
              </a:pathLst>
            </a:custGeom>
            <a:ln w="9525">
              <a:solidFill>
                <a:srgbClr val="000000"/>
              </a:solidFill>
              <a:prstDash val="sysDash"/>
            </a:ln>
          </p:spPr>
          <p:txBody>
            <a:bodyPr wrap="square" lIns="0" tIns="0" rIns="0" bIns="0" rtlCol="0"/>
            <a:lstStyle/>
            <a:p>
              <a:endParaRPr/>
            </a:p>
          </p:txBody>
        </p:sp>
        <p:sp>
          <p:nvSpPr>
            <p:cNvPr id="13" name="object 13"/>
            <p:cNvSpPr/>
            <p:nvPr/>
          </p:nvSpPr>
          <p:spPr>
            <a:xfrm>
              <a:off x="1477391" y="5982804"/>
              <a:ext cx="2717800" cy="127000"/>
            </a:xfrm>
            <a:custGeom>
              <a:avLst/>
              <a:gdLst/>
              <a:ahLst/>
              <a:cxnLst/>
              <a:rect l="l" t="t" r="r" b="b"/>
              <a:pathLst>
                <a:path w="2717800" h="127000">
                  <a:moveTo>
                    <a:pt x="127000" y="0"/>
                  </a:moveTo>
                  <a:lnTo>
                    <a:pt x="0" y="63500"/>
                  </a:lnTo>
                  <a:lnTo>
                    <a:pt x="127000" y="127000"/>
                  </a:lnTo>
                  <a:lnTo>
                    <a:pt x="81280" y="69850"/>
                  </a:lnTo>
                  <a:lnTo>
                    <a:pt x="76200" y="69850"/>
                  </a:lnTo>
                  <a:lnTo>
                    <a:pt x="76200" y="57150"/>
                  </a:lnTo>
                  <a:lnTo>
                    <a:pt x="81280" y="57150"/>
                  </a:lnTo>
                  <a:lnTo>
                    <a:pt x="127000" y="0"/>
                  </a:lnTo>
                  <a:close/>
                </a:path>
                <a:path w="2717800" h="127000">
                  <a:moveTo>
                    <a:pt x="2641092" y="63500"/>
                  </a:moveTo>
                  <a:lnTo>
                    <a:pt x="2590292" y="127000"/>
                  </a:lnTo>
                  <a:lnTo>
                    <a:pt x="2704592" y="69850"/>
                  </a:lnTo>
                  <a:lnTo>
                    <a:pt x="2641092" y="69850"/>
                  </a:lnTo>
                  <a:lnTo>
                    <a:pt x="2641092" y="63500"/>
                  </a:lnTo>
                  <a:close/>
                </a:path>
                <a:path w="2717800" h="127000">
                  <a:moveTo>
                    <a:pt x="76200" y="63500"/>
                  </a:moveTo>
                  <a:lnTo>
                    <a:pt x="76200" y="69850"/>
                  </a:lnTo>
                  <a:lnTo>
                    <a:pt x="81280" y="69850"/>
                  </a:lnTo>
                  <a:lnTo>
                    <a:pt x="76200" y="63500"/>
                  </a:lnTo>
                  <a:close/>
                </a:path>
                <a:path w="2717800" h="127000">
                  <a:moveTo>
                    <a:pt x="2636012" y="57150"/>
                  </a:moveTo>
                  <a:lnTo>
                    <a:pt x="81280" y="57150"/>
                  </a:lnTo>
                  <a:lnTo>
                    <a:pt x="76200" y="63500"/>
                  </a:lnTo>
                  <a:lnTo>
                    <a:pt x="81280" y="69850"/>
                  </a:lnTo>
                  <a:lnTo>
                    <a:pt x="2636012" y="69850"/>
                  </a:lnTo>
                  <a:lnTo>
                    <a:pt x="2641092" y="63500"/>
                  </a:lnTo>
                  <a:lnTo>
                    <a:pt x="2636012" y="57150"/>
                  </a:lnTo>
                  <a:close/>
                </a:path>
                <a:path w="2717800" h="127000">
                  <a:moveTo>
                    <a:pt x="2704592" y="57150"/>
                  </a:moveTo>
                  <a:lnTo>
                    <a:pt x="2641092" y="57150"/>
                  </a:lnTo>
                  <a:lnTo>
                    <a:pt x="2641092" y="69850"/>
                  </a:lnTo>
                  <a:lnTo>
                    <a:pt x="2704592" y="69850"/>
                  </a:lnTo>
                  <a:lnTo>
                    <a:pt x="2717292" y="63500"/>
                  </a:lnTo>
                  <a:lnTo>
                    <a:pt x="2704592" y="57150"/>
                  </a:lnTo>
                  <a:close/>
                </a:path>
                <a:path w="2717800" h="127000">
                  <a:moveTo>
                    <a:pt x="81280" y="57150"/>
                  </a:moveTo>
                  <a:lnTo>
                    <a:pt x="76200" y="57150"/>
                  </a:lnTo>
                  <a:lnTo>
                    <a:pt x="76200" y="63500"/>
                  </a:lnTo>
                  <a:lnTo>
                    <a:pt x="81280" y="57150"/>
                  </a:lnTo>
                  <a:close/>
                </a:path>
                <a:path w="2717800" h="127000">
                  <a:moveTo>
                    <a:pt x="2590292" y="0"/>
                  </a:moveTo>
                  <a:lnTo>
                    <a:pt x="2641092" y="63500"/>
                  </a:lnTo>
                  <a:lnTo>
                    <a:pt x="2641092" y="57150"/>
                  </a:lnTo>
                  <a:lnTo>
                    <a:pt x="2704592" y="57150"/>
                  </a:lnTo>
                  <a:lnTo>
                    <a:pt x="2590292" y="0"/>
                  </a:lnTo>
                  <a:close/>
                </a:path>
              </a:pathLst>
            </a:custGeom>
            <a:solidFill>
              <a:srgbClr val="000000"/>
            </a:solidFill>
          </p:spPr>
          <p:txBody>
            <a:bodyPr wrap="square" lIns="0" tIns="0" rIns="0" bIns="0" rtlCol="0"/>
            <a:lstStyle/>
            <a:p>
              <a:endParaRPr/>
            </a:p>
          </p:txBody>
        </p:sp>
        <p:sp>
          <p:nvSpPr>
            <p:cNvPr id="14" name="object 14"/>
            <p:cNvSpPr/>
            <p:nvPr/>
          </p:nvSpPr>
          <p:spPr>
            <a:xfrm>
              <a:off x="6926452" y="2381758"/>
              <a:ext cx="362585" cy="0"/>
            </a:xfrm>
            <a:custGeom>
              <a:avLst/>
              <a:gdLst/>
              <a:ahLst/>
              <a:cxnLst/>
              <a:rect l="l" t="t" r="r" b="b"/>
              <a:pathLst>
                <a:path w="362584">
                  <a:moveTo>
                    <a:pt x="0" y="0"/>
                  </a:moveTo>
                  <a:lnTo>
                    <a:pt x="362330" y="0"/>
                  </a:lnTo>
                </a:path>
              </a:pathLst>
            </a:custGeom>
            <a:ln w="9525">
              <a:solidFill>
                <a:srgbClr val="000000"/>
              </a:solidFill>
            </a:ln>
          </p:spPr>
          <p:txBody>
            <a:bodyPr wrap="square" lIns="0" tIns="0" rIns="0" bIns="0" rtlCol="0"/>
            <a:lstStyle/>
            <a:p>
              <a:endParaRPr/>
            </a:p>
          </p:txBody>
        </p:sp>
        <p:sp>
          <p:nvSpPr>
            <p:cNvPr id="15" name="object 15"/>
            <p:cNvSpPr/>
            <p:nvPr/>
          </p:nvSpPr>
          <p:spPr>
            <a:xfrm>
              <a:off x="7027672" y="1992376"/>
              <a:ext cx="666750" cy="218440"/>
            </a:xfrm>
            <a:custGeom>
              <a:avLst/>
              <a:gdLst/>
              <a:ahLst/>
              <a:cxnLst/>
              <a:rect l="l" t="t" r="r" b="b"/>
              <a:pathLst>
                <a:path w="666750" h="218439">
                  <a:moveTo>
                    <a:pt x="62229" y="145034"/>
                  </a:moveTo>
                  <a:lnTo>
                    <a:pt x="0" y="203200"/>
                  </a:lnTo>
                  <a:lnTo>
                    <a:pt x="83820" y="218059"/>
                  </a:lnTo>
                  <a:lnTo>
                    <a:pt x="75897" y="191262"/>
                  </a:lnTo>
                  <a:lnTo>
                    <a:pt x="62610" y="191262"/>
                  </a:lnTo>
                  <a:lnTo>
                    <a:pt x="59054" y="179070"/>
                  </a:lnTo>
                  <a:lnTo>
                    <a:pt x="71226" y="175461"/>
                  </a:lnTo>
                  <a:lnTo>
                    <a:pt x="62229" y="145034"/>
                  </a:lnTo>
                  <a:close/>
                </a:path>
                <a:path w="666750" h="218439">
                  <a:moveTo>
                    <a:pt x="71226" y="175461"/>
                  </a:moveTo>
                  <a:lnTo>
                    <a:pt x="59054" y="179070"/>
                  </a:lnTo>
                  <a:lnTo>
                    <a:pt x="62610" y="191262"/>
                  </a:lnTo>
                  <a:lnTo>
                    <a:pt x="74826" y="187640"/>
                  </a:lnTo>
                  <a:lnTo>
                    <a:pt x="71226" y="175461"/>
                  </a:lnTo>
                  <a:close/>
                </a:path>
                <a:path w="666750" h="218439">
                  <a:moveTo>
                    <a:pt x="74826" y="187640"/>
                  </a:moveTo>
                  <a:lnTo>
                    <a:pt x="62610" y="191262"/>
                  </a:lnTo>
                  <a:lnTo>
                    <a:pt x="75897" y="191262"/>
                  </a:lnTo>
                  <a:lnTo>
                    <a:pt x="74826" y="187640"/>
                  </a:lnTo>
                  <a:close/>
                </a:path>
                <a:path w="666750" h="218439">
                  <a:moveTo>
                    <a:pt x="663067" y="0"/>
                  </a:moveTo>
                  <a:lnTo>
                    <a:pt x="71226" y="175461"/>
                  </a:lnTo>
                  <a:lnTo>
                    <a:pt x="74826" y="187640"/>
                  </a:lnTo>
                  <a:lnTo>
                    <a:pt x="666623" y="12191"/>
                  </a:lnTo>
                  <a:lnTo>
                    <a:pt x="663067" y="0"/>
                  </a:lnTo>
                  <a:close/>
                </a:path>
              </a:pathLst>
            </a:custGeom>
            <a:solidFill>
              <a:srgbClr val="000000"/>
            </a:solidFill>
          </p:spPr>
          <p:txBody>
            <a:bodyPr wrap="square" lIns="0" tIns="0" rIns="0" bIns="0" rtlCol="0"/>
            <a:lstStyle/>
            <a:p>
              <a:endParaRPr/>
            </a:p>
          </p:txBody>
        </p:sp>
      </p:grpSp>
      <p:sp>
        <p:nvSpPr>
          <p:cNvPr id="16" name="object 16"/>
          <p:cNvSpPr txBox="1"/>
          <p:nvPr/>
        </p:nvSpPr>
        <p:spPr>
          <a:xfrm>
            <a:off x="8123301" y="5940044"/>
            <a:ext cx="537845" cy="330835"/>
          </a:xfrm>
          <a:prstGeom prst="rect">
            <a:avLst/>
          </a:prstGeom>
        </p:spPr>
        <p:txBody>
          <a:bodyPr vert="horz" wrap="square" lIns="0" tIns="12700" rIns="0" bIns="0" rtlCol="0">
            <a:spAutoFit/>
          </a:bodyPr>
          <a:lstStyle/>
          <a:p>
            <a:pPr marL="12700">
              <a:lnSpc>
                <a:spcPct val="100000"/>
              </a:lnSpc>
              <a:spcBef>
                <a:spcPts val="100"/>
              </a:spcBef>
            </a:pPr>
            <a:r>
              <a:rPr sz="2000" spc="-20">
                <a:latin typeface="Calibri"/>
                <a:cs typeface="Calibri"/>
              </a:rPr>
              <a:t>Time</a:t>
            </a:r>
            <a:endParaRPr sz="2000">
              <a:latin typeface="Calibri"/>
              <a:cs typeface="Calibri"/>
            </a:endParaRPr>
          </a:p>
        </p:txBody>
      </p:sp>
      <p:sp>
        <p:nvSpPr>
          <p:cNvPr id="17" name="object 17"/>
          <p:cNvSpPr txBox="1"/>
          <p:nvPr/>
        </p:nvSpPr>
        <p:spPr>
          <a:xfrm>
            <a:off x="261924" y="2000504"/>
            <a:ext cx="1071245" cy="637540"/>
          </a:xfrm>
          <a:prstGeom prst="rect">
            <a:avLst/>
          </a:prstGeom>
        </p:spPr>
        <p:txBody>
          <a:bodyPr vert="horz" wrap="square" lIns="0" tIns="11430" rIns="0" bIns="0" rtlCol="0">
            <a:spAutoFit/>
          </a:bodyPr>
          <a:lstStyle/>
          <a:p>
            <a:pPr marL="83820" marR="5080" indent="-71755">
              <a:lnSpc>
                <a:spcPct val="100499"/>
              </a:lnSpc>
              <a:spcBef>
                <a:spcPts val="90"/>
              </a:spcBef>
            </a:pPr>
            <a:r>
              <a:rPr sz="2000" spc="-10">
                <a:latin typeface="Calibri"/>
                <a:cs typeface="Calibri"/>
              </a:rPr>
              <a:t>Measured Quantity</a:t>
            </a:r>
            <a:endParaRPr sz="2000">
              <a:latin typeface="Calibri"/>
              <a:cs typeface="Calibri"/>
            </a:endParaRPr>
          </a:p>
        </p:txBody>
      </p:sp>
      <p:pic>
        <p:nvPicPr>
          <p:cNvPr id="18" name="object 18"/>
          <p:cNvPicPr/>
          <p:nvPr/>
        </p:nvPicPr>
        <p:blipFill>
          <a:blip r:embed="rId2" cstate="print"/>
          <a:stretch>
            <a:fillRect/>
          </a:stretch>
        </p:blipFill>
        <p:spPr>
          <a:xfrm>
            <a:off x="426714" y="70103"/>
            <a:ext cx="8295140" cy="1056132"/>
          </a:xfrm>
          <a:prstGeom prst="rect">
            <a:avLst/>
          </a:prstGeom>
        </p:spPr>
      </p:pic>
      <p:sp>
        <p:nvSpPr>
          <p:cNvPr id="19" name="object 19"/>
          <p:cNvSpPr txBox="1"/>
          <p:nvPr/>
        </p:nvSpPr>
        <p:spPr>
          <a:xfrm>
            <a:off x="1831085" y="6006490"/>
            <a:ext cx="1553210" cy="452120"/>
          </a:xfrm>
          <a:prstGeom prst="rect">
            <a:avLst/>
          </a:prstGeom>
        </p:spPr>
        <p:txBody>
          <a:bodyPr vert="horz" wrap="square" lIns="0" tIns="12065" rIns="0" bIns="0" rtlCol="0">
            <a:spAutoFit/>
          </a:bodyPr>
          <a:lstStyle/>
          <a:p>
            <a:pPr marL="12700">
              <a:lnSpc>
                <a:spcPct val="100000"/>
              </a:lnSpc>
              <a:spcBef>
                <a:spcPts val="95"/>
              </a:spcBef>
            </a:pPr>
            <a:r>
              <a:rPr sz="2800" b="1">
                <a:solidFill>
                  <a:srgbClr val="006FC0"/>
                </a:solidFill>
                <a:latin typeface="Calibri"/>
                <a:cs typeface="Calibri"/>
              </a:rPr>
              <a:t>Dead</a:t>
            </a:r>
            <a:r>
              <a:rPr sz="2800" b="1" spc="-60">
                <a:solidFill>
                  <a:srgbClr val="006FC0"/>
                </a:solidFill>
                <a:latin typeface="Calibri"/>
                <a:cs typeface="Calibri"/>
              </a:rPr>
              <a:t> </a:t>
            </a:r>
            <a:r>
              <a:rPr sz="2800" b="1" spc="-20">
                <a:solidFill>
                  <a:srgbClr val="006FC0"/>
                </a:solidFill>
                <a:latin typeface="Calibri"/>
                <a:cs typeface="Calibri"/>
              </a:rPr>
              <a:t>time</a:t>
            </a:r>
            <a:endParaRPr sz="2800">
              <a:latin typeface="Calibri"/>
              <a:cs typeface="Calibri"/>
            </a:endParaRPr>
          </a:p>
        </p:txBody>
      </p:sp>
      <p:sp>
        <p:nvSpPr>
          <p:cNvPr id="20" name="object 20"/>
          <p:cNvSpPr txBox="1">
            <a:spLocks noGrp="1"/>
          </p:cNvSpPr>
          <p:nvPr>
            <p:ph type="sldNum" sz="quarter" idx="7"/>
          </p:nvPr>
        </p:nvSpPr>
        <p:spPr>
          <a:prstGeom prst="rect">
            <a:avLst/>
          </a:prstGeom>
        </p:spPr>
        <p:txBody>
          <a:bodyPr vert="horz" wrap="square" lIns="0" tIns="40640" rIns="0" bIns="0" rtlCol="0">
            <a:spAutoFit/>
          </a:bodyPr>
          <a:lstStyle/>
          <a:p>
            <a:pPr marL="38100">
              <a:lnSpc>
                <a:spcPct val="100000"/>
              </a:lnSpc>
              <a:spcBef>
                <a:spcPts val="320"/>
              </a:spcBef>
            </a:pPr>
            <a:fld id="{81D60167-4931-47E6-BA6A-407CBD079E47}" type="slidenum">
              <a:rPr spc="-25" dirty="0"/>
              <a:t>31</a:t>
            </a:fld>
            <a:endParaRPr spc="-25"/>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11553" y="5396585"/>
            <a:ext cx="1600835" cy="452120"/>
          </a:xfrm>
          <a:prstGeom prst="rect">
            <a:avLst/>
          </a:prstGeom>
        </p:spPr>
        <p:txBody>
          <a:bodyPr vert="horz" wrap="square" lIns="0" tIns="12065" rIns="0" bIns="0" rtlCol="0">
            <a:spAutoFit/>
          </a:bodyPr>
          <a:lstStyle/>
          <a:p>
            <a:pPr marL="12700">
              <a:lnSpc>
                <a:spcPct val="100000"/>
              </a:lnSpc>
              <a:spcBef>
                <a:spcPts val="95"/>
              </a:spcBef>
            </a:pPr>
            <a:r>
              <a:rPr sz="2800" b="1">
                <a:solidFill>
                  <a:srgbClr val="006FC0"/>
                </a:solidFill>
                <a:latin typeface="Calibri"/>
                <a:cs typeface="Calibri"/>
              </a:rPr>
              <a:t>Dead</a:t>
            </a:r>
            <a:r>
              <a:rPr sz="2800" b="1" spc="-55">
                <a:solidFill>
                  <a:srgbClr val="006FC0"/>
                </a:solidFill>
                <a:latin typeface="Calibri"/>
                <a:cs typeface="Calibri"/>
              </a:rPr>
              <a:t> </a:t>
            </a:r>
            <a:r>
              <a:rPr sz="2800" b="1" spc="-20">
                <a:solidFill>
                  <a:srgbClr val="006FC0"/>
                </a:solidFill>
                <a:latin typeface="Calibri"/>
                <a:cs typeface="Calibri"/>
              </a:rPr>
              <a:t>Zone</a:t>
            </a:r>
            <a:endParaRPr sz="2800">
              <a:latin typeface="Calibri"/>
              <a:cs typeface="Calibri"/>
            </a:endParaRPr>
          </a:p>
        </p:txBody>
      </p:sp>
      <p:sp>
        <p:nvSpPr>
          <p:cNvPr id="3" name="object 3"/>
          <p:cNvSpPr txBox="1"/>
          <p:nvPr/>
        </p:nvSpPr>
        <p:spPr>
          <a:xfrm>
            <a:off x="8136001" y="5313171"/>
            <a:ext cx="551180" cy="254635"/>
          </a:xfrm>
          <a:prstGeom prst="rect">
            <a:avLst/>
          </a:prstGeom>
        </p:spPr>
        <p:txBody>
          <a:bodyPr vert="horz" wrap="square" lIns="0" tIns="0" rIns="0" bIns="0" rtlCol="0">
            <a:spAutoFit/>
          </a:bodyPr>
          <a:lstStyle/>
          <a:p>
            <a:pPr>
              <a:lnSpc>
                <a:spcPts val="1905"/>
              </a:lnSpc>
            </a:pPr>
            <a:r>
              <a:rPr sz="2000" spc="-10">
                <a:latin typeface="Calibri"/>
                <a:cs typeface="Calibri"/>
              </a:rPr>
              <a:t>Input</a:t>
            </a:r>
            <a:endParaRPr sz="2000">
              <a:latin typeface="Calibri"/>
              <a:cs typeface="Calibri"/>
            </a:endParaRPr>
          </a:p>
        </p:txBody>
      </p:sp>
      <p:sp>
        <p:nvSpPr>
          <p:cNvPr id="4" name="object 4"/>
          <p:cNvSpPr txBox="1"/>
          <p:nvPr/>
        </p:nvSpPr>
        <p:spPr>
          <a:xfrm>
            <a:off x="427024" y="1527555"/>
            <a:ext cx="741680" cy="254635"/>
          </a:xfrm>
          <a:prstGeom prst="rect">
            <a:avLst/>
          </a:prstGeom>
        </p:spPr>
        <p:txBody>
          <a:bodyPr vert="horz" wrap="square" lIns="0" tIns="0" rIns="0" bIns="0" rtlCol="0">
            <a:spAutoFit/>
          </a:bodyPr>
          <a:lstStyle/>
          <a:p>
            <a:pPr>
              <a:lnSpc>
                <a:spcPts val="1905"/>
              </a:lnSpc>
            </a:pPr>
            <a:r>
              <a:rPr sz="2000" spc="-10">
                <a:latin typeface="Calibri"/>
                <a:cs typeface="Calibri"/>
              </a:rPr>
              <a:t>Output</a:t>
            </a:r>
            <a:endParaRPr sz="2000">
              <a:latin typeface="Calibri"/>
              <a:cs typeface="Calibri"/>
            </a:endParaRPr>
          </a:p>
        </p:txBody>
      </p:sp>
      <p:grpSp>
        <p:nvGrpSpPr>
          <p:cNvPr id="5" name="object 5"/>
          <p:cNvGrpSpPr/>
          <p:nvPr/>
        </p:nvGrpSpPr>
        <p:grpSpPr>
          <a:xfrm>
            <a:off x="413004" y="19811"/>
            <a:ext cx="8368665" cy="5569585"/>
            <a:chOff x="413004" y="19811"/>
            <a:chExt cx="8368665" cy="5569585"/>
          </a:xfrm>
        </p:grpSpPr>
        <p:sp>
          <p:nvSpPr>
            <p:cNvPr id="6" name="object 6"/>
            <p:cNvSpPr/>
            <p:nvPr/>
          </p:nvSpPr>
          <p:spPr>
            <a:xfrm>
              <a:off x="1413891" y="1295399"/>
              <a:ext cx="7165340" cy="3786504"/>
            </a:xfrm>
            <a:custGeom>
              <a:avLst/>
              <a:gdLst/>
              <a:ahLst/>
              <a:cxnLst/>
              <a:rect l="l" t="t" r="r" b="b"/>
              <a:pathLst>
                <a:path w="7165340" h="3786504">
                  <a:moveTo>
                    <a:pt x="7165086" y="3723005"/>
                  </a:moveTo>
                  <a:lnTo>
                    <a:pt x="7152386" y="3716655"/>
                  </a:lnTo>
                  <a:lnTo>
                    <a:pt x="7038086" y="3659505"/>
                  </a:lnTo>
                  <a:lnTo>
                    <a:pt x="7038086" y="3716655"/>
                  </a:lnTo>
                  <a:lnTo>
                    <a:pt x="69850" y="3716655"/>
                  </a:lnTo>
                  <a:lnTo>
                    <a:pt x="69850" y="127000"/>
                  </a:lnTo>
                  <a:lnTo>
                    <a:pt x="127000" y="127000"/>
                  </a:lnTo>
                  <a:lnTo>
                    <a:pt x="120650" y="114300"/>
                  </a:lnTo>
                  <a:lnTo>
                    <a:pt x="63500" y="0"/>
                  </a:lnTo>
                  <a:lnTo>
                    <a:pt x="0" y="127000"/>
                  </a:lnTo>
                  <a:lnTo>
                    <a:pt x="57150" y="127000"/>
                  </a:lnTo>
                  <a:lnTo>
                    <a:pt x="57150" y="3723005"/>
                  </a:lnTo>
                  <a:lnTo>
                    <a:pt x="63500" y="3723005"/>
                  </a:lnTo>
                  <a:lnTo>
                    <a:pt x="63500" y="3729355"/>
                  </a:lnTo>
                  <a:lnTo>
                    <a:pt x="7038086" y="3729355"/>
                  </a:lnTo>
                  <a:lnTo>
                    <a:pt x="7038086" y="3786505"/>
                  </a:lnTo>
                  <a:lnTo>
                    <a:pt x="7152386" y="3729355"/>
                  </a:lnTo>
                  <a:lnTo>
                    <a:pt x="7165086" y="3723005"/>
                  </a:lnTo>
                  <a:close/>
                </a:path>
              </a:pathLst>
            </a:custGeom>
            <a:solidFill>
              <a:srgbClr val="000000"/>
            </a:solidFill>
          </p:spPr>
          <p:txBody>
            <a:bodyPr wrap="square" lIns="0" tIns="0" rIns="0" bIns="0" rtlCol="0"/>
            <a:lstStyle/>
            <a:p>
              <a:endParaRPr/>
            </a:p>
          </p:txBody>
        </p:sp>
        <p:sp>
          <p:nvSpPr>
            <p:cNvPr id="7" name="object 7"/>
            <p:cNvSpPr/>
            <p:nvPr/>
          </p:nvSpPr>
          <p:spPr>
            <a:xfrm>
              <a:off x="1477390" y="5018404"/>
              <a:ext cx="0" cy="565785"/>
            </a:xfrm>
            <a:custGeom>
              <a:avLst/>
              <a:gdLst/>
              <a:ahLst/>
              <a:cxnLst/>
              <a:rect l="l" t="t" r="r" b="b"/>
              <a:pathLst>
                <a:path h="565785">
                  <a:moveTo>
                    <a:pt x="0" y="0"/>
                  </a:moveTo>
                  <a:lnTo>
                    <a:pt x="0" y="565658"/>
                  </a:lnTo>
                </a:path>
              </a:pathLst>
            </a:custGeom>
            <a:ln w="9525">
              <a:solidFill>
                <a:srgbClr val="000000"/>
              </a:solidFill>
            </a:ln>
          </p:spPr>
          <p:txBody>
            <a:bodyPr wrap="square" lIns="0" tIns="0" rIns="0" bIns="0" rtlCol="0"/>
            <a:lstStyle/>
            <a:p>
              <a:endParaRPr/>
            </a:p>
          </p:txBody>
        </p:sp>
        <p:pic>
          <p:nvPicPr>
            <p:cNvPr id="8" name="object 8"/>
            <p:cNvPicPr/>
            <p:nvPr/>
          </p:nvPicPr>
          <p:blipFill>
            <a:blip r:embed="rId2" cstate="print"/>
            <a:stretch>
              <a:fillRect/>
            </a:stretch>
          </p:blipFill>
          <p:spPr>
            <a:xfrm>
              <a:off x="413004" y="19811"/>
              <a:ext cx="8317992" cy="1371600"/>
            </a:xfrm>
            <a:prstGeom prst="rect">
              <a:avLst/>
            </a:prstGeom>
          </p:spPr>
        </p:pic>
        <p:sp>
          <p:nvSpPr>
            <p:cNvPr id="9" name="object 9"/>
            <p:cNvSpPr/>
            <p:nvPr/>
          </p:nvSpPr>
          <p:spPr>
            <a:xfrm>
              <a:off x="1481073" y="2590800"/>
              <a:ext cx="5370830" cy="2429510"/>
            </a:xfrm>
            <a:custGeom>
              <a:avLst/>
              <a:gdLst/>
              <a:ahLst/>
              <a:cxnLst/>
              <a:rect l="l" t="t" r="r" b="b"/>
              <a:pathLst>
                <a:path w="5370830" h="2429510">
                  <a:moveTo>
                    <a:pt x="0" y="2395474"/>
                  </a:moveTo>
                  <a:lnTo>
                    <a:pt x="42389" y="2399356"/>
                  </a:lnTo>
                  <a:lnTo>
                    <a:pt x="84896" y="2403186"/>
                  </a:lnTo>
                  <a:lnTo>
                    <a:pt x="127637" y="2406912"/>
                  </a:lnTo>
                  <a:lnTo>
                    <a:pt x="170732" y="2410478"/>
                  </a:lnTo>
                  <a:lnTo>
                    <a:pt x="214299" y="2413831"/>
                  </a:lnTo>
                  <a:lnTo>
                    <a:pt x="258456" y="2416917"/>
                  </a:lnTo>
                  <a:lnTo>
                    <a:pt x="303323" y="2419683"/>
                  </a:lnTo>
                  <a:lnTo>
                    <a:pt x="349017" y="2422074"/>
                  </a:lnTo>
                  <a:lnTo>
                    <a:pt x="395657" y="2424038"/>
                  </a:lnTo>
                  <a:lnTo>
                    <a:pt x="443362" y="2425519"/>
                  </a:lnTo>
                  <a:lnTo>
                    <a:pt x="492251" y="2426466"/>
                  </a:lnTo>
                  <a:lnTo>
                    <a:pt x="542441" y="2426822"/>
                  </a:lnTo>
                  <a:lnTo>
                    <a:pt x="594052" y="2426536"/>
                  </a:lnTo>
                  <a:lnTo>
                    <a:pt x="647201" y="2425553"/>
                  </a:lnTo>
                  <a:lnTo>
                    <a:pt x="702008" y="2423819"/>
                  </a:lnTo>
                  <a:lnTo>
                    <a:pt x="758591" y="2421280"/>
                  </a:lnTo>
                  <a:lnTo>
                    <a:pt x="817068" y="2417883"/>
                  </a:lnTo>
                  <a:lnTo>
                    <a:pt x="877559" y="2413575"/>
                  </a:lnTo>
                  <a:lnTo>
                    <a:pt x="940181" y="2408301"/>
                  </a:lnTo>
                  <a:lnTo>
                    <a:pt x="977833" y="2405568"/>
                  </a:lnTo>
                  <a:lnTo>
                    <a:pt x="1015193" y="2404101"/>
                  </a:lnTo>
                  <a:lnTo>
                    <a:pt x="1052346" y="2403745"/>
                  </a:lnTo>
                  <a:lnTo>
                    <a:pt x="1089378" y="2404342"/>
                  </a:lnTo>
                  <a:lnTo>
                    <a:pt x="1163415" y="2407778"/>
                  </a:lnTo>
                  <a:lnTo>
                    <a:pt x="1237982" y="2413162"/>
                  </a:lnTo>
                  <a:lnTo>
                    <a:pt x="1275676" y="2416196"/>
                  </a:lnTo>
                  <a:lnTo>
                    <a:pt x="1313758" y="2419251"/>
                  </a:lnTo>
                  <a:lnTo>
                    <a:pt x="1352312" y="2422170"/>
                  </a:lnTo>
                  <a:lnTo>
                    <a:pt x="1391422" y="2424798"/>
                  </a:lnTo>
                  <a:lnTo>
                    <a:pt x="1431174" y="2426980"/>
                  </a:lnTo>
                  <a:lnTo>
                    <a:pt x="1471653" y="2428559"/>
                  </a:lnTo>
                  <a:lnTo>
                    <a:pt x="1512944" y="2429380"/>
                  </a:lnTo>
                  <a:lnTo>
                    <a:pt x="1555130" y="2429287"/>
                  </a:lnTo>
                  <a:lnTo>
                    <a:pt x="1598298" y="2428125"/>
                  </a:lnTo>
                  <a:lnTo>
                    <a:pt x="1642532" y="2425739"/>
                  </a:lnTo>
                  <a:lnTo>
                    <a:pt x="1687917" y="2421971"/>
                  </a:lnTo>
                  <a:lnTo>
                    <a:pt x="1734537" y="2416667"/>
                  </a:lnTo>
                  <a:lnTo>
                    <a:pt x="1782478" y="2409671"/>
                  </a:lnTo>
                  <a:lnTo>
                    <a:pt x="1831824" y="2400828"/>
                  </a:lnTo>
                  <a:lnTo>
                    <a:pt x="1882661" y="2389981"/>
                  </a:lnTo>
                  <a:lnTo>
                    <a:pt x="1935073" y="2376975"/>
                  </a:lnTo>
                  <a:lnTo>
                    <a:pt x="1989144" y="2361655"/>
                  </a:lnTo>
                  <a:lnTo>
                    <a:pt x="2044961" y="2343864"/>
                  </a:lnTo>
                  <a:lnTo>
                    <a:pt x="2102607" y="2323447"/>
                  </a:lnTo>
                  <a:lnTo>
                    <a:pt x="2162168" y="2300249"/>
                  </a:lnTo>
                  <a:lnTo>
                    <a:pt x="2223729" y="2274113"/>
                  </a:lnTo>
                  <a:lnTo>
                    <a:pt x="2287373" y="2244884"/>
                  </a:lnTo>
                  <a:lnTo>
                    <a:pt x="2353187" y="2212407"/>
                  </a:lnTo>
                  <a:lnTo>
                    <a:pt x="2421254" y="2176526"/>
                  </a:lnTo>
                  <a:lnTo>
                    <a:pt x="3193569" y="1667083"/>
                  </a:lnTo>
                  <a:lnTo>
                    <a:pt x="4172743" y="937720"/>
                  </a:lnTo>
                  <a:lnTo>
                    <a:pt x="5013471" y="283628"/>
                  </a:lnTo>
                  <a:lnTo>
                    <a:pt x="5370449" y="0"/>
                  </a:lnTo>
                </a:path>
              </a:pathLst>
            </a:custGeom>
            <a:ln w="50800">
              <a:solidFill>
                <a:srgbClr val="FF0000"/>
              </a:solidFill>
            </a:ln>
          </p:spPr>
          <p:txBody>
            <a:bodyPr wrap="square" lIns="0" tIns="0" rIns="0" bIns="0" rtlCol="0"/>
            <a:lstStyle/>
            <a:p>
              <a:endParaRPr/>
            </a:p>
          </p:txBody>
        </p:sp>
        <p:sp>
          <p:nvSpPr>
            <p:cNvPr id="10" name="object 10"/>
            <p:cNvSpPr/>
            <p:nvPr/>
          </p:nvSpPr>
          <p:spPr>
            <a:xfrm>
              <a:off x="3352799" y="5029200"/>
              <a:ext cx="0" cy="533400"/>
            </a:xfrm>
            <a:custGeom>
              <a:avLst/>
              <a:gdLst/>
              <a:ahLst/>
              <a:cxnLst/>
              <a:rect l="l" t="t" r="r" b="b"/>
              <a:pathLst>
                <a:path h="533400">
                  <a:moveTo>
                    <a:pt x="0" y="0"/>
                  </a:moveTo>
                  <a:lnTo>
                    <a:pt x="0" y="533400"/>
                  </a:lnTo>
                </a:path>
              </a:pathLst>
            </a:custGeom>
            <a:ln w="9525">
              <a:solidFill>
                <a:srgbClr val="000000"/>
              </a:solidFill>
            </a:ln>
          </p:spPr>
          <p:txBody>
            <a:bodyPr wrap="square" lIns="0" tIns="0" rIns="0" bIns="0" rtlCol="0"/>
            <a:lstStyle/>
            <a:p>
              <a:endParaRPr/>
            </a:p>
          </p:txBody>
        </p:sp>
        <p:sp>
          <p:nvSpPr>
            <p:cNvPr id="11" name="object 11"/>
            <p:cNvSpPr/>
            <p:nvPr/>
          </p:nvSpPr>
          <p:spPr>
            <a:xfrm>
              <a:off x="1600200" y="5105400"/>
              <a:ext cx="1676400" cy="381000"/>
            </a:xfrm>
            <a:custGeom>
              <a:avLst/>
              <a:gdLst/>
              <a:ahLst/>
              <a:cxnLst/>
              <a:rect l="l" t="t" r="r" b="b"/>
              <a:pathLst>
                <a:path w="1676400" h="381000">
                  <a:moveTo>
                    <a:pt x="1676400" y="0"/>
                  </a:moveTo>
                  <a:lnTo>
                    <a:pt x="1673903" y="74128"/>
                  </a:lnTo>
                  <a:lnTo>
                    <a:pt x="1667097" y="134683"/>
                  </a:lnTo>
                  <a:lnTo>
                    <a:pt x="1657004" y="175521"/>
                  </a:lnTo>
                  <a:lnTo>
                    <a:pt x="1644650" y="190500"/>
                  </a:lnTo>
                  <a:lnTo>
                    <a:pt x="869950" y="190500"/>
                  </a:lnTo>
                  <a:lnTo>
                    <a:pt x="857595" y="205478"/>
                  </a:lnTo>
                  <a:lnTo>
                    <a:pt x="847502" y="246316"/>
                  </a:lnTo>
                  <a:lnTo>
                    <a:pt x="840696" y="306871"/>
                  </a:lnTo>
                  <a:lnTo>
                    <a:pt x="838200" y="381000"/>
                  </a:lnTo>
                  <a:lnTo>
                    <a:pt x="835703" y="306871"/>
                  </a:lnTo>
                  <a:lnTo>
                    <a:pt x="828897" y="246316"/>
                  </a:lnTo>
                  <a:lnTo>
                    <a:pt x="818804" y="205478"/>
                  </a:lnTo>
                  <a:lnTo>
                    <a:pt x="806450" y="190500"/>
                  </a:lnTo>
                  <a:lnTo>
                    <a:pt x="31750" y="190500"/>
                  </a:lnTo>
                  <a:lnTo>
                    <a:pt x="19395" y="175521"/>
                  </a:lnTo>
                  <a:lnTo>
                    <a:pt x="9302" y="134683"/>
                  </a:lnTo>
                  <a:lnTo>
                    <a:pt x="2496" y="74128"/>
                  </a:lnTo>
                  <a:lnTo>
                    <a:pt x="0" y="0"/>
                  </a:lnTo>
                </a:path>
              </a:pathLst>
            </a:custGeom>
            <a:ln w="9525">
              <a:solidFill>
                <a:srgbClr val="497DBA"/>
              </a:solidFill>
            </a:ln>
          </p:spPr>
          <p:txBody>
            <a:bodyPr wrap="square" lIns="0" tIns="0" rIns="0" bIns="0" rtlCol="0"/>
            <a:lstStyle/>
            <a:p>
              <a:endParaRPr/>
            </a:p>
          </p:txBody>
        </p:sp>
        <p:sp>
          <p:nvSpPr>
            <p:cNvPr id="12" name="object 12"/>
            <p:cNvSpPr/>
            <p:nvPr/>
          </p:nvSpPr>
          <p:spPr>
            <a:xfrm>
              <a:off x="7772399" y="5257749"/>
              <a:ext cx="1009650" cy="307975"/>
            </a:xfrm>
            <a:custGeom>
              <a:avLst/>
              <a:gdLst/>
              <a:ahLst/>
              <a:cxnLst/>
              <a:rect l="l" t="t" r="r" b="b"/>
              <a:pathLst>
                <a:path w="1009650" h="307975">
                  <a:moveTo>
                    <a:pt x="1009180" y="0"/>
                  </a:moveTo>
                  <a:lnTo>
                    <a:pt x="0" y="0"/>
                  </a:lnTo>
                  <a:lnTo>
                    <a:pt x="0" y="307771"/>
                  </a:lnTo>
                  <a:lnTo>
                    <a:pt x="1009180" y="307771"/>
                  </a:lnTo>
                  <a:lnTo>
                    <a:pt x="1009180" y="0"/>
                  </a:lnTo>
                  <a:close/>
                </a:path>
              </a:pathLst>
            </a:custGeom>
            <a:solidFill>
              <a:srgbClr val="FFFFFF"/>
            </a:solidFill>
          </p:spPr>
          <p:txBody>
            <a:bodyPr wrap="square" lIns="0" tIns="0" rIns="0" bIns="0" rtlCol="0"/>
            <a:lstStyle/>
            <a:p>
              <a:endParaRPr/>
            </a:p>
          </p:txBody>
        </p:sp>
      </p:grpSp>
      <p:sp>
        <p:nvSpPr>
          <p:cNvPr id="13" name="object 13"/>
          <p:cNvSpPr txBox="1"/>
          <p:nvPr/>
        </p:nvSpPr>
        <p:spPr>
          <a:xfrm>
            <a:off x="1755394" y="6034227"/>
            <a:ext cx="7076440" cy="391160"/>
          </a:xfrm>
          <a:prstGeom prst="rect">
            <a:avLst/>
          </a:prstGeom>
        </p:spPr>
        <p:txBody>
          <a:bodyPr vert="horz" wrap="square" lIns="0" tIns="12700" rIns="0" bIns="0" rtlCol="0">
            <a:spAutoFit/>
          </a:bodyPr>
          <a:lstStyle/>
          <a:p>
            <a:pPr marL="12700">
              <a:lnSpc>
                <a:spcPct val="100000"/>
              </a:lnSpc>
              <a:spcBef>
                <a:spcPts val="100"/>
              </a:spcBef>
            </a:pPr>
            <a:r>
              <a:rPr sz="2400" b="1">
                <a:solidFill>
                  <a:srgbClr val="00AF50"/>
                </a:solidFill>
                <a:latin typeface="Calibri"/>
                <a:cs typeface="Calibri"/>
              </a:rPr>
              <a:t>Example:</a:t>
            </a:r>
            <a:r>
              <a:rPr sz="2400" b="1" spc="-40">
                <a:solidFill>
                  <a:srgbClr val="00AF50"/>
                </a:solidFill>
                <a:latin typeface="Calibri"/>
                <a:cs typeface="Calibri"/>
              </a:rPr>
              <a:t> </a:t>
            </a:r>
            <a:r>
              <a:rPr sz="2400" b="1">
                <a:solidFill>
                  <a:srgbClr val="00AF50"/>
                </a:solidFill>
                <a:latin typeface="Calibri"/>
                <a:cs typeface="Calibri"/>
              </a:rPr>
              <a:t>Forward</a:t>
            </a:r>
            <a:r>
              <a:rPr sz="2400" b="1" spc="-50">
                <a:solidFill>
                  <a:srgbClr val="00AF50"/>
                </a:solidFill>
                <a:latin typeface="Calibri"/>
                <a:cs typeface="Calibri"/>
              </a:rPr>
              <a:t> </a:t>
            </a:r>
            <a:r>
              <a:rPr sz="2400" b="1" spc="-10">
                <a:solidFill>
                  <a:srgbClr val="00AF50"/>
                </a:solidFill>
                <a:latin typeface="Calibri"/>
                <a:cs typeface="Calibri"/>
              </a:rPr>
              <a:t>characteristics</a:t>
            </a:r>
            <a:r>
              <a:rPr sz="2400" b="1" spc="-45">
                <a:solidFill>
                  <a:srgbClr val="00AF50"/>
                </a:solidFill>
                <a:latin typeface="Calibri"/>
                <a:cs typeface="Calibri"/>
              </a:rPr>
              <a:t> </a:t>
            </a:r>
            <a:r>
              <a:rPr sz="2400" b="1">
                <a:solidFill>
                  <a:srgbClr val="00AF50"/>
                </a:solidFill>
                <a:latin typeface="Calibri"/>
                <a:cs typeface="Calibri"/>
              </a:rPr>
              <a:t>of</a:t>
            </a:r>
            <a:r>
              <a:rPr sz="2400" b="1" spc="-20">
                <a:solidFill>
                  <a:srgbClr val="00AF50"/>
                </a:solidFill>
                <a:latin typeface="Calibri"/>
                <a:cs typeface="Calibri"/>
              </a:rPr>
              <a:t> </a:t>
            </a:r>
            <a:r>
              <a:rPr sz="2400" b="1">
                <a:solidFill>
                  <a:srgbClr val="00AF50"/>
                </a:solidFill>
                <a:latin typeface="Calibri"/>
                <a:cs typeface="Calibri"/>
              </a:rPr>
              <a:t>a</a:t>
            </a:r>
            <a:r>
              <a:rPr sz="2400" b="1" spc="-15">
                <a:solidFill>
                  <a:srgbClr val="00AF50"/>
                </a:solidFill>
                <a:latin typeface="Calibri"/>
                <a:cs typeface="Calibri"/>
              </a:rPr>
              <a:t> </a:t>
            </a:r>
            <a:r>
              <a:rPr sz="2400" b="1">
                <a:solidFill>
                  <a:srgbClr val="00AF50"/>
                </a:solidFill>
                <a:latin typeface="Calibri"/>
                <a:cs typeface="Calibri"/>
              </a:rPr>
              <a:t>PN</a:t>
            </a:r>
            <a:r>
              <a:rPr sz="2400" b="1" spc="-35">
                <a:solidFill>
                  <a:srgbClr val="00AF50"/>
                </a:solidFill>
                <a:latin typeface="Calibri"/>
                <a:cs typeface="Calibri"/>
              </a:rPr>
              <a:t> </a:t>
            </a:r>
            <a:r>
              <a:rPr sz="2400" b="1">
                <a:solidFill>
                  <a:srgbClr val="00AF50"/>
                </a:solidFill>
                <a:latin typeface="Calibri"/>
                <a:cs typeface="Calibri"/>
              </a:rPr>
              <a:t>Junction</a:t>
            </a:r>
            <a:r>
              <a:rPr sz="2400" b="1" spc="-10">
                <a:solidFill>
                  <a:srgbClr val="00AF50"/>
                </a:solidFill>
                <a:latin typeface="Calibri"/>
                <a:cs typeface="Calibri"/>
              </a:rPr>
              <a:t> diode</a:t>
            </a:r>
            <a:endParaRPr sz="2400">
              <a:latin typeface="Calibri"/>
              <a:cs typeface="Calibri"/>
            </a:endParaRPr>
          </a:p>
        </p:txBody>
      </p:sp>
      <p:sp>
        <p:nvSpPr>
          <p:cNvPr id="14" name="object 14"/>
          <p:cNvSpPr txBox="1"/>
          <p:nvPr/>
        </p:nvSpPr>
        <p:spPr>
          <a:xfrm>
            <a:off x="7760969" y="5232272"/>
            <a:ext cx="801370" cy="330835"/>
          </a:xfrm>
          <a:prstGeom prst="rect">
            <a:avLst/>
          </a:prstGeom>
        </p:spPr>
        <p:txBody>
          <a:bodyPr vert="horz" wrap="square" lIns="0" tIns="12700" rIns="0" bIns="0" rtlCol="0">
            <a:spAutoFit/>
          </a:bodyPr>
          <a:lstStyle/>
          <a:p>
            <a:pPr marL="12700">
              <a:lnSpc>
                <a:spcPct val="100000"/>
              </a:lnSpc>
              <a:spcBef>
                <a:spcPts val="100"/>
              </a:spcBef>
            </a:pPr>
            <a:r>
              <a:rPr sz="2000" spc="-10">
                <a:latin typeface="Calibri"/>
                <a:cs typeface="Calibri"/>
              </a:rPr>
              <a:t>Voltage</a:t>
            </a:r>
            <a:endParaRPr sz="2000">
              <a:latin typeface="Calibri"/>
              <a:cs typeface="Calibri"/>
            </a:endParaRPr>
          </a:p>
        </p:txBody>
      </p:sp>
      <p:sp>
        <p:nvSpPr>
          <p:cNvPr id="15" name="object 15"/>
          <p:cNvSpPr/>
          <p:nvPr/>
        </p:nvSpPr>
        <p:spPr>
          <a:xfrm>
            <a:off x="304800" y="1523949"/>
            <a:ext cx="1139190" cy="307975"/>
          </a:xfrm>
          <a:custGeom>
            <a:avLst/>
            <a:gdLst/>
            <a:ahLst/>
            <a:cxnLst/>
            <a:rect l="l" t="t" r="r" b="b"/>
            <a:pathLst>
              <a:path w="1139190" h="307975">
                <a:moveTo>
                  <a:pt x="1138961" y="0"/>
                </a:moveTo>
                <a:lnTo>
                  <a:pt x="0" y="0"/>
                </a:lnTo>
                <a:lnTo>
                  <a:pt x="0" y="307771"/>
                </a:lnTo>
                <a:lnTo>
                  <a:pt x="1138961" y="307771"/>
                </a:lnTo>
                <a:lnTo>
                  <a:pt x="1138961" y="0"/>
                </a:lnTo>
                <a:close/>
              </a:path>
            </a:pathLst>
          </a:custGeom>
          <a:solidFill>
            <a:srgbClr val="FFFFFF"/>
          </a:solidFill>
        </p:spPr>
        <p:txBody>
          <a:bodyPr wrap="square" lIns="0" tIns="0" rIns="0" bIns="0" rtlCol="0"/>
          <a:lstStyle/>
          <a:p>
            <a:endParaRPr/>
          </a:p>
        </p:txBody>
      </p:sp>
      <p:sp>
        <p:nvSpPr>
          <p:cNvPr id="16" name="object 16"/>
          <p:cNvSpPr txBox="1"/>
          <p:nvPr/>
        </p:nvSpPr>
        <p:spPr>
          <a:xfrm>
            <a:off x="467664" y="1497838"/>
            <a:ext cx="812165" cy="330835"/>
          </a:xfrm>
          <a:prstGeom prst="rect">
            <a:avLst/>
          </a:prstGeom>
        </p:spPr>
        <p:txBody>
          <a:bodyPr vert="horz" wrap="square" lIns="0" tIns="13335" rIns="0" bIns="0" rtlCol="0">
            <a:spAutoFit/>
          </a:bodyPr>
          <a:lstStyle/>
          <a:p>
            <a:pPr marL="12700">
              <a:lnSpc>
                <a:spcPct val="100000"/>
              </a:lnSpc>
              <a:spcBef>
                <a:spcPts val="105"/>
              </a:spcBef>
            </a:pPr>
            <a:r>
              <a:rPr sz="2000" spc="-10">
                <a:latin typeface="Calibri"/>
                <a:cs typeface="Calibri"/>
              </a:rPr>
              <a:t>Current</a:t>
            </a:r>
            <a:endParaRPr sz="2000">
              <a:latin typeface="Calibri"/>
              <a:cs typeface="Calibri"/>
            </a:endParaRPr>
          </a:p>
        </p:txBody>
      </p:sp>
      <p:sp>
        <p:nvSpPr>
          <p:cNvPr id="17" name="object 17"/>
          <p:cNvSpPr/>
          <p:nvPr/>
        </p:nvSpPr>
        <p:spPr>
          <a:xfrm>
            <a:off x="3733800" y="3108007"/>
            <a:ext cx="1009650" cy="492759"/>
          </a:xfrm>
          <a:custGeom>
            <a:avLst/>
            <a:gdLst/>
            <a:ahLst/>
            <a:cxnLst/>
            <a:rect l="l" t="t" r="r" b="b"/>
            <a:pathLst>
              <a:path w="1009650" h="492760">
                <a:moveTo>
                  <a:pt x="1009180" y="0"/>
                </a:moveTo>
                <a:lnTo>
                  <a:pt x="0" y="0"/>
                </a:lnTo>
                <a:lnTo>
                  <a:pt x="0" y="492442"/>
                </a:lnTo>
                <a:lnTo>
                  <a:pt x="1009180" y="492442"/>
                </a:lnTo>
                <a:lnTo>
                  <a:pt x="1009180" y="0"/>
                </a:lnTo>
                <a:close/>
              </a:path>
            </a:pathLst>
          </a:custGeom>
          <a:solidFill>
            <a:srgbClr val="FFFFFF"/>
          </a:solidFill>
        </p:spPr>
        <p:txBody>
          <a:bodyPr wrap="square" lIns="0" tIns="0" rIns="0" bIns="0" rtlCol="0"/>
          <a:lstStyle/>
          <a:p>
            <a:endParaRPr/>
          </a:p>
        </p:txBody>
      </p:sp>
      <p:sp>
        <p:nvSpPr>
          <p:cNvPr id="18" name="object 18"/>
          <p:cNvSpPr txBox="1">
            <a:spLocks noGrp="1"/>
          </p:cNvSpPr>
          <p:nvPr>
            <p:ph type="title"/>
          </p:nvPr>
        </p:nvSpPr>
        <p:spPr>
          <a:xfrm>
            <a:off x="3721734" y="3075558"/>
            <a:ext cx="878205" cy="513715"/>
          </a:xfrm>
          <a:prstGeom prst="rect">
            <a:avLst/>
          </a:prstGeom>
        </p:spPr>
        <p:txBody>
          <a:bodyPr vert="horz" wrap="square" lIns="0" tIns="13335" rIns="0" bIns="0" rtlCol="0">
            <a:spAutoFit/>
          </a:bodyPr>
          <a:lstStyle/>
          <a:p>
            <a:pPr marL="12700">
              <a:lnSpc>
                <a:spcPct val="100000"/>
              </a:lnSpc>
              <a:spcBef>
                <a:spcPts val="105"/>
              </a:spcBef>
            </a:pPr>
            <a:r>
              <a:rPr sz="3200" b="1">
                <a:solidFill>
                  <a:srgbClr val="000000"/>
                </a:solidFill>
                <a:latin typeface="Calibri"/>
                <a:cs typeface="Calibri"/>
              </a:rPr>
              <a:t>0.7</a:t>
            </a:r>
            <a:r>
              <a:rPr sz="3200" b="1" spc="-15">
                <a:solidFill>
                  <a:srgbClr val="000000"/>
                </a:solidFill>
                <a:latin typeface="Calibri"/>
                <a:cs typeface="Calibri"/>
              </a:rPr>
              <a:t> </a:t>
            </a:r>
            <a:r>
              <a:rPr sz="3200" b="1" spc="-50">
                <a:solidFill>
                  <a:srgbClr val="000000"/>
                </a:solidFill>
                <a:latin typeface="Calibri"/>
                <a:cs typeface="Calibri"/>
              </a:rPr>
              <a:t>V</a:t>
            </a:r>
            <a:endParaRPr sz="3200">
              <a:latin typeface="Calibri"/>
              <a:cs typeface="Calibri"/>
            </a:endParaRPr>
          </a:p>
        </p:txBody>
      </p:sp>
      <p:sp>
        <p:nvSpPr>
          <p:cNvPr id="19" name="object 19"/>
          <p:cNvSpPr/>
          <p:nvPr/>
        </p:nvSpPr>
        <p:spPr>
          <a:xfrm>
            <a:off x="3352800" y="3728084"/>
            <a:ext cx="695325" cy="1148715"/>
          </a:xfrm>
          <a:custGeom>
            <a:avLst/>
            <a:gdLst/>
            <a:ahLst/>
            <a:cxnLst/>
            <a:rect l="l" t="t" r="r" b="b"/>
            <a:pathLst>
              <a:path w="695325" h="1148714">
                <a:moveTo>
                  <a:pt x="10922" y="1007109"/>
                </a:moveTo>
                <a:lnTo>
                  <a:pt x="0" y="1148714"/>
                </a:lnTo>
                <a:lnTo>
                  <a:pt x="93613" y="1089152"/>
                </a:lnTo>
                <a:lnTo>
                  <a:pt x="48767" y="1089152"/>
                </a:lnTo>
                <a:lnTo>
                  <a:pt x="29717" y="1077595"/>
                </a:lnTo>
                <a:lnTo>
                  <a:pt x="34288" y="1069978"/>
                </a:lnTo>
                <a:lnTo>
                  <a:pt x="10922" y="1007109"/>
                </a:lnTo>
                <a:close/>
              </a:path>
              <a:path w="695325" h="1148714">
                <a:moveTo>
                  <a:pt x="53412" y="1081410"/>
                </a:moveTo>
                <a:lnTo>
                  <a:pt x="39242" y="1083309"/>
                </a:lnTo>
                <a:lnTo>
                  <a:pt x="48767" y="1089152"/>
                </a:lnTo>
                <a:lnTo>
                  <a:pt x="53412" y="1081410"/>
                </a:lnTo>
                <a:close/>
              </a:path>
              <a:path w="695325" h="1148714">
                <a:moveTo>
                  <a:pt x="119761" y="1072514"/>
                </a:moveTo>
                <a:lnTo>
                  <a:pt x="53412" y="1081410"/>
                </a:lnTo>
                <a:lnTo>
                  <a:pt x="48767" y="1089152"/>
                </a:lnTo>
                <a:lnTo>
                  <a:pt x="93613" y="1089152"/>
                </a:lnTo>
                <a:lnTo>
                  <a:pt x="119761" y="1072514"/>
                </a:lnTo>
                <a:close/>
              </a:path>
              <a:path w="695325" h="1148714">
                <a:moveTo>
                  <a:pt x="34288" y="1069978"/>
                </a:moveTo>
                <a:lnTo>
                  <a:pt x="29717" y="1077595"/>
                </a:lnTo>
                <a:lnTo>
                  <a:pt x="39138" y="1083309"/>
                </a:lnTo>
                <a:lnTo>
                  <a:pt x="34288" y="1069978"/>
                </a:lnTo>
                <a:close/>
              </a:path>
              <a:path w="695325" h="1148714">
                <a:moveTo>
                  <a:pt x="676275" y="0"/>
                </a:moveTo>
                <a:lnTo>
                  <a:pt x="34288" y="1069978"/>
                </a:lnTo>
                <a:lnTo>
                  <a:pt x="39242" y="1083309"/>
                </a:lnTo>
                <a:lnTo>
                  <a:pt x="53412" y="1081410"/>
                </a:lnTo>
                <a:lnTo>
                  <a:pt x="695325" y="11429"/>
                </a:lnTo>
                <a:lnTo>
                  <a:pt x="676275" y="0"/>
                </a:lnTo>
                <a:close/>
              </a:path>
            </a:pathLst>
          </a:custGeom>
          <a:solidFill>
            <a:srgbClr val="497DBA"/>
          </a:solidFill>
        </p:spPr>
        <p:txBody>
          <a:bodyPr wrap="square" lIns="0" tIns="0" rIns="0" bIns="0" rtlCol="0"/>
          <a:lstStyle/>
          <a:p>
            <a:endParaRPr/>
          </a:p>
        </p:txBody>
      </p:sp>
      <p:sp>
        <p:nvSpPr>
          <p:cNvPr id="20" name="object 20"/>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32</a:t>
            </a:fld>
            <a:endParaRPr spc="-25"/>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4" y="70103"/>
            <a:ext cx="8295140" cy="1056132"/>
          </a:xfrm>
          <a:prstGeom prst="rect">
            <a:avLst/>
          </a:prstGeom>
        </p:spPr>
      </p:pic>
      <p:sp>
        <p:nvSpPr>
          <p:cNvPr id="3" name="object 3"/>
          <p:cNvSpPr txBox="1"/>
          <p:nvPr/>
        </p:nvSpPr>
        <p:spPr>
          <a:xfrm>
            <a:off x="78739" y="1173302"/>
            <a:ext cx="4727575" cy="514350"/>
          </a:xfrm>
          <a:prstGeom prst="rect">
            <a:avLst/>
          </a:prstGeom>
        </p:spPr>
        <p:txBody>
          <a:bodyPr vert="horz" wrap="square" lIns="0" tIns="13335" rIns="0" bIns="0" rtlCol="0">
            <a:spAutoFit/>
          </a:bodyPr>
          <a:lstStyle/>
          <a:p>
            <a:pPr marL="12700">
              <a:lnSpc>
                <a:spcPct val="100000"/>
              </a:lnSpc>
              <a:spcBef>
                <a:spcPts val="105"/>
              </a:spcBef>
              <a:tabLst>
                <a:tab pos="1079500" algn="l"/>
                <a:tab pos="2426335" algn="l"/>
                <a:tab pos="4157979" algn="l"/>
              </a:tabLst>
            </a:pPr>
            <a:r>
              <a:rPr sz="3200" b="1" i="1" spc="-20">
                <a:solidFill>
                  <a:srgbClr val="00AF50"/>
                </a:solidFill>
                <a:latin typeface="Calibri"/>
                <a:cs typeface="Calibri"/>
              </a:rPr>
              <a:t>“The</a:t>
            </a:r>
            <a:r>
              <a:rPr sz="3200" b="1" i="1">
                <a:solidFill>
                  <a:srgbClr val="00AF50"/>
                </a:solidFill>
                <a:latin typeface="Calibri"/>
                <a:cs typeface="Calibri"/>
              </a:rPr>
              <a:t>	</a:t>
            </a:r>
            <a:r>
              <a:rPr sz="3200" b="1" i="1" spc="-10">
                <a:solidFill>
                  <a:srgbClr val="00AF50"/>
                </a:solidFill>
                <a:latin typeface="Calibri"/>
                <a:cs typeface="Calibri"/>
              </a:rPr>
              <a:t>region</a:t>
            </a:r>
            <a:r>
              <a:rPr sz="3200" b="1" i="1">
                <a:solidFill>
                  <a:srgbClr val="00AF50"/>
                </a:solidFill>
                <a:latin typeface="Calibri"/>
                <a:cs typeface="Calibri"/>
              </a:rPr>
              <a:t>	</a:t>
            </a:r>
            <a:r>
              <a:rPr sz="3200" b="1" i="1" spc="-10">
                <a:solidFill>
                  <a:srgbClr val="00AF50"/>
                </a:solidFill>
                <a:latin typeface="Calibri"/>
                <a:cs typeface="Calibri"/>
              </a:rPr>
              <a:t>between</a:t>
            </a:r>
            <a:r>
              <a:rPr sz="3200" b="1" i="1">
                <a:solidFill>
                  <a:srgbClr val="00AF50"/>
                </a:solidFill>
                <a:latin typeface="Calibri"/>
                <a:cs typeface="Calibri"/>
              </a:rPr>
              <a:t>	</a:t>
            </a:r>
            <a:r>
              <a:rPr sz="3200" b="1" i="1" spc="-25">
                <a:solidFill>
                  <a:srgbClr val="00AF50"/>
                </a:solidFill>
                <a:latin typeface="Calibri"/>
                <a:cs typeface="Calibri"/>
              </a:rPr>
              <a:t>the</a:t>
            </a:r>
            <a:endParaRPr sz="3200">
              <a:latin typeface="Calibri"/>
              <a:cs typeface="Calibri"/>
            </a:endParaRPr>
          </a:p>
        </p:txBody>
      </p:sp>
      <p:sp>
        <p:nvSpPr>
          <p:cNvPr id="4" name="object 4"/>
          <p:cNvSpPr txBox="1"/>
          <p:nvPr/>
        </p:nvSpPr>
        <p:spPr>
          <a:xfrm>
            <a:off x="5041519" y="1173302"/>
            <a:ext cx="4025265" cy="514350"/>
          </a:xfrm>
          <a:prstGeom prst="rect">
            <a:avLst/>
          </a:prstGeom>
        </p:spPr>
        <p:txBody>
          <a:bodyPr vert="horz" wrap="square" lIns="0" tIns="13335" rIns="0" bIns="0" rtlCol="0">
            <a:spAutoFit/>
          </a:bodyPr>
          <a:lstStyle/>
          <a:p>
            <a:pPr marL="12700">
              <a:lnSpc>
                <a:spcPct val="100000"/>
              </a:lnSpc>
              <a:spcBef>
                <a:spcPts val="105"/>
              </a:spcBef>
              <a:tabLst>
                <a:tab pos="1202690" algn="l"/>
                <a:tab pos="2536825" algn="l"/>
                <a:tab pos="3797300" algn="l"/>
              </a:tabLst>
            </a:pPr>
            <a:r>
              <a:rPr sz="3200" b="1" i="1" spc="-10">
                <a:solidFill>
                  <a:srgbClr val="00AF50"/>
                </a:solidFill>
                <a:latin typeface="Calibri"/>
                <a:cs typeface="Calibri"/>
              </a:rPr>
              <a:t>limits</a:t>
            </a:r>
            <a:r>
              <a:rPr sz="3200" b="1" i="1">
                <a:solidFill>
                  <a:srgbClr val="00AF50"/>
                </a:solidFill>
                <a:latin typeface="Calibri"/>
                <a:cs typeface="Calibri"/>
              </a:rPr>
              <a:t>	</a:t>
            </a:r>
            <a:r>
              <a:rPr sz="3200" b="1" i="1" spc="-10">
                <a:solidFill>
                  <a:srgbClr val="00AF50"/>
                </a:solidFill>
                <a:latin typeface="Calibri"/>
                <a:cs typeface="Calibri"/>
              </a:rPr>
              <a:t>within</a:t>
            </a:r>
            <a:r>
              <a:rPr sz="3200" b="1" i="1">
                <a:solidFill>
                  <a:srgbClr val="00AF50"/>
                </a:solidFill>
                <a:latin typeface="Calibri"/>
                <a:cs typeface="Calibri"/>
              </a:rPr>
              <a:t>	</a:t>
            </a:r>
            <a:r>
              <a:rPr sz="3200" b="1" i="1" spc="-10">
                <a:solidFill>
                  <a:srgbClr val="00AF50"/>
                </a:solidFill>
                <a:latin typeface="Calibri"/>
                <a:cs typeface="Calibri"/>
              </a:rPr>
              <a:t>which</a:t>
            </a:r>
            <a:r>
              <a:rPr sz="3200" b="1" i="1">
                <a:solidFill>
                  <a:srgbClr val="00AF50"/>
                </a:solidFill>
                <a:latin typeface="Calibri"/>
                <a:cs typeface="Calibri"/>
              </a:rPr>
              <a:t>	</a:t>
            </a:r>
            <a:r>
              <a:rPr sz="3200" b="1" i="1" spc="-50">
                <a:solidFill>
                  <a:srgbClr val="00AF50"/>
                </a:solidFill>
                <a:latin typeface="Calibri"/>
                <a:cs typeface="Calibri"/>
              </a:rPr>
              <a:t>a</a:t>
            </a:r>
            <a:endParaRPr sz="3200">
              <a:latin typeface="Calibri"/>
              <a:cs typeface="Calibri"/>
            </a:endParaRPr>
          </a:p>
        </p:txBody>
      </p:sp>
      <p:sp>
        <p:nvSpPr>
          <p:cNvPr id="5" name="object 5"/>
          <p:cNvSpPr txBox="1"/>
          <p:nvPr/>
        </p:nvSpPr>
        <p:spPr>
          <a:xfrm>
            <a:off x="78739" y="1661287"/>
            <a:ext cx="8989060" cy="2074545"/>
          </a:xfrm>
          <a:prstGeom prst="rect">
            <a:avLst/>
          </a:prstGeom>
        </p:spPr>
        <p:txBody>
          <a:bodyPr vert="horz" wrap="square" lIns="0" tIns="13335" rIns="0" bIns="0" rtlCol="0">
            <a:spAutoFit/>
          </a:bodyPr>
          <a:lstStyle/>
          <a:p>
            <a:pPr marL="12700" marR="5080" algn="just">
              <a:lnSpc>
                <a:spcPct val="100000"/>
              </a:lnSpc>
              <a:spcBef>
                <a:spcPts val="105"/>
              </a:spcBef>
            </a:pPr>
            <a:r>
              <a:rPr sz="3200" b="1" i="1">
                <a:solidFill>
                  <a:srgbClr val="00AF50"/>
                </a:solidFill>
                <a:latin typeface="Calibri"/>
                <a:cs typeface="Calibri"/>
              </a:rPr>
              <a:t>quantity</a:t>
            </a:r>
            <a:r>
              <a:rPr sz="3200" b="1" i="1" spc="465">
                <a:solidFill>
                  <a:srgbClr val="00AF50"/>
                </a:solidFill>
                <a:latin typeface="Calibri"/>
                <a:cs typeface="Calibri"/>
              </a:rPr>
              <a:t>  </a:t>
            </a:r>
            <a:r>
              <a:rPr sz="3200" b="1" i="1">
                <a:solidFill>
                  <a:srgbClr val="00AF50"/>
                </a:solidFill>
                <a:latin typeface="Calibri"/>
                <a:cs typeface="Calibri"/>
              </a:rPr>
              <a:t>is</a:t>
            </a:r>
            <a:r>
              <a:rPr sz="3200" b="1" i="1" spc="465">
                <a:solidFill>
                  <a:srgbClr val="00AF50"/>
                </a:solidFill>
                <a:latin typeface="Calibri"/>
                <a:cs typeface="Calibri"/>
              </a:rPr>
              <a:t>  </a:t>
            </a:r>
            <a:r>
              <a:rPr sz="3200" b="1" i="1">
                <a:solidFill>
                  <a:srgbClr val="00AF50"/>
                </a:solidFill>
                <a:latin typeface="Calibri"/>
                <a:cs typeface="Calibri"/>
              </a:rPr>
              <a:t>measured,</a:t>
            </a:r>
            <a:r>
              <a:rPr sz="3200" b="1" i="1" spc="459">
                <a:solidFill>
                  <a:srgbClr val="00AF50"/>
                </a:solidFill>
                <a:latin typeface="Calibri"/>
                <a:cs typeface="Calibri"/>
              </a:rPr>
              <a:t>  </a:t>
            </a:r>
            <a:r>
              <a:rPr sz="3200" b="1" i="1">
                <a:solidFill>
                  <a:srgbClr val="00AF50"/>
                </a:solidFill>
                <a:latin typeface="Calibri"/>
                <a:cs typeface="Calibri"/>
              </a:rPr>
              <a:t>received,</a:t>
            </a:r>
            <a:r>
              <a:rPr sz="3200" b="1" i="1" spc="459">
                <a:solidFill>
                  <a:srgbClr val="00AF50"/>
                </a:solidFill>
                <a:latin typeface="Calibri"/>
                <a:cs typeface="Calibri"/>
              </a:rPr>
              <a:t>  </a:t>
            </a:r>
            <a:r>
              <a:rPr sz="3200" b="1" i="1">
                <a:solidFill>
                  <a:srgbClr val="00AF50"/>
                </a:solidFill>
                <a:latin typeface="Calibri"/>
                <a:cs typeface="Calibri"/>
              </a:rPr>
              <a:t>or</a:t>
            </a:r>
            <a:r>
              <a:rPr sz="3200" b="1" i="1" spc="465">
                <a:solidFill>
                  <a:srgbClr val="00AF50"/>
                </a:solidFill>
                <a:latin typeface="Calibri"/>
                <a:cs typeface="Calibri"/>
              </a:rPr>
              <a:t>  </a:t>
            </a:r>
            <a:r>
              <a:rPr sz="3200" b="1" i="1" spc="-10">
                <a:solidFill>
                  <a:srgbClr val="00AF50"/>
                </a:solidFill>
                <a:latin typeface="Calibri"/>
                <a:cs typeface="Calibri"/>
              </a:rPr>
              <a:t>transmitted, </a:t>
            </a:r>
            <a:r>
              <a:rPr sz="3200" b="1" i="1">
                <a:solidFill>
                  <a:srgbClr val="00AF50"/>
                </a:solidFill>
                <a:latin typeface="Calibri"/>
                <a:cs typeface="Calibri"/>
              </a:rPr>
              <a:t>expressed</a:t>
            </a:r>
            <a:r>
              <a:rPr sz="3200" b="1" i="1" spc="140">
                <a:solidFill>
                  <a:srgbClr val="00AF50"/>
                </a:solidFill>
                <a:latin typeface="Calibri"/>
                <a:cs typeface="Calibri"/>
              </a:rPr>
              <a:t>  </a:t>
            </a:r>
            <a:r>
              <a:rPr sz="3200" b="1" i="1">
                <a:solidFill>
                  <a:srgbClr val="00AF50"/>
                </a:solidFill>
                <a:latin typeface="Calibri"/>
                <a:cs typeface="Calibri"/>
              </a:rPr>
              <a:t>by</a:t>
            </a:r>
            <a:r>
              <a:rPr sz="3200" b="1" i="1" spc="150">
                <a:solidFill>
                  <a:srgbClr val="00AF50"/>
                </a:solidFill>
                <a:latin typeface="Calibri"/>
                <a:cs typeface="Calibri"/>
              </a:rPr>
              <a:t>  </a:t>
            </a:r>
            <a:r>
              <a:rPr sz="3200" b="1" i="1">
                <a:solidFill>
                  <a:srgbClr val="00AF50"/>
                </a:solidFill>
                <a:latin typeface="Calibri"/>
                <a:cs typeface="Calibri"/>
              </a:rPr>
              <a:t>stating</a:t>
            </a:r>
            <a:r>
              <a:rPr sz="3200" b="1" i="1" spc="145">
                <a:solidFill>
                  <a:srgbClr val="00AF50"/>
                </a:solidFill>
                <a:latin typeface="Calibri"/>
                <a:cs typeface="Calibri"/>
              </a:rPr>
              <a:t>  </a:t>
            </a:r>
            <a:r>
              <a:rPr sz="3200" b="1" i="1">
                <a:solidFill>
                  <a:srgbClr val="00AF50"/>
                </a:solidFill>
                <a:latin typeface="Calibri"/>
                <a:cs typeface="Calibri"/>
              </a:rPr>
              <a:t>the</a:t>
            </a:r>
            <a:r>
              <a:rPr sz="3200" b="1" i="1" spc="140">
                <a:solidFill>
                  <a:srgbClr val="00AF50"/>
                </a:solidFill>
                <a:latin typeface="Calibri"/>
                <a:cs typeface="Calibri"/>
              </a:rPr>
              <a:t>  </a:t>
            </a:r>
            <a:r>
              <a:rPr sz="3200" b="1" i="1">
                <a:solidFill>
                  <a:srgbClr val="00AF50"/>
                </a:solidFill>
                <a:latin typeface="Calibri"/>
                <a:cs typeface="Calibri"/>
              </a:rPr>
              <a:t>lower</a:t>
            </a:r>
            <a:r>
              <a:rPr sz="3200" b="1" i="1" spc="145">
                <a:solidFill>
                  <a:srgbClr val="00AF50"/>
                </a:solidFill>
                <a:latin typeface="Calibri"/>
                <a:cs typeface="Calibri"/>
              </a:rPr>
              <a:t>  </a:t>
            </a:r>
            <a:r>
              <a:rPr sz="3200" b="1" i="1">
                <a:solidFill>
                  <a:srgbClr val="00AF50"/>
                </a:solidFill>
                <a:latin typeface="Calibri"/>
                <a:cs typeface="Calibri"/>
              </a:rPr>
              <a:t>and</a:t>
            </a:r>
            <a:r>
              <a:rPr sz="3200" b="1" i="1" spc="145">
                <a:solidFill>
                  <a:srgbClr val="00AF50"/>
                </a:solidFill>
                <a:latin typeface="Calibri"/>
                <a:cs typeface="Calibri"/>
              </a:rPr>
              <a:t>  </a:t>
            </a:r>
            <a:r>
              <a:rPr sz="3200" b="1" i="1">
                <a:solidFill>
                  <a:srgbClr val="00AF50"/>
                </a:solidFill>
                <a:latin typeface="Calibri"/>
                <a:cs typeface="Calibri"/>
              </a:rPr>
              <a:t>upper</a:t>
            </a:r>
            <a:r>
              <a:rPr sz="3200" b="1" i="1" spc="145">
                <a:solidFill>
                  <a:srgbClr val="00AF50"/>
                </a:solidFill>
                <a:latin typeface="Calibri"/>
                <a:cs typeface="Calibri"/>
              </a:rPr>
              <a:t>  </a:t>
            </a:r>
            <a:r>
              <a:rPr sz="3200" b="1" i="1" spc="-10">
                <a:solidFill>
                  <a:srgbClr val="00AF50"/>
                </a:solidFill>
                <a:latin typeface="Calibri"/>
                <a:cs typeface="Calibri"/>
              </a:rPr>
              <a:t>range values”.</a:t>
            </a:r>
            <a:endParaRPr sz="3200">
              <a:latin typeface="Calibri"/>
              <a:cs typeface="Calibri"/>
            </a:endParaRPr>
          </a:p>
          <a:p>
            <a:pPr marL="466725" indent="-454025" algn="just">
              <a:lnSpc>
                <a:spcPct val="100000"/>
              </a:lnSpc>
              <a:spcBef>
                <a:spcPts val="765"/>
              </a:spcBef>
              <a:buFont typeface="Wingdings"/>
              <a:buChar char=""/>
              <a:tabLst>
                <a:tab pos="466725" algn="l"/>
              </a:tabLst>
            </a:pPr>
            <a:r>
              <a:rPr sz="3200" b="1">
                <a:solidFill>
                  <a:srgbClr val="FF0000"/>
                </a:solidFill>
                <a:latin typeface="Calibri"/>
                <a:cs typeface="Calibri"/>
              </a:rPr>
              <a:t>It</a:t>
            </a:r>
            <a:r>
              <a:rPr sz="3200" b="1" spc="-15">
                <a:solidFill>
                  <a:srgbClr val="FF0000"/>
                </a:solidFill>
                <a:latin typeface="Calibri"/>
                <a:cs typeface="Calibri"/>
              </a:rPr>
              <a:t> </a:t>
            </a:r>
            <a:r>
              <a:rPr sz="3200" b="1">
                <a:solidFill>
                  <a:srgbClr val="FF0000"/>
                </a:solidFill>
                <a:latin typeface="Calibri"/>
                <a:cs typeface="Calibri"/>
              </a:rPr>
              <a:t>is</a:t>
            </a:r>
            <a:r>
              <a:rPr sz="3200" b="1" spc="-5">
                <a:solidFill>
                  <a:srgbClr val="FF0000"/>
                </a:solidFill>
                <a:latin typeface="Calibri"/>
                <a:cs typeface="Calibri"/>
              </a:rPr>
              <a:t> </a:t>
            </a:r>
            <a:r>
              <a:rPr sz="3200" b="1">
                <a:solidFill>
                  <a:srgbClr val="FF0000"/>
                </a:solidFill>
                <a:latin typeface="Calibri"/>
                <a:cs typeface="Calibri"/>
              </a:rPr>
              <a:t>input</a:t>
            </a:r>
            <a:r>
              <a:rPr sz="3200" b="1" spc="-15">
                <a:solidFill>
                  <a:srgbClr val="FF0000"/>
                </a:solidFill>
                <a:latin typeface="Calibri"/>
                <a:cs typeface="Calibri"/>
              </a:rPr>
              <a:t> </a:t>
            </a:r>
            <a:r>
              <a:rPr sz="3200" b="1" spc="-10">
                <a:solidFill>
                  <a:srgbClr val="FF0000"/>
                </a:solidFill>
                <a:latin typeface="Calibri"/>
                <a:cs typeface="Calibri"/>
              </a:rPr>
              <a:t>dependent</a:t>
            </a:r>
            <a:endParaRPr sz="3200">
              <a:latin typeface="Calibri"/>
              <a:cs typeface="Calibri"/>
            </a:endParaRPr>
          </a:p>
        </p:txBody>
      </p:sp>
      <p:pic>
        <p:nvPicPr>
          <p:cNvPr id="6" name="object 6"/>
          <p:cNvPicPr/>
          <p:nvPr/>
        </p:nvPicPr>
        <p:blipFill>
          <a:blip r:embed="rId3" cstate="print"/>
          <a:stretch>
            <a:fillRect/>
          </a:stretch>
        </p:blipFill>
        <p:spPr>
          <a:xfrm>
            <a:off x="4579239" y="2524125"/>
            <a:ext cx="4333874" cy="4333872"/>
          </a:xfrm>
          <a:prstGeom prst="rect">
            <a:avLst/>
          </a:prstGeom>
        </p:spPr>
      </p:pic>
      <p:sp>
        <p:nvSpPr>
          <p:cNvPr id="7" name="object 7"/>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33</a:t>
            </a:fld>
            <a:endParaRPr spc="-25"/>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607565"/>
            <a:ext cx="7562215" cy="1002030"/>
          </a:xfrm>
          <a:prstGeom prst="rect">
            <a:avLst/>
          </a:prstGeom>
        </p:spPr>
        <p:txBody>
          <a:bodyPr vert="horz" wrap="square" lIns="0" tIns="13335" rIns="0" bIns="0" rtlCol="0">
            <a:spAutoFit/>
          </a:bodyPr>
          <a:lstStyle/>
          <a:p>
            <a:pPr marL="12700" marR="5080">
              <a:lnSpc>
                <a:spcPct val="100000"/>
              </a:lnSpc>
              <a:spcBef>
                <a:spcPts val="105"/>
              </a:spcBef>
            </a:pPr>
            <a:r>
              <a:rPr sz="3200" b="1" i="1">
                <a:solidFill>
                  <a:srgbClr val="00AF50"/>
                </a:solidFill>
                <a:latin typeface="Calibri"/>
                <a:cs typeface="Calibri"/>
              </a:rPr>
              <a:t>“The</a:t>
            </a:r>
            <a:r>
              <a:rPr sz="3200" b="1" i="1" spc="-10">
                <a:solidFill>
                  <a:srgbClr val="00AF50"/>
                </a:solidFill>
                <a:latin typeface="Calibri"/>
                <a:cs typeface="Calibri"/>
              </a:rPr>
              <a:t> </a:t>
            </a:r>
            <a:r>
              <a:rPr sz="3200" b="1" i="1">
                <a:solidFill>
                  <a:srgbClr val="00AF50"/>
                </a:solidFill>
                <a:latin typeface="Calibri"/>
                <a:cs typeface="Calibri"/>
              </a:rPr>
              <a:t>algebraic</a:t>
            </a:r>
            <a:r>
              <a:rPr sz="3200" b="1" i="1" spc="-30">
                <a:solidFill>
                  <a:srgbClr val="00AF50"/>
                </a:solidFill>
                <a:latin typeface="Calibri"/>
                <a:cs typeface="Calibri"/>
              </a:rPr>
              <a:t> </a:t>
            </a:r>
            <a:r>
              <a:rPr sz="3200" b="1" i="1">
                <a:solidFill>
                  <a:srgbClr val="00AF50"/>
                </a:solidFill>
                <a:latin typeface="Calibri"/>
                <a:cs typeface="Calibri"/>
              </a:rPr>
              <a:t>difference</a:t>
            </a:r>
            <a:r>
              <a:rPr sz="3200" b="1" i="1" spc="-5">
                <a:solidFill>
                  <a:srgbClr val="00AF50"/>
                </a:solidFill>
                <a:latin typeface="Calibri"/>
                <a:cs typeface="Calibri"/>
              </a:rPr>
              <a:t> </a:t>
            </a:r>
            <a:r>
              <a:rPr sz="3200" b="1" i="1">
                <a:solidFill>
                  <a:srgbClr val="00AF50"/>
                </a:solidFill>
                <a:latin typeface="Calibri"/>
                <a:cs typeface="Calibri"/>
              </a:rPr>
              <a:t>between</a:t>
            </a:r>
            <a:r>
              <a:rPr sz="3200" b="1" i="1" spc="-10">
                <a:solidFill>
                  <a:srgbClr val="00AF50"/>
                </a:solidFill>
                <a:latin typeface="Calibri"/>
                <a:cs typeface="Calibri"/>
              </a:rPr>
              <a:t> </a:t>
            </a:r>
            <a:r>
              <a:rPr sz="3200" b="1" i="1">
                <a:solidFill>
                  <a:srgbClr val="00AF50"/>
                </a:solidFill>
                <a:latin typeface="Calibri"/>
                <a:cs typeface="Calibri"/>
              </a:rPr>
              <a:t>the</a:t>
            </a:r>
            <a:r>
              <a:rPr sz="3200" b="1" i="1" spc="-5">
                <a:solidFill>
                  <a:srgbClr val="00AF50"/>
                </a:solidFill>
                <a:latin typeface="Calibri"/>
                <a:cs typeface="Calibri"/>
              </a:rPr>
              <a:t> </a:t>
            </a:r>
            <a:r>
              <a:rPr sz="3200" b="1" i="1" spc="-10">
                <a:solidFill>
                  <a:srgbClr val="00AF50"/>
                </a:solidFill>
                <a:latin typeface="Calibri"/>
                <a:cs typeface="Calibri"/>
              </a:rPr>
              <a:t>upper </a:t>
            </a:r>
            <a:r>
              <a:rPr sz="3200" b="1" i="1">
                <a:solidFill>
                  <a:srgbClr val="00AF50"/>
                </a:solidFill>
                <a:latin typeface="Calibri"/>
                <a:cs typeface="Calibri"/>
              </a:rPr>
              <a:t>and</a:t>
            </a:r>
            <a:r>
              <a:rPr sz="3200" b="1" i="1" spc="-15">
                <a:solidFill>
                  <a:srgbClr val="00AF50"/>
                </a:solidFill>
                <a:latin typeface="Calibri"/>
                <a:cs typeface="Calibri"/>
              </a:rPr>
              <a:t> </a:t>
            </a:r>
            <a:r>
              <a:rPr sz="3200" b="1" i="1">
                <a:solidFill>
                  <a:srgbClr val="00AF50"/>
                </a:solidFill>
                <a:latin typeface="Calibri"/>
                <a:cs typeface="Calibri"/>
              </a:rPr>
              <a:t>lower</a:t>
            </a:r>
            <a:r>
              <a:rPr sz="3200" b="1" i="1" spc="5">
                <a:solidFill>
                  <a:srgbClr val="00AF50"/>
                </a:solidFill>
                <a:latin typeface="Calibri"/>
                <a:cs typeface="Calibri"/>
              </a:rPr>
              <a:t> </a:t>
            </a:r>
            <a:r>
              <a:rPr sz="3200" b="1" i="1" spc="-10">
                <a:solidFill>
                  <a:srgbClr val="00AF50"/>
                </a:solidFill>
                <a:latin typeface="Calibri"/>
                <a:cs typeface="Calibri"/>
              </a:rPr>
              <a:t>range-values”.</a:t>
            </a:r>
            <a:endParaRPr sz="3200">
              <a:latin typeface="Calibri"/>
              <a:cs typeface="Calibri"/>
            </a:endParaRPr>
          </a:p>
        </p:txBody>
      </p:sp>
      <p:sp>
        <p:nvSpPr>
          <p:cNvPr id="3" name="object 3"/>
          <p:cNvSpPr txBox="1"/>
          <p:nvPr/>
        </p:nvSpPr>
        <p:spPr>
          <a:xfrm>
            <a:off x="535940" y="2680843"/>
            <a:ext cx="5094605" cy="513715"/>
          </a:xfrm>
          <a:prstGeom prst="rect">
            <a:avLst/>
          </a:prstGeom>
        </p:spPr>
        <p:txBody>
          <a:bodyPr vert="horz" wrap="square" lIns="0" tIns="13335" rIns="0" bIns="0" rtlCol="0">
            <a:spAutoFit/>
          </a:bodyPr>
          <a:lstStyle/>
          <a:p>
            <a:pPr marL="466725" indent="-454025">
              <a:lnSpc>
                <a:spcPct val="100000"/>
              </a:lnSpc>
              <a:spcBef>
                <a:spcPts val="105"/>
              </a:spcBef>
              <a:buFont typeface="Wingdings"/>
              <a:buChar char=""/>
              <a:tabLst>
                <a:tab pos="466725" algn="l"/>
              </a:tabLst>
            </a:pPr>
            <a:r>
              <a:rPr sz="3200" b="1">
                <a:solidFill>
                  <a:srgbClr val="FF0000"/>
                </a:solidFill>
                <a:latin typeface="Calibri"/>
                <a:cs typeface="Calibri"/>
              </a:rPr>
              <a:t>It</a:t>
            </a:r>
            <a:r>
              <a:rPr sz="3200" b="1" spc="-35">
                <a:solidFill>
                  <a:srgbClr val="FF0000"/>
                </a:solidFill>
                <a:latin typeface="Calibri"/>
                <a:cs typeface="Calibri"/>
              </a:rPr>
              <a:t> </a:t>
            </a:r>
            <a:r>
              <a:rPr sz="3200" b="1">
                <a:solidFill>
                  <a:srgbClr val="FF0000"/>
                </a:solidFill>
                <a:latin typeface="Calibri"/>
                <a:cs typeface="Calibri"/>
              </a:rPr>
              <a:t>is</a:t>
            </a:r>
            <a:r>
              <a:rPr sz="3200" b="1" spc="-25">
                <a:solidFill>
                  <a:srgbClr val="FF0000"/>
                </a:solidFill>
                <a:latin typeface="Calibri"/>
                <a:cs typeface="Calibri"/>
              </a:rPr>
              <a:t> </a:t>
            </a:r>
            <a:r>
              <a:rPr sz="3200" b="1">
                <a:solidFill>
                  <a:srgbClr val="FF0000"/>
                </a:solidFill>
                <a:latin typeface="Calibri"/>
                <a:cs typeface="Calibri"/>
              </a:rPr>
              <a:t>Instrument</a:t>
            </a:r>
            <a:r>
              <a:rPr sz="3200" b="1" spc="-55">
                <a:solidFill>
                  <a:srgbClr val="FF0000"/>
                </a:solidFill>
                <a:latin typeface="Calibri"/>
                <a:cs typeface="Calibri"/>
              </a:rPr>
              <a:t> </a:t>
            </a:r>
            <a:r>
              <a:rPr sz="3200" b="1" spc="-10">
                <a:solidFill>
                  <a:srgbClr val="FF0000"/>
                </a:solidFill>
                <a:latin typeface="Calibri"/>
                <a:cs typeface="Calibri"/>
              </a:rPr>
              <a:t>dependent.</a:t>
            </a:r>
            <a:endParaRPr sz="3200">
              <a:latin typeface="Calibri"/>
              <a:cs typeface="Calibri"/>
            </a:endParaRPr>
          </a:p>
        </p:txBody>
      </p:sp>
      <p:pic>
        <p:nvPicPr>
          <p:cNvPr id="4" name="object 4"/>
          <p:cNvPicPr/>
          <p:nvPr/>
        </p:nvPicPr>
        <p:blipFill>
          <a:blip r:embed="rId2" cstate="print"/>
          <a:stretch>
            <a:fillRect/>
          </a:stretch>
        </p:blipFill>
        <p:spPr>
          <a:xfrm>
            <a:off x="426714" y="268209"/>
            <a:ext cx="8295140" cy="1210273"/>
          </a:xfrm>
          <a:prstGeom prst="rect">
            <a:avLst/>
          </a:prstGeom>
        </p:spPr>
      </p:pic>
      <p:pic>
        <p:nvPicPr>
          <p:cNvPr id="5" name="object 5"/>
          <p:cNvPicPr/>
          <p:nvPr/>
        </p:nvPicPr>
        <p:blipFill>
          <a:blip r:embed="rId3" cstate="print"/>
          <a:stretch>
            <a:fillRect/>
          </a:stretch>
        </p:blipFill>
        <p:spPr>
          <a:xfrm>
            <a:off x="2743200" y="3254828"/>
            <a:ext cx="4489450" cy="3603169"/>
          </a:xfrm>
          <a:prstGeom prst="rect">
            <a:avLst/>
          </a:prstGeom>
        </p:spPr>
      </p:pic>
      <p:sp>
        <p:nvSpPr>
          <p:cNvPr id="6" name="object 6"/>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34</a:t>
            </a:fld>
            <a:endParaRPr spc="-25"/>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2964180">
              <a:lnSpc>
                <a:spcPct val="100000"/>
              </a:lnSpc>
              <a:spcBef>
                <a:spcPts val="105"/>
              </a:spcBef>
            </a:pPr>
            <a:r>
              <a:rPr spc="-10">
                <a:solidFill>
                  <a:srgbClr val="1F4E79"/>
                </a:solidFill>
              </a:rPr>
              <a:t>Sensitivity</a:t>
            </a:r>
          </a:p>
        </p:txBody>
      </p:sp>
      <p:sp>
        <p:nvSpPr>
          <p:cNvPr id="3" name="object 3"/>
          <p:cNvSpPr txBox="1"/>
          <p:nvPr/>
        </p:nvSpPr>
        <p:spPr>
          <a:xfrm>
            <a:off x="1146149" y="1285112"/>
            <a:ext cx="7220584" cy="1031240"/>
          </a:xfrm>
          <a:prstGeom prst="rect">
            <a:avLst/>
          </a:prstGeom>
        </p:spPr>
        <p:txBody>
          <a:bodyPr vert="horz" wrap="square" lIns="0" tIns="12065" rIns="0" bIns="0" rtlCol="0">
            <a:spAutoFit/>
          </a:bodyPr>
          <a:lstStyle/>
          <a:p>
            <a:pPr marL="354330" marR="5080" indent="-342265" algn="just">
              <a:lnSpc>
                <a:spcPct val="100000"/>
              </a:lnSpc>
              <a:spcBef>
                <a:spcPts val="95"/>
              </a:spcBef>
              <a:buFont typeface="Courier New"/>
              <a:buChar char="o"/>
              <a:tabLst>
                <a:tab pos="355600" algn="l"/>
              </a:tabLst>
            </a:pPr>
            <a:r>
              <a:rPr sz="2200">
                <a:latin typeface="Garamond"/>
                <a:cs typeface="Garamond"/>
              </a:rPr>
              <a:t>The</a:t>
            </a:r>
            <a:r>
              <a:rPr sz="2200" spc="105">
                <a:latin typeface="Garamond"/>
                <a:cs typeface="Garamond"/>
              </a:rPr>
              <a:t> </a:t>
            </a:r>
            <a:r>
              <a:rPr sz="2200">
                <a:latin typeface="Garamond"/>
                <a:cs typeface="Garamond"/>
              </a:rPr>
              <a:t>sensitivity</a:t>
            </a:r>
            <a:r>
              <a:rPr sz="2200" spc="105">
                <a:latin typeface="Garamond"/>
                <a:cs typeface="Garamond"/>
              </a:rPr>
              <a:t> </a:t>
            </a:r>
            <a:r>
              <a:rPr sz="2200">
                <a:latin typeface="Garamond"/>
                <a:cs typeface="Garamond"/>
              </a:rPr>
              <a:t>of</a:t>
            </a:r>
            <a:r>
              <a:rPr sz="2200" spc="380">
                <a:latin typeface="Garamond"/>
                <a:cs typeface="Garamond"/>
              </a:rPr>
              <a:t> </a:t>
            </a:r>
            <a:r>
              <a:rPr sz="2200">
                <a:latin typeface="Garamond"/>
                <a:cs typeface="Garamond"/>
              </a:rPr>
              <a:t>measurement</a:t>
            </a:r>
            <a:r>
              <a:rPr sz="2200" spc="114">
                <a:latin typeface="Garamond"/>
                <a:cs typeface="Garamond"/>
              </a:rPr>
              <a:t> </a:t>
            </a:r>
            <a:r>
              <a:rPr sz="2200">
                <a:latin typeface="Garamond"/>
                <a:cs typeface="Garamond"/>
              </a:rPr>
              <a:t>is</a:t>
            </a:r>
            <a:r>
              <a:rPr sz="2200" spc="114">
                <a:latin typeface="Garamond"/>
                <a:cs typeface="Garamond"/>
              </a:rPr>
              <a:t> </a:t>
            </a:r>
            <a:r>
              <a:rPr sz="2200">
                <a:latin typeface="Garamond"/>
                <a:cs typeface="Garamond"/>
              </a:rPr>
              <a:t>a</a:t>
            </a:r>
            <a:r>
              <a:rPr sz="2200" spc="110">
                <a:latin typeface="Garamond"/>
                <a:cs typeface="Garamond"/>
              </a:rPr>
              <a:t> </a:t>
            </a:r>
            <a:r>
              <a:rPr sz="2200">
                <a:latin typeface="Garamond"/>
                <a:cs typeface="Garamond"/>
              </a:rPr>
              <a:t>measure</a:t>
            </a:r>
            <a:r>
              <a:rPr sz="2200" spc="114">
                <a:latin typeface="Garamond"/>
                <a:cs typeface="Garamond"/>
              </a:rPr>
              <a:t> </a:t>
            </a:r>
            <a:r>
              <a:rPr sz="2200">
                <a:latin typeface="Garamond"/>
                <a:cs typeface="Garamond"/>
              </a:rPr>
              <a:t>of</a:t>
            </a:r>
            <a:r>
              <a:rPr sz="2200" spc="380">
                <a:latin typeface="Garamond"/>
                <a:cs typeface="Garamond"/>
              </a:rPr>
              <a:t> </a:t>
            </a:r>
            <a:r>
              <a:rPr sz="2200">
                <a:latin typeface="Garamond"/>
                <a:cs typeface="Garamond"/>
              </a:rPr>
              <a:t>the</a:t>
            </a:r>
            <a:r>
              <a:rPr sz="2200" spc="110">
                <a:latin typeface="Garamond"/>
                <a:cs typeface="Garamond"/>
              </a:rPr>
              <a:t> </a:t>
            </a:r>
            <a:r>
              <a:rPr sz="2200">
                <a:latin typeface="Garamond"/>
                <a:cs typeface="Garamond"/>
              </a:rPr>
              <a:t>change</a:t>
            </a:r>
            <a:r>
              <a:rPr sz="2200" spc="114">
                <a:latin typeface="Garamond"/>
                <a:cs typeface="Garamond"/>
              </a:rPr>
              <a:t> </a:t>
            </a:r>
            <a:r>
              <a:rPr sz="2200" spc="-25">
                <a:latin typeface="Garamond"/>
                <a:cs typeface="Garamond"/>
              </a:rPr>
              <a:t>in 	</a:t>
            </a:r>
            <a:r>
              <a:rPr sz="2200">
                <a:latin typeface="Garamond"/>
                <a:cs typeface="Garamond"/>
              </a:rPr>
              <a:t>instrument</a:t>
            </a:r>
            <a:r>
              <a:rPr sz="2200" spc="225">
                <a:latin typeface="Garamond"/>
                <a:cs typeface="Garamond"/>
              </a:rPr>
              <a:t>  </a:t>
            </a:r>
            <a:r>
              <a:rPr sz="2200">
                <a:latin typeface="Garamond"/>
                <a:cs typeface="Garamond"/>
              </a:rPr>
              <a:t>output</a:t>
            </a:r>
            <a:r>
              <a:rPr sz="2200" spc="225">
                <a:latin typeface="Garamond"/>
                <a:cs typeface="Garamond"/>
              </a:rPr>
              <a:t>  </a:t>
            </a:r>
            <a:r>
              <a:rPr sz="2200">
                <a:latin typeface="Garamond"/>
                <a:cs typeface="Garamond"/>
              </a:rPr>
              <a:t>that</a:t>
            </a:r>
            <a:r>
              <a:rPr sz="2200" spc="225">
                <a:latin typeface="Garamond"/>
                <a:cs typeface="Garamond"/>
              </a:rPr>
              <a:t>  </a:t>
            </a:r>
            <a:r>
              <a:rPr sz="2200">
                <a:latin typeface="Garamond"/>
                <a:cs typeface="Garamond"/>
              </a:rPr>
              <a:t>occurs</a:t>
            </a:r>
            <a:r>
              <a:rPr sz="2200" spc="229">
                <a:latin typeface="Garamond"/>
                <a:cs typeface="Garamond"/>
              </a:rPr>
              <a:t>  </a:t>
            </a:r>
            <a:r>
              <a:rPr sz="2200">
                <a:latin typeface="Garamond"/>
                <a:cs typeface="Garamond"/>
              </a:rPr>
              <a:t>when</a:t>
            </a:r>
            <a:r>
              <a:rPr sz="2200" spc="225">
                <a:latin typeface="Garamond"/>
                <a:cs typeface="Garamond"/>
              </a:rPr>
              <a:t>  </a:t>
            </a:r>
            <a:r>
              <a:rPr sz="2200">
                <a:latin typeface="Garamond"/>
                <a:cs typeface="Garamond"/>
              </a:rPr>
              <a:t>the</a:t>
            </a:r>
            <a:r>
              <a:rPr sz="2200" spc="225">
                <a:latin typeface="Garamond"/>
                <a:cs typeface="Garamond"/>
              </a:rPr>
              <a:t>  </a:t>
            </a:r>
            <a:r>
              <a:rPr sz="2200">
                <a:latin typeface="Garamond"/>
                <a:cs typeface="Garamond"/>
              </a:rPr>
              <a:t>quantity</a:t>
            </a:r>
            <a:r>
              <a:rPr sz="2200" spc="225">
                <a:latin typeface="Garamond"/>
                <a:cs typeface="Garamond"/>
              </a:rPr>
              <a:t>  </a:t>
            </a:r>
            <a:r>
              <a:rPr sz="2200" spc="-10">
                <a:latin typeface="Garamond"/>
                <a:cs typeface="Garamond"/>
              </a:rPr>
              <a:t>being 	</a:t>
            </a:r>
            <a:r>
              <a:rPr sz="2200">
                <a:latin typeface="Garamond"/>
                <a:cs typeface="Garamond"/>
              </a:rPr>
              <a:t>measured</a:t>
            </a:r>
            <a:r>
              <a:rPr sz="2200" spc="-50">
                <a:latin typeface="Garamond"/>
                <a:cs typeface="Garamond"/>
              </a:rPr>
              <a:t> </a:t>
            </a:r>
            <a:r>
              <a:rPr sz="2200">
                <a:latin typeface="Garamond"/>
                <a:cs typeface="Garamond"/>
              </a:rPr>
              <a:t>changes</a:t>
            </a:r>
            <a:r>
              <a:rPr sz="2200" spc="-50">
                <a:latin typeface="Garamond"/>
                <a:cs typeface="Garamond"/>
              </a:rPr>
              <a:t> </a:t>
            </a:r>
            <a:r>
              <a:rPr sz="2200">
                <a:latin typeface="Garamond"/>
                <a:cs typeface="Garamond"/>
              </a:rPr>
              <a:t>by</a:t>
            </a:r>
            <a:r>
              <a:rPr sz="2200" spc="-75">
                <a:latin typeface="Garamond"/>
                <a:cs typeface="Garamond"/>
              </a:rPr>
              <a:t> </a:t>
            </a:r>
            <a:r>
              <a:rPr sz="2200">
                <a:latin typeface="Garamond"/>
                <a:cs typeface="Garamond"/>
              </a:rPr>
              <a:t>a</a:t>
            </a:r>
            <a:r>
              <a:rPr sz="2200" spc="-65">
                <a:latin typeface="Garamond"/>
                <a:cs typeface="Garamond"/>
              </a:rPr>
              <a:t> </a:t>
            </a:r>
            <a:r>
              <a:rPr sz="2200">
                <a:latin typeface="Garamond"/>
                <a:cs typeface="Garamond"/>
              </a:rPr>
              <a:t>given</a:t>
            </a:r>
            <a:r>
              <a:rPr sz="2200" spc="-80">
                <a:latin typeface="Garamond"/>
                <a:cs typeface="Garamond"/>
              </a:rPr>
              <a:t> </a:t>
            </a:r>
            <a:r>
              <a:rPr sz="2200" spc="-10">
                <a:latin typeface="Garamond"/>
                <a:cs typeface="Garamond"/>
              </a:rPr>
              <a:t>amount</a:t>
            </a:r>
            <a:endParaRPr sz="2200">
              <a:latin typeface="Garamond"/>
              <a:cs typeface="Garamond"/>
            </a:endParaRPr>
          </a:p>
        </p:txBody>
      </p:sp>
      <p:pic>
        <p:nvPicPr>
          <p:cNvPr id="4" name="object 4"/>
          <p:cNvPicPr/>
          <p:nvPr/>
        </p:nvPicPr>
        <p:blipFill>
          <a:blip r:embed="rId2" cstate="print"/>
          <a:stretch>
            <a:fillRect/>
          </a:stretch>
        </p:blipFill>
        <p:spPr>
          <a:xfrm>
            <a:off x="4098035" y="2376932"/>
            <a:ext cx="819150" cy="685800"/>
          </a:xfrm>
          <a:prstGeom prst="rect">
            <a:avLst/>
          </a:prstGeom>
        </p:spPr>
      </p:pic>
      <p:pic>
        <p:nvPicPr>
          <p:cNvPr id="5" name="object 5"/>
          <p:cNvPicPr/>
          <p:nvPr/>
        </p:nvPicPr>
        <p:blipFill>
          <a:blip r:embed="rId3" cstate="print"/>
          <a:stretch>
            <a:fillRect/>
          </a:stretch>
        </p:blipFill>
        <p:spPr>
          <a:xfrm>
            <a:off x="3559040" y="3181095"/>
            <a:ext cx="3752164" cy="324002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3136900">
              <a:lnSpc>
                <a:spcPct val="100000"/>
              </a:lnSpc>
              <a:spcBef>
                <a:spcPts val="105"/>
              </a:spcBef>
            </a:pPr>
            <a:r>
              <a:rPr spc="-10"/>
              <a:t>Linearity</a:t>
            </a:r>
          </a:p>
        </p:txBody>
      </p:sp>
      <p:sp>
        <p:nvSpPr>
          <p:cNvPr id="3" name="object 3"/>
          <p:cNvSpPr txBox="1"/>
          <p:nvPr/>
        </p:nvSpPr>
        <p:spPr>
          <a:xfrm>
            <a:off x="1146149" y="1285112"/>
            <a:ext cx="7219315" cy="1575435"/>
          </a:xfrm>
          <a:prstGeom prst="rect">
            <a:avLst/>
          </a:prstGeom>
        </p:spPr>
        <p:txBody>
          <a:bodyPr vert="horz" wrap="square" lIns="0" tIns="12065" rIns="0" bIns="0" rtlCol="0">
            <a:spAutoFit/>
          </a:bodyPr>
          <a:lstStyle/>
          <a:p>
            <a:pPr marL="354965" indent="-342265">
              <a:lnSpc>
                <a:spcPct val="100000"/>
              </a:lnSpc>
              <a:spcBef>
                <a:spcPts val="95"/>
              </a:spcBef>
              <a:buFont typeface="Courier New"/>
              <a:buChar char="o"/>
              <a:tabLst>
                <a:tab pos="354965" algn="l"/>
                <a:tab pos="984885" algn="l"/>
                <a:tab pos="1297305" algn="l"/>
                <a:tab pos="1781810" algn="l"/>
                <a:tab pos="2928620" algn="l"/>
                <a:tab pos="3296920" algn="l"/>
                <a:tab pos="3557904" algn="l"/>
                <a:tab pos="4505960" algn="l"/>
                <a:tab pos="5038090" algn="l"/>
                <a:tab pos="5452110" algn="l"/>
                <a:tab pos="5937250" algn="l"/>
              </a:tabLst>
            </a:pPr>
            <a:r>
              <a:rPr sz="2200" spc="-20">
                <a:latin typeface="Garamond"/>
                <a:cs typeface="Garamond"/>
              </a:rPr>
              <a:t>This</a:t>
            </a:r>
            <a:r>
              <a:rPr sz="2200">
                <a:latin typeface="Garamond"/>
                <a:cs typeface="Garamond"/>
              </a:rPr>
              <a:t>	</a:t>
            </a:r>
            <a:r>
              <a:rPr sz="2200" spc="-25">
                <a:latin typeface="Garamond"/>
                <a:cs typeface="Garamond"/>
              </a:rPr>
              <a:t>is</a:t>
            </a:r>
            <a:r>
              <a:rPr sz="2200">
                <a:latin typeface="Garamond"/>
                <a:cs typeface="Garamond"/>
              </a:rPr>
              <a:t>	</a:t>
            </a:r>
            <a:r>
              <a:rPr sz="2200" spc="-25">
                <a:latin typeface="Garamond"/>
                <a:cs typeface="Garamond"/>
              </a:rPr>
              <a:t>the</a:t>
            </a:r>
            <a:r>
              <a:rPr sz="2200">
                <a:latin typeface="Garamond"/>
                <a:cs typeface="Garamond"/>
              </a:rPr>
              <a:t>	</a:t>
            </a:r>
            <a:r>
              <a:rPr sz="2200" spc="-10">
                <a:latin typeface="Garamond"/>
                <a:cs typeface="Garamond"/>
              </a:rPr>
              <a:t>closeness</a:t>
            </a:r>
            <a:r>
              <a:rPr sz="2200">
                <a:latin typeface="Garamond"/>
                <a:cs typeface="Garamond"/>
              </a:rPr>
              <a:t>	</a:t>
            </a:r>
            <a:r>
              <a:rPr sz="2200" spc="-25">
                <a:latin typeface="Garamond"/>
                <a:cs typeface="Garamond"/>
              </a:rPr>
              <a:t>to</a:t>
            </a:r>
            <a:r>
              <a:rPr sz="2200">
                <a:latin typeface="Garamond"/>
                <a:cs typeface="Garamond"/>
              </a:rPr>
              <a:t>	</a:t>
            </a:r>
            <a:r>
              <a:rPr sz="2200" spc="-50">
                <a:latin typeface="Garamond"/>
                <a:cs typeface="Garamond"/>
              </a:rPr>
              <a:t>a</a:t>
            </a:r>
            <a:r>
              <a:rPr sz="2200">
                <a:latin typeface="Garamond"/>
                <a:cs typeface="Garamond"/>
              </a:rPr>
              <a:t>	</a:t>
            </a:r>
            <a:r>
              <a:rPr sz="2200" spc="-10">
                <a:latin typeface="Garamond"/>
                <a:cs typeface="Garamond"/>
              </a:rPr>
              <a:t>straight</a:t>
            </a:r>
            <a:r>
              <a:rPr sz="2200">
                <a:latin typeface="Garamond"/>
                <a:cs typeface="Garamond"/>
              </a:rPr>
              <a:t>	</a:t>
            </a:r>
            <a:r>
              <a:rPr sz="2200" spc="-20">
                <a:latin typeface="Garamond"/>
                <a:cs typeface="Garamond"/>
              </a:rPr>
              <a:t>line</a:t>
            </a:r>
            <a:r>
              <a:rPr sz="2200">
                <a:latin typeface="Garamond"/>
                <a:cs typeface="Garamond"/>
              </a:rPr>
              <a:t>	</a:t>
            </a:r>
            <a:r>
              <a:rPr sz="2200" spc="-25">
                <a:latin typeface="Garamond"/>
                <a:cs typeface="Garamond"/>
              </a:rPr>
              <a:t>of</a:t>
            </a:r>
            <a:r>
              <a:rPr sz="2200">
                <a:latin typeface="Garamond"/>
                <a:cs typeface="Garamond"/>
              </a:rPr>
              <a:t>	</a:t>
            </a:r>
            <a:r>
              <a:rPr sz="2200" spc="-25">
                <a:latin typeface="Garamond"/>
                <a:cs typeface="Garamond"/>
              </a:rPr>
              <a:t>the</a:t>
            </a:r>
            <a:r>
              <a:rPr sz="2200">
                <a:latin typeface="Garamond"/>
                <a:cs typeface="Garamond"/>
              </a:rPr>
              <a:t>	</a:t>
            </a:r>
            <a:r>
              <a:rPr sz="2200" spc="-10">
                <a:latin typeface="Garamond"/>
                <a:cs typeface="Garamond"/>
              </a:rPr>
              <a:t>relationship</a:t>
            </a:r>
            <a:endParaRPr sz="2200">
              <a:latin typeface="Garamond"/>
              <a:cs typeface="Garamond"/>
            </a:endParaRPr>
          </a:p>
          <a:p>
            <a:pPr marL="355600">
              <a:lnSpc>
                <a:spcPct val="100000"/>
              </a:lnSpc>
            </a:pPr>
            <a:r>
              <a:rPr sz="2200">
                <a:latin typeface="Garamond"/>
                <a:cs typeface="Garamond"/>
              </a:rPr>
              <a:t>between</a:t>
            </a:r>
            <a:r>
              <a:rPr sz="2200" spc="-60">
                <a:latin typeface="Garamond"/>
                <a:cs typeface="Garamond"/>
              </a:rPr>
              <a:t> </a:t>
            </a:r>
            <a:r>
              <a:rPr sz="2200">
                <a:latin typeface="Garamond"/>
                <a:cs typeface="Garamond"/>
              </a:rPr>
              <a:t>the</a:t>
            </a:r>
            <a:r>
              <a:rPr sz="2200" spc="-60">
                <a:latin typeface="Garamond"/>
                <a:cs typeface="Garamond"/>
              </a:rPr>
              <a:t> </a:t>
            </a:r>
            <a:r>
              <a:rPr sz="2200">
                <a:latin typeface="Garamond"/>
                <a:cs typeface="Garamond"/>
              </a:rPr>
              <a:t>true</a:t>
            </a:r>
            <a:r>
              <a:rPr sz="2200" spc="-55">
                <a:latin typeface="Garamond"/>
                <a:cs typeface="Garamond"/>
              </a:rPr>
              <a:t> </a:t>
            </a:r>
            <a:r>
              <a:rPr sz="2200">
                <a:latin typeface="Garamond"/>
                <a:cs typeface="Garamond"/>
              </a:rPr>
              <a:t>process</a:t>
            </a:r>
            <a:r>
              <a:rPr sz="2200" spc="-45">
                <a:latin typeface="Garamond"/>
                <a:cs typeface="Garamond"/>
              </a:rPr>
              <a:t> </a:t>
            </a:r>
            <a:r>
              <a:rPr sz="2200">
                <a:latin typeface="Garamond"/>
                <a:cs typeface="Garamond"/>
              </a:rPr>
              <a:t>variable</a:t>
            </a:r>
            <a:r>
              <a:rPr sz="2200" spc="-50">
                <a:latin typeface="Garamond"/>
                <a:cs typeface="Garamond"/>
              </a:rPr>
              <a:t> </a:t>
            </a:r>
            <a:r>
              <a:rPr sz="2200">
                <a:latin typeface="Garamond"/>
                <a:cs typeface="Garamond"/>
              </a:rPr>
              <a:t>and</a:t>
            </a:r>
            <a:r>
              <a:rPr sz="2200" spc="-40">
                <a:latin typeface="Garamond"/>
                <a:cs typeface="Garamond"/>
              </a:rPr>
              <a:t> </a:t>
            </a:r>
            <a:r>
              <a:rPr sz="2200">
                <a:latin typeface="Garamond"/>
                <a:cs typeface="Garamond"/>
              </a:rPr>
              <a:t>the</a:t>
            </a:r>
            <a:r>
              <a:rPr sz="2200" spc="-65">
                <a:latin typeface="Garamond"/>
                <a:cs typeface="Garamond"/>
              </a:rPr>
              <a:t> </a:t>
            </a:r>
            <a:r>
              <a:rPr sz="2200" spc="-10">
                <a:latin typeface="Garamond"/>
                <a:cs typeface="Garamond"/>
              </a:rPr>
              <a:t>measurement.</a:t>
            </a:r>
            <a:endParaRPr sz="2200">
              <a:latin typeface="Garamond"/>
              <a:cs typeface="Garamond"/>
            </a:endParaRPr>
          </a:p>
          <a:p>
            <a:pPr marL="1154430">
              <a:lnSpc>
                <a:spcPct val="100000"/>
              </a:lnSpc>
              <a:spcBef>
                <a:spcPts val="1650"/>
              </a:spcBef>
            </a:pPr>
            <a:r>
              <a:rPr sz="2200">
                <a:solidFill>
                  <a:srgbClr val="FF0000"/>
                </a:solidFill>
                <a:latin typeface="Garamond"/>
                <a:cs typeface="Garamond"/>
              </a:rPr>
              <a:t>i.e.</a:t>
            </a:r>
            <a:r>
              <a:rPr sz="2200" spc="-65">
                <a:solidFill>
                  <a:srgbClr val="FF0000"/>
                </a:solidFill>
                <a:latin typeface="Garamond"/>
                <a:cs typeface="Garamond"/>
              </a:rPr>
              <a:t> </a:t>
            </a:r>
            <a:r>
              <a:rPr sz="2200">
                <a:solidFill>
                  <a:srgbClr val="FF0000"/>
                </a:solidFill>
                <a:latin typeface="Garamond"/>
                <a:cs typeface="Garamond"/>
              </a:rPr>
              <a:t>deviation</a:t>
            </a:r>
            <a:r>
              <a:rPr sz="2200" spc="-55">
                <a:solidFill>
                  <a:srgbClr val="FF0000"/>
                </a:solidFill>
                <a:latin typeface="Garamond"/>
                <a:cs typeface="Garamond"/>
              </a:rPr>
              <a:t> </a:t>
            </a:r>
            <a:r>
              <a:rPr sz="2200">
                <a:solidFill>
                  <a:srgbClr val="FF0000"/>
                </a:solidFill>
                <a:latin typeface="Garamond"/>
                <a:cs typeface="Garamond"/>
              </a:rPr>
              <a:t>of</a:t>
            </a:r>
            <a:r>
              <a:rPr sz="2200" spc="195">
                <a:solidFill>
                  <a:srgbClr val="FF0000"/>
                </a:solidFill>
                <a:latin typeface="Garamond"/>
                <a:cs typeface="Garamond"/>
              </a:rPr>
              <a:t> </a:t>
            </a:r>
            <a:r>
              <a:rPr sz="2200">
                <a:solidFill>
                  <a:srgbClr val="FF0000"/>
                </a:solidFill>
                <a:latin typeface="Garamond"/>
                <a:cs typeface="Garamond"/>
              </a:rPr>
              <a:t>transducer</a:t>
            </a:r>
            <a:r>
              <a:rPr sz="2200" spc="-35">
                <a:solidFill>
                  <a:srgbClr val="FF0000"/>
                </a:solidFill>
                <a:latin typeface="Garamond"/>
                <a:cs typeface="Garamond"/>
              </a:rPr>
              <a:t> </a:t>
            </a:r>
            <a:r>
              <a:rPr sz="2200">
                <a:solidFill>
                  <a:srgbClr val="FF0000"/>
                </a:solidFill>
                <a:latin typeface="Garamond"/>
                <a:cs typeface="Garamond"/>
              </a:rPr>
              <a:t>output</a:t>
            </a:r>
            <a:r>
              <a:rPr sz="2200" spc="-55">
                <a:solidFill>
                  <a:srgbClr val="FF0000"/>
                </a:solidFill>
                <a:latin typeface="Garamond"/>
                <a:cs typeface="Garamond"/>
              </a:rPr>
              <a:t> </a:t>
            </a:r>
            <a:r>
              <a:rPr sz="2200">
                <a:solidFill>
                  <a:srgbClr val="FF0000"/>
                </a:solidFill>
                <a:latin typeface="Garamond"/>
                <a:cs typeface="Garamond"/>
              </a:rPr>
              <a:t>curve</a:t>
            </a:r>
            <a:r>
              <a:rPr sz="2200" spc="-65">
                <a:solidFill>
                  <a:srgbClr val="FF0000"/>
                </a:solidFill>
                <a:latin typeface="Garamond"/>
                <a:cs typeface="Garamond"/>
              </a:rPr>
              <a:t> </a:t>
            </a:r>
            <a:r>
              <a:rPr sz="2200">
                <a:solidFill>
                  <a:srgbClr val="FF0000"/>
                </a:solidFill>
                <a:latin typeface="Garamond"/>
                <a:cs typeface="Garamond"/>
              </a:rPr>
              <a:t>from</a:t>
            </a:r>
            <a:r>
              <a:rPr sz="2200" spc="-45">
                <a:solidFill>
                  <a:srgbClr val="FF0000"/>
                </a:solidFill>
                <a:latin typeface="Garamond"/>
                <a:cs typeface="Garamond"/>
              </a:rPr>
              <a:t> </a:t>
            </a:r>
            <a:r>
              <a:rPr sz="2200" spc="-50">
                <a:solidFill>
                  <a:srgbClr val="FF0000"/>
                </a:solidFill>
                <a:latin typeface="Garamond"/>
                <a:cs typeface="Garamond"/>
              </a:rPr>
              <a:t>a</a:t>
            </a:r>
            <a:endParaRPr sz="2200">
              <a:latin typeface="Garamond"/>
              <a:cs typeface="Garamond"/>
            </a:endParaRPr>
          </a:p>
          <a:p>
            <a:pPr marL="1154430">
              <a:lnSpc>
                <a:spcPct val="100000"/>
              </a:lnSpc>
            </a:pPr>
            <a:r>
              <a:rPr sz="2200">
                <a:solidFill>
                  <a:srgbClr val="FF0000"/>
                </a:solidFill>
                <a:latin typeface="Garamond"/>
                <a:cs typeface="Garamond"/>
              </a:rPr>
              <a:t>specified</a:t>
            </a:r>
            <a:r>
              <a:rPr sz="2200" spc="-90">
                <a:solidFill>
                  <a:srgbClr val="FF0000"/>
                </a:solidFill>
                <a:latin typeface="Garamond"/>
                <a:cs typeface="Garamond"/>
              </a:rPr>
              <a:t> </a:t>
            </a:r>
            <a:r>
              <a:rPr sz="2200">
                <a:solidFill>
                  <a:srgbClr val="FF0000"/>
                </a:solidFill>
                <a:latin typeface="Garamond"/>
                <a:cs typeface="Garamond"/>
              </a:rPr>
              <a:t>straight</a:t>
            </a:r>
            <a:r>
              <a:rPr sz="2200" spc="-65">
                <a:solidFill>
                  <a:srgbClr val="FF0000"/>
                </a:solidFill>
                <a:latin typeface="Garamond"/>
                <a:cs typeface="Garamond"/>
              </a:rPr>
              <a:t> </a:t>
            </a:r>
            <a:r>
              <a:rPr sz="2200" spc="-10">
                <a:solidFill>
                  <a:srgbClr val="FF0000"/>
                </a:solidFill>
                <a:latin typeface="Garamond"/>
                <a:cs typeface="Garamond"/>
              </a:rPr>
              <a:t>line.</a:t>
            </a:r>
            <a:endParaRPr sz="2200">
              <a:latin typeface="Garamond"/>
              <a:cs typeface="Garamond"/>
            </a:endParaRPr>
          </a:p>
        </p:txBody>
      </p:sp>
      <p:pic>
        <p:nvPicPr>
          <p:cNvPr id="4" name="object 4"/>
          <p:cNvPicPr/>
          <p:nvPr/>
        </p:nvPicPr>
        <p:blipFill>
          <a:blip r:embed="rId2" cstate="print"/>
          <a:stretch>
            <a:fillRect/>
          </a:stretch>
        </p:blipFill>
        <p:spPr>
          <a:xfrm>
            <a:off x="3940650" y="3066087"/>
            <a:ext cx="4431083" cy="321248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76" y="-2318"/>
            <a:ext cx="9133329" cy="2021875"/>
          </a:xfrm>
          <a:prstGeom prst="rect">
            <a:avLst/>
          </a:prstGeom>
        </p:spPr>
      </p:pic>
      <p:sp>
        <p:nvSpPr>
          <p:cNvPr id="3" name="object 3"/>
          <p:cNvSpPr txBox="1"/>
          <p:nvPr/>
        </p:nvSpPr>
        <p:spPr>
          <a:xfrm>
            <a:off x="231140" y="2293747"/>
            <a:ext cx="8607425" cy="4123690"/>
          </a:xfrm>
          <a:prstGeom prst="rect">
            <a:avLst/>
          </a:prstGeom>
        </p:spPr>
        <p:txBody>
          <a:bodyPr vert="horz" wrap="square" lIns="0" tIns="13335" rIns="0" bIns="0" rtlCol="0">
            <a:spAutoFit/>
          </a:bodyPr>
          <a:lstStyle/>
          <a:p>
            <a:pPr marL="355600" marR="5715" indent="-344170" algn="just">
              <a:lnSpc>
                <a:spcPct val="100000"/>
              </a:lnSpc>
              <a:spcBef>
                <a:spcPts val="105"/>
              </a:spcBef>
              <a:buSzPct val="96875"/>
              <a:buFont typeface="Wingdings"/>
              <a:buChar char=""/>
              <a:tabLst>
                <a:tab pos="355600" algn="l"/>
                <a:tab pos="375285" algn="l"/>
              </a:tabLst>
            </a:pPr>
            <a:r>
              <a:rPr sz="3200">
                <a:latin typeface="Calibri"/>
                <a:cs typeface="Calibri"/>
              </a:rPr>
              <a:t>	Deal</a:t>
            </a:r>
            <a:r>
              <a:rPr sz="3200" spc="635">
                <a:latin typeface="Calibri"/>
                <a:cs typeface="Calibri"/>
              </a:rPr>
              <a:t> </a:t>
            </a:r>
            <a:r>
              <a:rPr sz="3200">
                <a:latin typeface="Calibri"/>
                <a:cs typeface="Calibri"/>
              </a:rPr>
              <a:t>with</a:t>
            </a:r>
            <a:r>
              <a:rPr sz="3200" spc="645">
                <a:latin typeface="Calibri"/>
                <a:cs typeface="Calibri"/>
              </a:rPr>
              <a:t> </a:t>
            </a:r>
            <a:r>
              <a:rPr sz="3200">
                <a:latin typeface="Calibri"/>
                <a:cs typeface="Calibri"/>
              </a:rPr>
              <a:t>(or)</a:t>
            </a:r>
            <a:r>
              <a:rPr sz="3200" spc="645">
                <a:latin typeface="Calibri"/>
                <a:cs typeface="Calibri"/>
              </a:rPr>
              <a:t> </a:t>
            </a:r>
            <a:r>
              <a:rPr sz="3200">
                <a:latin typeface="Calibri"/>
                <a:cs typeface="Calibri"/>
              </a:rPr>
              <a:t>indicate</a:t>
            </a:r>
            <a:r>
              <a:rPr sz="3200" spc="650">
                <a:latin typeface="Calibri"/>
                <a:cs typeface="Calibri"/>
              </a:rPr>
              <a:t> </a:t>
            </a:r>
            <a:r>
              <a:rPr sz="3200">
                <a:latin typeface="Calibri"/>
                <a:cs typeface="Calibri"/>
              </a:rPr>
              <a:t>the</a:t>
            </a:r>
            <a:r>
              <a:rPr sz="3200" spc="645">
                <a:latin typeface="Calibri"/>
                <a:cs typeface="Calibri"/>
              </a:rPr>
              <a:t> </a:t>
            </a:r>
            <a:r>
              <a:rPr sz="3200">
                <a:latin typeface="Calibri"/>
                <a:cs typeface="Calibri"/>
              </a:rPr>
              <a:t>performance</a:t>
            </a:r>
            <a:r>
              <a:rPr sz="3200" spc="635">
                <a:latin typeface="Calibri"/>
                <a:cs typeface="Calibri"/>
              </a:rPr>
              <a:t> </a:t>
            </a:r>
            <a:r>
              <a:rPr sz="3200">
                <a:latin typeface="Calibri"/>
                <a:cs typeface="Calibri"/>
              </a:rPr>
              <a:t>of</a:t>
            </a:r>
            <a:r>
              <a:rPr sz="3200" spc="640">
                <a:latin typeface="Calibri"/>
                <a:cs typeface="Calibri"/>
              </a:rPr>
              <a:t> </a:t>
            </a:r>
            <a:r>
              <a:rPr sz="3200" spc="-25">
                <a:latin typeface="Calibri"/>
                <a:cs typeface="Calibri"/>
              </a:rPr>
              <a:t>the </a:t>
            </a:r>
            <a:r>
              <a:rPr sz="3200">
                <a:latin typeface="Calibri"/>
                <a:cs typeface="Calibri"/>
              </a:rPr>
              <a:t>instrument</a:t>
            </a:r>
            <a:r>
              <a:rPr sz="3200" spc="125">
                <a:latin typeface="Calibri"/>
                <a:cs typeface="Calibri"/>
              </a:rPr>
              <a:t> </a:t>
            </a:r>
            <a:r>
              <a:rPr sz="3200">
                <a:latin typeface="Calibri"/>
                <a:cs typeface="Calibri"/>
              </a:rPr>
              <a:t>when</a:t>
            </a:r>
            <a:r>
              <a:rPr sz="3200" spc="135">
                <a:latin typeface="Calibri"/>
                <a:cs typeface="Calibri"/>
              </a:rPr>
              <a:t> </a:t>
            </a:r>
            <a:r>
              <a:rPr sz="3200">
                <a:latin typeface="Calibri"/>
                <a:cs typeface="Calibri"/>
              </a:rPr>
              <a:t>it</a:t>
            </a:r>
            <a:r>
              <a:rPr sz="3200" spc="135">
                <a:latin typeface="Calibri"/>
                <a:cs typeface="Calibri"/>
              </a:rPr>
              <a:t> </a:t>
            </a:r>
            <a:r>
              <a:rPr sz="3200">
                <a:latin typeface="Calibri"/>
                <a:cs typeface="Calibri"/>
              </a:rPr>
              <a:t>is</a:t>
            </a:r>
            <a:r>
              <a:rPr sz="3200" spc="130">
                <a:latin typeface="Calibri"/>
                <a:cs typeface="Calibri"/>
              </a:rPr>
              <a:t> </a:t>
            </a:r>
            <a:r>
              <a:rPr sz="3200">
                <a:latin typeface="Calibri"/>
                <a:cs typeface="Calibri"/>
              </a:rPr>
              <a:t>subjected</a:t>
            </a:r>
            <a:r>
              <a:rPr sz="3200" spc="130">
                <a:latin typeface="Calibri"/>
                <a:cs typeface="Calibri"/>
              </a:rPr>
              <a:t> </a:t>
            </a:r>
            <a:r>
              <a:rPr sz="3200">
                <a:latin typeface="Calibri"/>
                <a:cs typeface="Calibri"/>
              </a:rPr>
              <a:t>to</a:t>
            </a:r>
            <a:r>
              <a:rPr sz="3200" spc="140">
                <a:latin typeface="Calibri"/>
                <a:cs typeface="Calibri"/>
              </a:rPr>
              <a:t> </a:t>
            </a:r>
            <a:r>
              <a:rPr sz="3200">
                <a:latin typeface="Calibri"/>
                <a:cs typeface="Calibri"/>
              </a:rPr>
              <a:t>a</a:t>
            </a:r>
            <a:r>
              <a:rPr sz="3200" spc="120">
                <a:latin typeface="Calibri"/>
                <a:cs typeface="Calibri"/>
              </a:rPr>
              <a:t> </a:t>
            </a:r>
            <a:r>
              <a:rPr sz="3200">
                <a:latin typeface="Calibri"/>
                <a:cs typeface="Calibri"/>
              </a:rPr>
              <a:t>time</a:t>
            </a:r>
            <a:r>
              <a:rPr sz="3200" spc="125">
                <a:latin typeface="Calibri"/>
                <a:cs typeface="Calibri"/>
              </a:rPr>
              <a:t> </a:t>
            </a:r>
            <a:r>
              <a:rPr sz="3200" spc="-10">
                <a:latin typeface="Calibri"/>
                <a:cs typeface="Calibri"/>
              </a:rPr>
              <a:t>varying input.</a:t>
            </a:r>
            <a:endParaRPr sz="3200">
              <a:latin typeface="Calibri"/>
              <a:cs typeface="Calibri"/>
            </a:endParaRPr>
          </a:p>
          <a:p>
            <a:pPr>
              <a:lnSpc>
                <a:spcPct val="100000"/>
              </a:lnSpc>
              <a:spcBef>
                <a:spcPts val="5"/>
              </a:spcBef>
              <a:buFont typeface="Wingdings"/>
              <a:buChar char=""/>
            </a:pPr>
            <a:endParaRPr sz="4400">
              <a:latin typeface="Calibri"/>
              <a:cs typeface="Calibri"/>
            </a:endParaRPr>
          </a:p>
          <a:p>
            <a:pPr marL="355600" marR="5080" indent="-344170" algn="just">
              <a:lnSpc>
                <a:spcPct val="100000"/>
              </a:lnSpc>
              <a:buSzPct val="96875"/>
              <a:buFont typeface="Wingdings"/>
              <a:buChar char=""/>
              <a:tabLst>
                <a:tab pos="355600" algn="l"/>
                <a:tab pos="375285" algn="l"/>
              </a:tabLst>
            </a:pPr>
            <a:r>
              <a:rPr sz="3200">
                <a:latin typeface="Calibri"/>
                <a:cs typeface="Calibri"/>
              </a:rPr>
              <a:t>	When</a:t>
            </a:r>
            <a:r>
              <a:rPr sz="3200" spc="470">
                <a:latin typeface="Calibri"/>
                <a:cs typeface="Calibri"/>
              </a:rPr>
              <a:t>   </a:t>
            </a:r>
            <a:r>
              <a:rPr sz="3200">
                <a:latin typeface="Calibri"/>
                <a:cs typeface="Calibri"/>
              </a:rPr>
              <a:t>subjected</a:t>
            </a:r>
            <a:r>
              <a:rPr sz="3200" spc="475">
                <a:latin typeface="Calibri"/>
                <a:cs typeface="Calibri"/>
              </a:rPr>
              <a:t>   </a:t>
            </a:r>
            <a:r>
              <a:rPr sz="3200">
                <a:latin typeface="Calibri"/>
                <a:cs typeface="Calibri"/>
              </a:rPr>
              <a:t>to</a:t>
            </a:r>
            <a:r>
              <a:rPr sz="3200" spc="480">
                <a:latin typeface="Calibri"/>
                <a:cs typeface="Calibri"/>
              </a:rPr>
              <a:t>   </a:t>
            </a:r>
            <a:r>
              <a:rPr sz="3200">
                <a:latin typeface="Calibri"/>
                <a:cs typeface="Calibri"/>
              </a:rPr>
              <a:t>dynamic</a:t>
            </a:r>
            <a:r>
              <a:rPr sz="3200" spc="470">
                <a:latin typeface="Calibri"/>
                <a:cs typeface="Calibri"/>
              </a:rPr>
              <a:t>   </a:t>
            </a:r>
            <a:r>
              <a:rPr sz="3200">
                <a:latin typeface="Calibri"/>
                <a:cs typeface="Calibri"/>
              </a:rPr>
              <a:t>input,</a:t>
            </a:r>
            <a:r>
              <a:rPr sz="3200" spc="480">
                <a:latin typeface="Calibri"/>
                <a:cs typeface="Calibri"/>
              </a:rPr>
              <a:t>   </a:t>
            </a:r>
            <a:r>
              <a:rPr sz="3200" spc="-20">
                <a:latin typeface="Calibri"/>
                <a:cs typeface="Calibri"/>
              </a:rPr>
              <a:t>e.g. </a:t>
            </a:r>
            <a:r>
              <a:rPr sz="3200">
                <a:latin typeface="Calibri"/>
                <a:cs typeface="Calibri"/>
              </a:rPr>
              <a:t>sinusoidal,</a:t>
            </a:r>
            <a:r>
              <a:rPr sz="3200" spc="75">
                <a:latin typeface="Calibri"/>
                <a:cs typeface="Calibri"/>
              </a:rPr>
              <a:t>  </a:t>
            </a:r>
            <a:r>
              <a:rPr sz="3200">
                <a:latin typeface="Calibri"/>
                <a:cs typeface="Calibri"/>
              </a:rPr>
              <a:t>an</a:t>
            </a:r>
            <a:r>
              <a:rPr sz="3200" spc="80">
                <a:latin typeface="Calibri"/>
                <a:cs typeface="Calibri"/>
              </a:rPr>
              <a:t>  </a:t>
            </a:r>
            <a:r>
              <a:rPr sz="3200">
                <a:latin typeface="Calibri"/>
                <a:cs typeface="Calibri"/>
              </a:rPr>
              <a:t>instrument</a:t>
            </a:r>
            <a:r>
              <a:rPr sz="3200" spc="80">
                <a:latin typeface="Calibri"/>
                <a:cs typeface="Calibri"/>
              </a:rPr>
              <a:t>  </a:t>
            </a:r>
            <a:r>
              <a:rPr sz="3200">
                <a:latin typeface="Calibri"/>
                <a:cs typeface="Calibri"/>
              </a:rPr>
              <a:t>has</a:t>
            </a:r>
            <a:r>
              <a:rPr sz="3200" spc="80">
                <a:latin typeface="Calibri"/>
                <a:cs typeface="Calibri"/>
              </a:rPr>
              <a:t>  </a:t>
            </a:r>
            <a:r>
              <a:rPr sz="3200">
                <a:latin typeface="Calibri"/>
                <a:cs typeface="Calibri"/>
              </a:rPr>
              <a:t>a</a:t>
            </a:r>
            <a:r>
              <a:rPr sz="3200" spc="75">
                <a:latin typeface="Calibri"/>
                <a:cs typeface="Calibri"/>
              </a:rPr>
              <a:t>  </a:t>
            </a:r>
            <a:r>
              <a:rPr sz="3200">
                <a:latin typeface="Calibri"/>
                <a:cs typeface="Calibri"/>
              </a:rPr>
              <a:t>response</a:t>
            </a:r>
            <a:r>
              <a:rPr sz="3200" spc="75">
                <a:latin typeface="Calibri"/>
                <a:cs typeface="Calibri"/>
              </a:rPr>
              <a:t>  </a:t>
            </a:r>
            <a:r>
              <a:rPr sz="3200" spc="-20">
                <a:latin typeface="Calibri"/>
                <a:cs typeface="Calibri"/>
              </a:rPr>
              <a:t>with </a:t>
            </a:r>
            <a:r>
              <a:rPr sz="3200">
                <a:latin typeface="Calibri"/>
                <a:cs typeface="Calibri"/>
              </a:rPr>
              <a:t>differences</a:t>
            </a:r>
            <a:r>
              <a:rPr sz="3200" spc="605">
                <a:latin typeface="Calibri"/>
                <a:cs typeface="Calibri"/>
              </a:rPr>
              <a:t> </a:t>
            </a:r>
            <a:r>
              <a:rPr sz="3200">
                <a:latin typeface="Calibri"/>
                <a:cs typeface="Calibri"/>
              </a:rPr>
              <a:t>in</a:t>
            </a:r>
            <a:r>
              <a:rPr sz="3200" spc="630">
                <a:latin typeface="Calibri"/>
                <a:cs typeface="Calibri"/>
              </a:rPr>
              <a:t> </a:t>
            </a:r>
            <a:r>
              <a:rPr sz="3200">
                <a:latin typeface="Calibri"/>
                <a:cs typeface="Calibri"/>
              </a:rPr>
              <a:t>both</a:t>
            </a:r>
            <a:r>
              <a:rPr sz="3200" spc="620">
                <a:latin typeface="Calibri"/>
                <a:cs typeface="Calibri"/>
              </a:rPr>
              <a:t> </a:t>
            </a:r>
            <a:r>
              <a:rPr sz="3200" b="1">
                <a:solidFill>
                  <a:srgbClr val="FF0000"/>
                </a:solidFill>
                <a:latin typeface="Calibri"/>
                <a:cs typeface="Calibri"/>
              </a:rPr>
              <a:t>amplitude</a:t>
            </a:r>
            <a:r>
              <a:rPr sz="3200" b="1" spc="610">
                <a:solidFill>
                  <a:srgbClr val="FF0000"/>
                </a:solidFill>
                <a:latin typeface="Calibri"/>
                <a:cs typeface="Calibri"/>
              </a:rPr>
              <a:t> </a:t>
            </a:r>
            <a:r>
              <a:rPr sz="3200">
                <a:latin typeface="Calibri"/>
                <a:cs typeface="Calibri"/>
              </a:rPr>
              <a:t>and</a:t>
            </a:r>
            <a:r>
              <a:rPr sz="3200" spc="620">
                <a:latin typeface="Calibri"/>
                <a:cs typeface="Calibri"/>
              </a:rPr>
              <a:t> </a:t>
            </a:r>
            <a:r>
              <a:rPr sz="3200" b="1">
                <a:solidFill>
                  <a:srgbClr val="FF0000"/>
                </a:solidFill>
                <a:latin typeface="Calibri"/>
                <a:cs typeface="Calibri"/>
              </a:rPr>
              <a:t>phase</a:t>
            </a:r>
            <a:r>
              <a:rPr sz="3200" b="1" spc="610">
                <a:solidFill>
                  <a:srgbClr val="FF0000"/>
                </a:solidFill>
                <a:latin typeface="Calibri"/>
                <a:cs typeface="Calibri"/>
              </a:rPr>
              <a:t> </a:t>
            </a:r>
            <a:r>
              <a:rPr sz="3200" b="1" spc="-10">
                <a:solidFill>
                  <a:srgbClr val="FF0000"/>
                </a:solidFill>
                <a:latin typeface="Calibri"/>
                <a:cs typeface="Calibri"/>
              </a:rPr>
              <a:t>(time </a:t>
            </a:r>
            <a:r>
              <a:rPr sz="3200" b="1">
                <a:solidFill>
                  <a:srgbClr val="FF0000"/>
                </a:solidFill>
                <a:latin typeface="Calibri"/>
                <a:cs typeface="Calibri"/>
              </a:rPr>
              <a:t>lag)</a:t>
            </a:r>
            <a:r>
              <a:rPr sz="3200" b="1" spc="-40">
                <a:solidFill>
                  <a:srgbClr val="FF0000"/>
                </a:solidFill>
                <a:latin typeface="Calibri"/>
                <a:cs typeface="Calibri"/>
              </a:rPr>
              <a:t> </a:t>
            </a:r>
            <a:r>
              <a:rPr sz="3200">
                <a:latin typeface="Calibri"/>
                <a:cs typeface="Calibri"/>
              </a:rPr>
              <a:t>from</a:t>
            </a:r>
            <a:r>
              <a:rPr sz="3200" spc="-30">
                <a:latin typeface="Calibri"/>
                <a:cs typeface="Calibri"/>
              </a:rPr>
              <a:t> </a:t>
            </a:r>
            <a:r>
              <a:rPr sz="3200">
                <a:latin typeface="Calibri"/>
                <a:cs typeface="Calibri"/>
              </a:rPr>
              <a:t>the</a:t>
            </a:r>
            <a:r>
              <a:rPr sz="3200" spc="-25">
                <a:latin typeface="Calibri"/>
                <a:cs typeface="Calibri"/>
              </a:rPr>
              <a:t> </a:t>
            </a:r>
            <a:r>
              <a:rPr sz="3200" spc="-10">
                <a:latin typeface="Calibri"/>
                <a:cs typeface="Calibri"/>
              </a:rPr>
              <a:t>input.</a:t>
            </a:r>
            <a:endParaRPr sz="32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37</a:t>
            </a:fld>
            <a:endParaRPr spc="-25"/>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4" y="70103"/>
            <a:ext cx="8295140" cy="1056132"/>
          </a:xfrm>
          <a:prstGeom prst="rect">
            <a:avLst/>
          </a:prstGeom>
        </p:spPr>
      </p:pic>
      <p:sp>
        <p:nvSpPr>
          <p:cNvPr id="3" name="object 3"/>
          <p:cNvSpPr txBox="1"/>
          <p:nvPr/>
        </p:nvSpPr>
        <p:spPr>
          <a:xfrm>
            <a:off x="82397" y="2104466"/>
            <a:ext cx="8987155" cy="2258060"/>
          </a:xfrm>
          <a:prstGeom prst="rect">
            <a:avLst/>
          </a:prstGeom>
        </p:spPr>
        <p:txBody>
          <a:bodyPr vert="horz" wrap="square" lIns="0" tIns="13335" rIns="0" bIns="0" rtlCol="0">
            <a:spAutoFit/>
          </a:bodyPr>
          <a:lstStyle/>
          <a:p>
            <a:pPr marL="354965" indent="-342265">
              <a:lnSpc>
                <a:spcPts val="3600"/>
              </a:lnSpc>
              <a:spcBef>
                <a:spcPts val="105"/>
              </a:spcBef>
              <a:buFont typeface="Arial"/>
              <a:buChar char="•"/>
              <a:tabLst>
                <a:tab pos="354965" algn="l"/>
              </a:tabLst>
            </a:pPr>
            <a:r>
              <a:rPr sz="3200" b="1" spc="-10">
                <a:solidFill>
                  <a:srgbClr val="006FC0"/>
                </a:solidFill>
                <a:latin typeface="Times New Roman"/>
                <a:cs typeface="Times New Roman"/>
              </a:rPr>
              <a:t>Definition:</a:t>
            </a:r>
            <a:endParaRPr sz="3200">
              <a:latin typeface="Times New Roman"/>
              <a:cs typeface="Times New Roman"/>
            </a:endParaRPr>
          </a:p>
          <a:p>
            <a:pPr marL="355600" marR="5080" indent="-342900" algn="just">
              <a:lnSpc>
                <a:spcPct val="90000"/>
              </a:lnSpc>
              <a:spcBef>
                <a:spcPts val="145"/>
              </a:spcBef>
            </a:pPr>
            <a:r>
              <a:rPr sz="3200" b="1" i="1">
                <a:solidFill>
                  <a:srgbClr val="00AF50"/>
                </a:solidFill>
                <a:latin typeface="Calibri"/>
                <a:cs typeface="Calibri"/>
              </a:rPr>
              <a:t>“The</a:t>
            </a:r>
            <a:r>
              <a:rPr sz="3200" b="1" i="1" spc="35">
                <a:solidFill>
                  <a:srgbClr val="00AF50"/>
                </a:solidFill>
                <a:latin typeface="Calibri"/>
                <a:cs typeface="Calibri"/>
              </a:rPr>
              <a:t> </a:t>
            </a:r>
            <a:r>
              <a:rPr sz="3200" b="1" i="1">
                <a:solidFill>
                  <a:srgbClr val="00AF50"/>
                </a:solidFill>
                <a:latin typeface="Calibri"/>
                <a:cs typeface="Calibri"/>
              </a:rPr>
              <a:t>difference</a:t>
            </a:r>
            <a:r>
              <a:rPr sz="3200" b="1" i="1" spc="35">
                <a:solidFill>
                  <a:srgbClr val="00AF50"/>
                </a:solidFill>
                <a:latin typeface="Calibri"/>
                <a:cs typeface="Calibri"/>
              </a:rPr>
              <a:t> </a:t>
            </a:r>
            <a:r>
              <a:rPr sz="3200" b="1" i="1">
                <a:solidFill>
                  <a:srgbClr val="00AF50"/>
                </a:solidFill>
                <a:latin typeface="Calibri"/>
                <a:cs typeface="Calibri"/>
              </a:rPr>
              <a:t>between</a:t>
            </a:r>
            <a:r>
              <a:rPr sz="3200" b="1" i="1" spc="45">
                <a:solidFill>
                  <a:srgbClr val="00AF50"/>
                </a:solidFill>
                <a:latin typeface="Calibri"/>
                <a:cs typeface="Calibri"/>
              </a:rPr>
              <a:t> </a:t>
            </a:r>
            <a:r>
              <a:rPr sz="3200" b="1" i="1">
                <a:solidFill>
                  <a:srgbClr val="00AF50"/>
                </a:solidFill>
                <a:latin typeface="Calibri"/>
                <a:cs typeface="Calibri"/>
              </a:rPr>
              <a:t>the</a:t>
            </a:r>
            <a:r>
              <a:rPr sz="3200" b="1" i="1" spc="30">
                <a:solidFill>
                  <a:srgbClr val="00AF50"/>
                </a:solidFill>
                <a:latin typeface="Calibri"/>
                <a:cs typeface="Calibri"/>
              </a:rPr>
              <a:t> </a:t>
            </a:r>
            <a:r>
              <a:rPr sz="3200" b="1" i="1">
                <a:solidFill>
                  <a:srgbClr val="00AF50"/>
                </a:solidFill>
                <a:latin typeface="Calibri"/>
                <a:cs typeface="Calibri"/>
              </a:rPr>
              <a:t>true</a:t>
            </a:r>
            <a:r>
              <a:rPr sz="3200" b="1" i="1" spc="40">
                <a:solidFill>
                  <a:srgbClr val="00AF50"/>
                </a:solidFill>
                <a:latin typeface="Calibri"/>
                <a:cs typeface="Calibri"/>
              </a:rPr>
              <a:t> </a:t>
            </a:r>
            <a:r>
              <a:rPr sz="3200" b="1" i="1">
                <a:solidFill>
                  <a:srgbClr val="00AF50"/>
                </a:solidFill>
                <a:latin typeface="Calibri"/>
                <a:cs typeface="Calibri"/>
              </a:rPr>
              <a:t>value</a:t>
            </a:r>
            <a:r>
              <a:rPr sz="3200" b="1" i="1" spc="40">
                <a:solidFill>
                  <a:srgbClr val="00AF50"/>
                </a:solidFill>
                <a:latin typeface="Calibri"/>
                <a:cs typeface="Calibri"/>
              </a:rPr>
              <a:t> </a:t>
            </a:r>
            <a:r>
              <a:rPr sz="3200" b="1" i="1">
                <a:solidFill>
                  <a:srgbClr val="00AF50"/>
                </a:solidFill>
                <a:latin typeface="Calibri"/>
                <a:cs typeface="Calibri"/>
              </a:rPr>
              <a:t>of</a:t>
            </a:r>
            <a:r>
              <a:rPr sz="3200" b="1" i="1" spc="30">
                <a:solidFill>
                  <a:srgbClr val="00AF50"/>
                </a:solidFill>
                <a:latin typeface="Calibri"/>
                <a:cs typeface="Calibri"/>
              </a:rPr>
              <a:t> </a:t>
            </a:r>
            <a:r>
              <a:rPr sz="3200" b="1" i="1" spc="-10">
                <a:solidFill>
                  <a:srgbClr val="00AF50"/>
                </a:solidFill>
                <a:latin typeface="Calibri"/>
                <a:cs typeface="Calibri"/>
              </a:rPr>
              <a:t>measuring </a:t>
            </a:r>
            <a:r>
              <a:rPr sz="3200" b="1" i="1">
                <a:solidFill>
                  <a:srgbClr val="00AF50"/>
                </a:solidFill>
                <a:latin typeface="Calibri"/>
                <a:cs typeface="Calibri"/>
              </a:rPr>
              <a:t>quantity</a:t>
            </a:r>
            <a:r>
              <a:rPr sz="3200" b="1" i="1" spc="575">
                <a:solidFill>
                  <a:srgbClr val="00AF50"/>
                </a:solidFill>
                <a:latin typeface="Calibri"/>
                <a:cs typeface="Calibri"/>
              </a:rPr>
              <a:t>  </a:t>
            </a:r>
            <a:r>
              <a:rPr sz="3200" b="1" i="1">
                <a:solidFill>
                  <a:srgbClr val="00AF50"/>
                </a:solidFill>
                <a:latin typeface="Calibri"/>
                <a:cs typeface="Calibri"/>
              </a:rPr>
              <a:t>changing</a:t>
            </a:r>
            <a:r>
              <a:rPr sz="3200" b="1" i="1" spc="570">
                <a:solidFill>
                  <a:srgbClr val="00AF50"/>
                </a:solidFill>
                <a:latin typeface="Calibri"/>
                <a:cs typeface="Calibri"/>
              </a:rPr>
              <a:t>  </a:t>
            </a:r>
            <a:r>
              <a:rPr sz="3200" b="1" i="1">
                <a:solidFill>
                  <a:srgbClr val="00AF50"/>
                </a:solidFill>
                <a:latin typeface="Calibri"/>
                <a:cs typeface="Calibri"/>
              </a:rPr>
              <a:t>with</a:t>
            </a:r>
            <a:r>
              <a:rPr sz="3200" b="1" i="1" spc="570">
                <a:solidFill>
                  <a:srgbClr val="00AF50"/>
                </a:solidFill>
                <a:latin typeface="Calibri"/>
                <a:cs typeface="Calibri"/>
              </a:rPr>
              <a:t>  </a:t>
            </a:r>
            <a:r>
              <a:rPr sz="3200" b="1" i="1">
                <a:solidFill>
                  <a:srgbClr val="00AF50"/>
                </a:solidFill>
                <a:latin typeface="Calibri"/>
                <a:cs typeface="Calibri"/>
              </a:rPr>
              <a:t>time</a:t>
            </a:r>
            <a:r>
              <a:rPr sz="3200" b="1" i="1" spc="575">
                <a:solidFill>
                  <a:srgbClr val="00AF50"/>
                </a:solidFill>
                <a:latin typeface="Calibri"/>
                <a:cs typeface="Calibri"/>
              </a:rPr>
              <a:t>  </a:t>
            </a:r>
            <a:r>
              <a:rPr sz="3200" b="1" i="1">
                <a:solidFill>
                  <a:srgbClr val="00AF50"/>
                </a:solidFill>
                <a:latin typeface="Calibri"/>
                <a:cs typeface="Calibri"/>
              </a:rPr>
              <a:t>and</a:t>
            </a:r>
            <a:r>
              <a:rPr sz="3200" b="1" i="1" spc="570">
                <a:solidFill>
                  <a:srgbClr val="00AF50"/>
                </a:solidFill>
                <a:latin typeface="Calibri"/>
                <a:cs typeface="Calibri"/>
              </a:rPr>
              <a:t>  </a:t>
            </a:r>
            <a:r>
              <a:rPr sz="3200" b="1" i="1">
                <a:solidFill>
                  <a:srgbClr val="00AF50"/>
                </a:solidFill>
                <a:latin typeface="Calibri"/>
                <a:cs typeface="Calibri"/>
              </a:rPr>
              <a:t>the</a:t>
            </a:r>
            <a:r>
              <a:rPr sz="3200" b="1" i="1" spc="560">
                <a:solidFill>
                  <a:srgbClr val="00AF50"/>
                </a:solidFill>
                <a:latin typeface="Calibri"/>
                <a:cs typeface="Calibri"/>
              </a:rPr>
              <a:t>  </a:t>
            </a:r>
            <a:r>
              <a:rPr sz="3200" b="1" i="1" spc="-10">
                <a:solidFill>
                  <a:srgbClr val="00AF50"/>
                </a:solidFill>
                <a:latin typeface="Calibri"/>
                <a:cs typeface="Calibri"/>
              </a:rPr>
              <a:t>value </a:t>
            </a:r>
            <a:r>
              <a:rPr sz="3200" b="1" i="1">
                <a:solidFill>
                  <a:srgbClr val="00AF50"/>
                </a:solidFill>
                <a:latin typeface="Calibri"/>
                <a:cs typeface="Calibri"/>
              </a:rPr>
              <a:t>indicated</a:t>
            </a:r>
            <a:r>
              <a:rPr sz="3200" b="1" i="1" spc="360">
                <a:solidFill>
                  <a:srgbClr val="00AF50"/>
                </a:solidFill>
                <a:latin typeface="Calibri"/>
                <a:cs typeface="Calibri"/>
              </a:rPr>
              <a:t> </a:t>
            </a:r>
            <a:r>
              <a:rPr sz="3200" b="1" i="1">
                <a:solidFill>
                  <a:srgbClr val="00AF50"/>
                </a:solidFill>
                <a:latin typeface="Calibri"/>
                <a:cs typeface="Calibri"/>
              </a:rPr>
              <a:t>by</a:t>
            </a:r>
            <a:r>
              <a:rPr sz="3200" b="1" i="1" spc="385">
                <a:solidFill>
                  <a:srgbClr val="00AF50"/>
                </a:solidFill>
                <a:latin typeface="Calibri"/>
                <a:cs typeface="Calibri"/>
              </a:rPr>
              <a:t> </a:t>
            </a:r>
            <a:r>
              <a:rPr sz="3200" b="1" i="1">
                <a:solidFill>
                  <a:srgbClr val="00AF50"/>
                </a:solidFill>
                <a:latin typeface="Calibri"/>
                <a:cs typeface="Calibri"/>
              </a:rPr>
              <a:t>the</a:t>
            </a:r>
            <a:r>
              <a:rPr sz="3200" b="1" i="1" spc="370">
                <a:solidFill>
                  <a:srgbClr val="00AF50"/>
                </a:solidFill>
                <a:latin typeface="Calibri"/>
                <a:cs typeface="Calibri"/>
              </a:rPr>
              <a:t> </a:t>
            </a:r>
            <a:r>
              <a:rPr sz="3200" b="1" i="1">
                <a:solidFill>
                  <a:srgbClr val="00AF50"/>
                </a:solidFill>
                <a:latin typeface="Calibri"/>
                <a:cs typeface="Calibri"/>
              </a:rPr>
              <a:t>measuring</a:t>
            </a:r>
            <a:r>
              <a:rPr sz="3200" b="1" i="1" spc="375">
                <a:solidFill>
                  <a:srgbClr val="00AF50"/>
                </a:solidFill>
                <a:latin typeface="Calibri"/>
                <a:cs typeface="Calibri"/>
              </a:rPr>
              <a:t> </a:t>
            </a:r>
            <a:r>
              <a:rPr sz="3200" b="1" i="1">
                <a:solidFill>
                  <a:srgbClr val="00AF50"/>
                </a:solidFill>
                <a:latin typeface="Calibri"/>
                <a:cs typeface="Calibri"/>
              </a:rPr>
              <a:t>system,</a:t>
            </a:r>
            <a:r>
              <a:rPr sz="3200" b="1" i="1" spc="375">
                <a:solidFill>
                  <a:srgbClr val="00AF50"/>
                </a:solidFill>
                <a:latin typeface="Calibri"/>
                <a:cs typeface="Calibri"/>
              </a:rPr>
              <a:t> </a:t>
            </a:r>
            <a:r>
              <a:rPr sz="3200" b="1" i="1">
                <a:solidFill>
                  <a:srgbClr val="00AF50"/>
                </a:solidFill>
                <a:latin typeface="Calibri"/>
                <a:cs typeface="Calibri"/>
              </a:rPr>
              <a:t>assuming</a:t>
            </a:r>
            <a:r>
              <a:rPr sz="3200" b="1" i="1" spc="375">
                <a:solidFill>
                  <a:srgbClr val="00AF50"/>
                </a:solidFill>
                <a:latin typeface="Calibri"/>
                <a:cs typeface="Calibri"/>
              </a:rPr>
              <a:t> </a:t>
            </a:r>
            <a:r>
              <a:rPr sz="3200" b="1" i="1" spc="-25">
                <a:solidFill>
                  <a:srgbClr val="00AF50"/>
                </a:solidFill>
                <a:latin typeface="Calibri"/>
                <a:cs typeface="Calibri"/>
              </a:rPr>
              <a:t>the </a:t>
            </a:r>
            <a:r>
              <a:rPr sz="3200" b="1" i="1">
                <a:solidFill>
                  <a:srgbClr val="00AF50"/>
                </a:solidFill>
                <a:latin typeface="Calibri"/>
                <a:cs typeface="Calibri"/>
              </a:rPr>
              <a:t>static</a:t>
            </a:r>
            <a:r>
              <a:rPr sz="3200" b="1" i="1" spc="-65">
                <a:solidFill>
                  <a:srgbClr val="00AF50"/>
                </a:solidFill>
                <a:latin typeface="Calibri"/>
                <a:cs typeface="Calibri"/>
              </a:rPr>
              <a:t> </a:t>
            </a:r>
            <a:r>
              <a:rPr sz="3200" b="1" i="1">
                <a:solidFill>
                  <a:srgbClr val="00AF50"/>
                </a:solidFill>
                <a:latin typeface="Calibri"/>
                <a:cs typeface="Calibri"/>
              </a:rPr>
              <a:t>error</a:t>
            </a:r>
            <a:r>
              <a:rPr sz="3200" b="1" i="1" spc="-40">
                <a:solidFill>
                  <a:srgbClr val="00AF50"/>
                </a:solidFill>
                <a:latin typeface="Calibri"/>
                <a:cs typeface="Calibri"/>
              </a:rPr>
              <a:t> </a:t>
            </a:r>
            <a:r>
              <a:rPr sz="3200" b="1" i="1">
                <a:solidFill>
                  <a:srgbClr val="00AF50"/>
                </a:solidFill>
                <a:latin typeface="Calibri"/>
                <a:cs typeface="Calibri"/>
              </a:rPr>
              <a:t>to</a:t>
            </a:r>
            <a:r>
              <a:rPr sz="3200" b="1" i="1" spc="-35">
                <a:solidFill>
                  <a:srgbClr val="00AF50"/>
                </a:solidFill>
                <a:latin typeface="Calibri"/>
                <a:cs typeface="Calibri"/>
              </a:rPr>
              <a:t> </a:t>
            </a:r>
            <a:r>
              <a:rPr sz="3200" b="1" i="1">
                <a:solidFill>
                  <a:srgbClr val="00AF50"/>
                </a:solidFill>
                <a:latin typeface="Calibri"/>
                <a:cs typeface="Calibri"/>
              </a:rPr>
              <a:t>be</a:t>
            </a:r>
            <a:r>
              <a:rPr sz="3200" b="1" i="1" spc="-35">
                <a:solidFill>
                  <a:srgbClr val="00AF50"/>
                </a:solidFill>
                <a:latin typeface="Calibri"/>
                <a:cs typeface="Calibri"/>
              </a:rPr>
              <a:t> </a:t>
            </a:r>
            <a:r>
              <a:rPr sz="3200" b="1" i="1" spc="-10">
                <a:solidFill>
                  <a:srgbClr val="00AF50"/>
                </a:solidFill>
                <a:latin typeface="Calibri"/>
                <a:cs typeface="Calibri"/>
              </a:rPr>
              <a:t>zero”.</a:t>
            </a:r>
            <a:endParaRPr sz="32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38</a:t>
            </a:fld>
            <a:endParaRPr spc="-25"/>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4" y="70103"/>
            <a:ext cx="8295140" cy="1056132"/>
          </a:xfrm>
          <a:prstGeom prst="rect">
            <a:avLst/>
          </a:prstGeom>
        </p:spPr>
      </p:pic>
      <p:sp>
        <p:nvSpPr>
          <p:cNvPr id="3" name="object 3"/>
          <p:cNvSpPr txBox="1"/>
          <p:nvPr/>
        </p:nvSpPr>
        <p:spPr>
          <a:xfrm>
            <a:off x="535940" y="1609089"/>
            <a:ext cx="8070850" cy="1488440"/>
          </a:xfrm>
          <a:prstGeom prst="rect">
            <a:avLst/>
          </a:prstGeom>
        </p:spPr>
        <p:txBody>
          <a:bodyPr vert="horz" wrap="square" lIns="0" tIns="13335" rIns="0" bIns="0" rtlCol="0">
            <a:spAutoFit/>
          </a:bodyPr>
          <a:lstStyle/>
          <a:p>
            <a:pPr marL="355600" marR="5080" indent="-342900" algn="just">
              <a:lnSpc>
                <a:spcPct val="100000"/>
              </a:lnSpc>
              <a:spcBef>
                <a:spcPts val="105"/>
              </a:spcBef>
              <a:buFont typeface="Arial"/>
              <a:buChar char="•"/>
              <a:tabLst>
                <a:tab pos="355600" algn="l"/>
              </a:tabLst>
            </a:pPr>
            <a:r>
              <a:rPr sz="3200" b="1">
                <a:solidFill>
                  <a:srgbClr val="006FC0"/>
                </a:solidFill>
                <a:latin typeface="Times New Roman"/>
                <a:cs typeface="Times New Roman"/>
              </a:rPr>
              <a:t>Definition:</a:t>
            </a:r>
            <a:r>
              <a:rPr sz="3200" b="1" spc="400">
                <a:solidFill>
                  <a:srgbClr val="006FC0"/>
                </a:solidFill>
                <a:latin typeface="Times New Roman"/>
                <a:cs typeface="Times New Roman"/>
              </a:rPr>
              <a:t>  </a:t>
            </a:r>
            <a:r>
              <a:rPr sz="3200" b="1" i="1">
                <a:solidFill>
                  <a:srgbClr val="00AF50"/>
                </a:solidFill>
                <a:latin typeface="Calibri"/>
                <a:cs typeface="Calibri"/>
              </a:rPr>
              <a:t>“The</a:t>
            </a:r>
            <a:r>
              <a:rPr sz="3200" b="1" i="1" spc="465">
                <a:solidFill>
                  <a:srgbClr val="00AF50"/>
                </a:solidFill>
                <a:latin typeface="Calibri"/>
                <a:cs typeface="Calibri"/>
              </a:rPr>
              <a:t>  </a:t>
            </a:r>
            <a:r>
              <a:rPr sz="3200" b="1" i="1">
                <a:solidFill>
                  <a:srgbClr val="00AF50"/>
                </a:solidFill>
                <a:latin typeface="Calibri"/>
                <a:cs typeface="Calibri"/>
              </a:rPr>
              <a:t>rapidity</a:t>
            </a:r>
            <a:r>
              <a:rPr sz="3200" b="1" i="1" spc="475">
                <a:solidFill>
                  <a:srgbClr val="00AF50"/>
                </a:solidFill>
                <a:latin typeface="Calibri"/>
                <a:cs typeface="Calibri"/>
              </a:rPr>
              <a:t>  </a:t>
            </a:r>
            <a:r>
              <a:rPr sz="3200" b="1" i="1">
                <a:solidFill>
                  <a:srgbClr val="00AF50"/>
                </a:solidFill>
                <a:latin typeface="Calibri"/>
                <a:cs typeface="Calibri"/>
              </a:rPr>
              <a:t>with</a:t>
            </a:r>
            <a:r>
              <a:rPr sz="3200" b="1" i="1" spc="470">
                <a:solidFill>
                  <a:srgbClr val="00AF50"/>
                </a:solidFill>
                <a:latin typeface="Calibri"/>
                <a:cs typeface="Calibri"/>
              </a:rPr>
              <a:t>  </a:t>
            </a:r>
            <a:r>
              <a:rPr sz="3200" b="1" i="1">
                <a:solidFill>
                  <a:srgbClr val="00AF50"/>
                </a:solidFill>
                <a:latin typeface="Calibri"/>
                <a:cs typeface="Calibri"/>
              </a:rPr>
              <a:t>which</a:t>
            </a:r>
            <a:r>
              <a:rPr sz="3200" b="1" i="1" spc="475">
                <a:solidFill>
                  <a:srgbClr val="00AF50"/>
                </a:solidFill>
                <a:latin typeface="Calibri"/>
                <a:cs typeface="Calibri"/>
              </a:rPr>
              <a:t>  </a:t>
            </a:r>
            <a:r>
              <a:rPr sz="3200" b="1" i="1" spc="-25">
                <a:solidFill>
                  <a:srgbClr val="00AF50"/>
                </a:solidFill>
                <a:latin typeface="Calibri"/>
                <a:cs typeface="Calibri"/>
              </a:rPr>
              <a:t>an </a:t>
            </a:r>
            <a:r>
              <a:rPr sz="3200" b="1" i="1">
                <a:solidFill>
                  <a:srgbClr val="00AF50"/>
                </a:solidFill>
                <a:latin typeface="Calibri"/>
                <a:cs typeface="Calibri"/>
              </a:rPr>
              <a:t>instrument</a:t>
            </a:r>
            <a:r>
              <a:rPr sz="3200" b="1" i="1" spc="500">
                <a:solidFill>
                  <a:srgbClr val="00AF50"/>
                </a:solidFill>
                <a:latin typeface="Calibri"/>
                <a:cs typeface="Calibri"/>
              </a:rPr>
              <a:t> </a:t>
            </a:r>
            <a:r>
              <a:rPr sz="3200" b="1" i="1">
                <a:solidFill>
                  <a:srgbClr val="00AF50"/>
                </a:solidFill>
                <a:latin typeface="Calibri"/>
                <a:cs typeface="Calibri"/>
              </a:rPr>
              <a:t>responds</a:t>
            </a:r>
            <a:r>
              <a:rPr sz="3200" b="1" i="1" spc="500">
                <a:solidFill>
                  <a:srgbClr val="00AF50"/>
                </a:solidFill>
                <a:latin typeface="Calibri"/>
                <a:cs typeface="Calibri"/>
              </a:rPr>
              <a:t> </a:t>
            </a:r>
            <a:r>
              <a:rPr sz="3200" b="1" i="1">
                <a:solidFill>
                  <a:srgbClr val="00AF50"/>
                </a:solidFill>
                <a:latin typeface="Calibri"/>
                <a:cs typeface="Calibri"/>
              </a:rPr>
              <a:t>to</a:t>
            </a:r>
            <a:r>
              <a:rPr sz="3200" b="1" i="1" spc="495">
                <a:solidFill>
                  <a:srgbClr val="00AF50"/>
                </a:solidFill>
                <a:latin typeface="Calibri"/>
                <a:cs typeface="Calibri"/>
              </a:rPr>
              <a:t> </a:t>
            </a:r>
            <a:r>
              <a:rPr sz="3200" b="1" i="1">
                <a:solidFill>
                  <a:srgbClr val="00AF50"/>
                </a:solidFill>
                <a:latin typeface="Calibri"/>
                <a:cs typeface="Calibri"/>
              </a:rPr>
              <a:t>change</a:t>
            </a:r>
            <a:r>
              <a:rPr sz="3200" b="1" i="1" spc="500">
                <a:solidFill>
                  <a:srgbClr val="00AF50"/>
                </a:solidFill>
                <a:latin typeface="Calibri"/>
                <a:cs typeface="Calibri"/>
              </a:rPr>
              <a:t> </a:t>
            </a:r>
            <a:r>
              <a:rPr sz="3200" b="1" i="1">
                <a:solidFill>
                  <a:srgbClr val="00AF50"/>
                </a:solidFill>
                <a:latin typeface="Calibri"/>
                <a:cs typeface="Calibri"/>
              </a:rPr>
              <a:t>in</a:t>
            </a:r>
            <a:r>
              <a:rPr sz="3200" b="1" i="1" spc="495">
                <a:solidFill>
                  <a:srgbClr val="00AF50"/>
                </a:solidFill>
                <a:latin typeface="Calibri"/>
                <a:cs typeface="Calibri"/>
              </a:rPr>
              <a:t> </a:t>
            </a:r>
            <a:r>
              <a:rPr sz="3200" b="1" i="1">
                <a:solidFill>
                  <a:srgbClr val="00AF50"/>
                </a:solidFill>
                <a:latin typeface="Calibri"/>
                <a:cs typeface="Calibri"/>
              </a:rPr>
              <a:t>the</a:t>
            </a:r>
            <a:r>
              <a:rPr sz="3200" b="1" i="1" spc="509">
                <a:solidFill>
                  <a:srgbClr val="00AF50"/>
                </a:solidFill>
                <a:latin typeface="Calibri"/>
                <a:cs typeface="Calibri"/>
              </a:rPr>
              <a:t> </a:t>
            </a:r>
            <a:r>
              <a:rPr sz="3200" b="1" i="1" spc="-10">
                <a:solidFill>
                  <a:srgbClr val="00AF50"/>
                </a:solidFill>
                <a:latin typeface="Calibri"/>
                <a:cs typeface="Calibri"/>
              </a:rPr>
              <a:t>value </a:t>
            </a:r>
            <a:r>
              <a:rPr sz="3200" b="1" i="1">
                <a:solidFill>
                  <a:srgbClr val="00AF50"/>
                </a:solidFill>
                <a:latin typeface="Calibri"/>
                <a:cs typeface="Calibri"/>
              </a:rPr>
              <a:t>of</a:t>
            </a:r>
            <a:r>
              <a:rPr sz="3200" b="1" i="1" spc="-20">
                <a:solidFill>
                  <a:srgbClr val="00AF50"/>
                </a:solidFill>
                <a:latin typeface="Calibri"/>
                <a:cs typeface="Calibri"/>
              </a:rPr>
              <a:t> </a:t>
            </a:r>
            <a:r>
              <a:rPr sz="3200" b="1" i="1">
                <a:solidFill>
                  <a:srgbClr val="00AF50"/>
                </a:solidFill>
                <a:latin typeface="Calibri"/>
                <a:cs typeface="Calibri"/>
              </a:rPr>
              <a:t>quantity</a:t>
            </a:r>
            <a:r>
              <a:rPr sz="3200" b="1" i="1" spc="-40">
                <a:solidFill>
                  <a:srgbClr val="00AF50"/>
                </a:solidFill>
                <a:latin typeface="Calibri"/>
                <a:cs typeface="Calibri"/>
              </a:rPr>
              <a:t> </a:t>
            </a:r>
            <a:r>
              <a:rPr sz="3200" b="1" i="1">
                <a:solidFill>
                  <a:srgbClr val="00AF50"/>
                </a:solidFill>
                <a:latin typeface="Calibri"/>
                <a:cs typeface="Calibri"/>
              </a:rPr>
              <a:t>being</a:t>
            </a:r>
            <a:r>
              <a:rPr sz="3200" b="1" i="1" spc="-15">
                <a:solidFill>
                  <a:srgbClr val="00AF50"/>
                </a:solidFill>
                <a:latin typeface="Calibri"/>
                <a:cs typeface="Calibri"/>
              </a:rPr>
              <a:t> </a:t>
            </a:r>
            <a:r>
              <a:rPr sz="3200" b="1" i="1" spc="-10">
                <a:solidFill>
                  <a:srgbClr val="00AF50"/>
                </a:solidFill>
                <a:latin typeface="Calibri"/>
                <a:cs typeface="Calibri"/>
              </a:rPr>
              <a:t>measured”.</a:t>
            </a:r>
            <a:endParaRPr sz="32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39</a:t>
            </a:fld>
            <a:endParaRPr spc="-2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48" y="762000"/>
            <a:ext cx="8766175" cy="5208270"/>
          </a:xfrm>
          <a:prstGeom prst="rect">
            <a:avLst/>
          </a:prstGeom>
        </p:spPr>
        <p:txBody>
          <a:bodyPr vert="horz" wrap="square" lIns="0" tIns="11430" rIns="0" bIns="0" rtlCol="0">
            <a:spAutoFit/>
          </a:bodyPr>
          <a:lstStyle/>
          <a:p>
            <a:pPr marL="12700">
              <a:lnSpc>
                <a:spcPct val="100000"/>
              </a:lnSpc>
              <a:spcBef>
                <a:spcPts val="90"/>
              </a:spcBef>
            </a:pPr>
            <a:r>
              <a:rPr sz="2000" b="1" spc="-10">
                <a:latin typeface="Times New Roman"/>
                <a:cs typeface="Times New Roman"/>
              </a:rPr>
              <a:t>Instruments:</a:t>
            </a:r>
            <a:endParaRPr sz="2000">
              <a:latin typeface="Times New Roman"/>
              <a:cs typeface="Times New Roman"/>
            </a:endParaRPr>
          </a:p>
          <a:p>
            <a:pPr marL="469900" indent="-457200">
              <a:lnSpc>
                <a:spcPct val="100000"/>
              </a:lnSpc>
              <a:buFont typeface="Wingdings"/>
              <a:buChar char=""/>
              <a:tabLst>
                <a:tab pos="469900" algn="l"/>
              </a:tabLst>
            </a:pPr>
            <a:r>
              <a:rPr sz="2000">
                <a:latin typeface="Times New Roman"/>
                <a:cs typeface="Times New Roman"/>
              </a:rPr>
              <a:t>An</a:t>
            </a:r>
            <a:r>
              <a:rPr sz="2000" spc="-55">
                <a:latin typeface="Times New Roman"/>
                <a:cs typeface="Times New Roman"/>
              </a:rPr>
              <a:t> </a:t>
            </a:r>
            <a:r>
              <a:rPr sz="2000">
                <a:latin typeface="Times New Roman"/>
                <a:cs typeface="Times New Roman"/>
              </a:rPr>
              <a:t>instrument consists</a:t>
            </a:r>
            <a:r>
              <a:rPr sz="2000" spc="-50">
                <a:latin typeface="Times New Roman"/>
                <a:cs typeface="Times New Roman"/>
              </a:rPr>
              <a:t> </a:t>
            </a:r>
            <a:r>
              <a:rPr sz="2000">
                <a:latin typeface="Times New Roman"/>
                <a:cs typeface="Times New Roman"/>
              </a:rPr>
              <a:t>of</a:t>
            </a:r>
            <a:r>
              <a:rPr sz="2000" spc="-80">
                <a:latin typeface="Times New Roman"/>
                <a:cs typeface="Times New Roman"/>
              </a:rPr>
              <a:t> </a:t>
            </a:r>
            <a:r>
              <a:rPr sz="2000">
                <a:latin typeface="Times New Roman"/>
                <a:cs typeface="Times New Roman"/>
              </a:rPr>
              <a:t>a</a:t>
            </a:r>
            <a:r>
              <a:rPr sz="2000" spc="-60">
                <a:latin typeface="Times New Roman"/>
                <a:cs typeface="Times New Roman"/>
              </a:rPr>
              <a:t> </a:t>
            </a:r>
            <a:r>
              <a:rPr sz="2000">
                <a:latin typeface="Times New Roman"/>
                <a:cs typeface="Times New Roman"/>
              </a:rPr>
              <a:t>single</a:t>
            </a:r>
            <a:r>
              <a:rPr sz="2000" spc="-40">
                <a:latin typeface="Times New Roman"/>
                <a:cs typeface="Times New Roman"/>
              </a:rPr>
              <a:t> </a:t>
            </a:r>
            <a:r>
              <a:rPr sz="2000">
                <a:latin typeface="Times New Roman"/>
                <a:cs typeface="Times New Roman"/>
              </a:rPr>
              <a:t>unit</a:t>
            </a:r>
            <a:r>
              <a:rPr sz="2000" spc="-45">
                <a:latin typeface="Times New Roman"/>
                <a:cs typeface="Times New Roman"/>
              </a:rPr>
              <a:t> </a:t>
            </a:r>
            <a:r>
              <a:rPr sz="2000">
                <a:latin typeface="Times New Roman"/>
                <a:cs typeface="Times New Roman"/>
              </a:rPr>
              <a:t>which</a:t>
            </a:r>
            <a:r>
              <a:rPr sz="2000" spc="-10">
                <a:latin typeface="Times New Roman"/>
                <a:cs typeface="Times New Roman"/>
              </a:rPr>
              <a:t> </a:t>
            </a:r>
            <a:r>
              <a:rPr sz="2000">
                <a:latin typeface="Times New Roman"/>
                <a:cs typeface="Times New Roman"/>
              </a:rPr>
              <a:t>gives</a:t>
            </a:r>
            <a:r>
              <a:rPr sz="2000" spc="-25">
                <a:latin typeface="Times New Roman"/>
                <a:cs typeface="Times New Roman"/>
              </a:rPr>
              <a:t> </a:t>
            </a:r>
            <a:r>
              <a:rPr sz="2000">
                <a:latin typeface="Times New Roman"/>
                <a:cs typeface="Times New Roman"/>
              </a:rPr>
              <a:t>an</a:t>
            </a:r>
            <a:r>
              <a:rPr sz="2000" spc="-75">
                <a:latin typeface="Times New Roman"/>
                <a:cs typeface="Times New Roman"/>
              </a:rPr>
              <a:t> </a:t>
            </a:r>
            <a:r>
              <a:rPr sz="2000">
                <a:latin typeface="Times New Roman"/>
                <a:cs typeface="Times New Roman"/>
              </a:rPr>
              <a:t>output</a:t>
            </a:r>
            <a:r>
              <a:rPr sz="2000" spc="-45">
                <a:latin typeface="Times New Roman"/>
                <a:cs typeface="Times New Roman"/>
              </a:rPr>
              <a:t> </a:t>
            </a:r>
            <a:r>
              <a:rPr sz="2000">
                <a:latin typeface="Times New Roman"/>
                <a:cs typeface="Times New Roman"/>
              </a:rPr>
              <a:t>reading</a:t>
            </a:r>
            <a:r>
              <a:rPr sz="2000" spc="-80">
                <a:latin typeface="Times New Roman"/>
                <a:cs typeface="Times New Roman"/>
              </a:rPr>
              <a:t> </a:t>
            </a:r>
            <a:r>
              <a:rPr sz="2000">
                <a:latin typeface="Times New Roman"/>
                <a:cs typeface="Times New Roman"/>
              </a:rPr>
              <a:t>or</a:t>
            </a:r>
            <a:r>
              <a:rPr sz="2000" spc="-75">
                <a:latin typeface="Times New Roman"/>
                <a:cs typeface="Times New Roman"/>
              </a:rPr>
              <a:t> </a:t>
            </a:r>
            <a:r>
              <a:rPr sz="2000" spc="-10">
                <a:latin typeface="Times New Roman"/>
                <a:cs typeface="Times New Roman"/>
              </a:rPr>
              <a:t>signal</a:t>
            </a:r>
            <a:endParaRPr sz="2000">
              <a:latin typeface="Times New Roman"/>
              <a:cs typeface="Times New Roman"/>
            </a:endParaRPr>
          </a:p>
          <a:p>
            <a:pPr marL="469900">
              <a:lnSpc>
                <a:spcPct val="100000"/>
              </a:lnSpc>
            </a:pPr>
            <a:r>
              <a:rPr sz="2000">
                <a:latin typeface="Times New Roman"/>
                <a:cs typeface="Times New Roman"/>
              </a:rPr>
              <a:t>according</a:t>
            </a:r>
            <a:r>
              <a:rPr sz="2000" spc="-90">
                <a:latin typeface="Times New Roman"/>
                <a:cs typeface="Times New Roman"/>
              </a:rPr>
              <a:t> </a:t>
            </a:r>
            <a:r>
              <a:rPr sz="2000">
                <a:latin typeface="Times New Roman"/>
                <a:cs typeface="Times New Roman"/>
              </a:rPr>
              <a:t>to</a:t>
            </a:r>
            <a:r>
              <a:rPr sz="2000" spc="-65">
                <a:latin typeface="Times New Roman"/>
                <a:cs typeface="Times New Roman"/>
              </a:rPr>
              <a:t> </a:t>
            </a:r>
            <a:r>
              <a:rPr sz="2000">
                <a:latin typeface="Times New Roman"/>
                <a:cs typeface="Times New Roman"/>
              </a:rPr>
              <a:t>the</a:t>
            </a:r>
            <a:r>
              <a:rPr sz="2000" spc="-35">
                <a:latin typeface="Times New Roman"/>
                <a:cs typeface="Times New Roman"/>
              </a:rPr>
              <a:t> </a:t>
            </a:r>
            <a:r>
              <a:rPr sz="2000">
                <a:latin typeface="Times New Roman"/>
                <a:cs typeface="Times New Roman"/>
              </a:rPr>
              <a:t>unknown</a:t>
            </a:r>
            <a:r>
              <a:rPr sz="2000" spc="20">
                <a:latin typeface="Times New Roman"/>
                <a:cs typeface="Times New Roman"/>
              </a:rPr>
              <a:t> </a:t>
            </a:r>
            <a:r>
              <a:rPr sz="2000">
                <a:latin typeface="Times New Roman"/>
                <a:cs typeface="Times New Roman"/>
              </a:rPr>
              <a:t>variable</a:t>
            </a:r>
            <a:r>
              <a:rPr sz="2000" spc="-55">
                <a:latin typeface="Times New Roman"/>
                <a:cs typeface="Times New Roman"/>
              </a:rPr>
              <a:t> </a:t>
            </a:r>
            <a:r>
              <a:rPr sz="2000">
                <a:latin typeface="Times New Roman"/>
                <a:cs typeface="Times New Roman"/>
              </a:rPr>
              <a:t>applied</a:t>
            </a:r>
            <a:r>
              <a:rPr sz="2000" spc="-85">
                <a:latin typeface="Times New Roman"/>
                <a:cs typeface="Times New Roman"/>
              </a:rPr>
              <a:t> </a:t>
            </a:r>
            <a:r>
              <a:rPr sz="2000">
                <a:latin typeface="Times New Roman"/>
                <a:cs typeface="Times New Roman"/>
              </a:rPr>
              <a:t>to</a:t>
            </a:r>
            <a:r>
              <a:rPr sz="2000" spc="-45">
                <a:latin typeface="Times New Roman"/>
                <a:cs typeface="Times New Roman"/>
              </a:rPr>
              <a:t> </a:t>
            </a:r>
            <a:r>
              <a:rPr sz="2000" spc="-25">
                <a:latin typeface="Times New Roman"/>
                <a:cs typeface="Times New Roman"/>
              </a:rPr>
              <a:t>it.</a:t>
            </a:r>
            <a:endParaRPr sz="2000">
              <a:latin typeface="Times New Roman"/>
              <a:cs typeface="Times New Roman"/>
            </a:endParaRPr>
          </a:p>
          <a:p>
            <a:pPr marL="469900" marR="5080" indent="-457834">
              <a:lnSpc>
                <a:spcPct val="100000"/>
              </a:lnSpc>
              <a:buFont typeface="Wingdings"/>
              <a:buChar char=""/>
              <a:tabLst>
                <a:tab pos="469900" algn="l"/>
              </a:tabLst>
            </a:pPr>
            <a:r>
              <a:rPr sz="2000">
                <a:latin typeface="Times New Roman"/>
                <a:cs typeface="Times New Roman"/>
              </a:rPr>
              <a:t>In</a:t>
            </a:r>
            <a:r>
              <a:rPr sz="2000" spc="-110">
                <a:latin typeface="Times New Roman"/>
                <a:cs typeface="Times New Roman"/>
              </a:rPr>
              <a:t> </a:t>
            </a:r>
            <a:r>
              <a:rPr sz="2000">
                <a:latin typeface="Times New Roman"/>
                <a:cs typeface="Times New Roman"/>
              </a:rPr>
              <a:t>more</a:t>
            </a:r>
            <a:r>
              <a:rPr sz="2000" spc="-55">
                <a:latin typeface="Times New Roman"/>
                <a:cs typeface="Times New Roman"/>
              </a:rPr>
              <a:t> </a:t>
            </a:r>
            <a:r>
              <a:rPr sz="2000">
                <a:latin typeface="Times New Roman"/>
                <a:cs typeface="Times New Roman"/>
              </a:rPr>
              <a:t>complex</a:t>
            </a:r>
            <a:r>
              <a:rPr sz="2000" spc="-65">
                <a:latin typeface="Times New Roman"/>
                <a:cs typeface="Times New Roman"/>
              </a:rPr>
              <a:t> </a:t>
            </a:r>
            <a:r>
              <a:rPr sz="2000">
                <a:latin typeface="Times New Roman"/>
                <a:cs typeface="Times New Roman"/>
              </a:rPr>
              <a:t>situations,</a:t>
            </a:r>
            <a:r>
              <a:rPr sz="2000" spc="-55">
                <a:latin typeface="Times New Roman"/>
                <a:cs typeface="Times New Roman"/>
              </a:rPr>
              <a:t> </a:t>
            </a:r>
            <a:r>
              <a:rPr sz="2000">
                <a:latin typeface="Times New Roman"/>
                <a:cs typeface="Times New Roman"/>
              </a:rPr>
              <a:t>a</a:t>
            </a:r>
            <a:r>
              <a:rPr sz="2000" spc="-70">
                <a:latin typeface="Times New Roman"/>
                <a:cs typeface="Times New Roman"/>
              </a:rPr>
              <a:t> </a:t>
            </a:r>
            <a:r>
              <a:rPr sz="2000">
                <a:latin typeface="Times New Roman"/>
                <a:cs typeface="Times New Roman"/>
              </a:rPr>
              <a:t>measuring</a:t>
            </a:r>
            <a:r>
              <a:rPr sz="2000" spc="-25">
                <a:latin typeface="Times New Roman"/>
                <a:cs typeface="Times New Roman"/>
              </a:rPr>
              <a:t> </a:t>
            </a:r>
            <a:r>
              <a:rPr sz="2000">
                <a:latin typeface="Times New Roman"/>
                <a:cs typeface="Times New Roman"/>
              </a:rPr>
              <a:t>instrument</a:t>
            </a:r>
            <a:r>
              <a:rPr sz="2000" spc="-20">
                <a:latin typeface="Times New Roman"/>
                <a:cs typeface="Times New Roman"/>
              </a:rPr>
              <a:t> </a:t>
            </a:r>
            <a:r>
              <a:rPr sz="2000">
                <a:latin typeface="Times New Roman"/>
                <a:cs typeface="Times New Roman"/>
              </a:rPr>
              <a:t>consists</a:t>
            </a:r>
            <a:r>
              <a:rPr sz="2000" spc="-65">
                <a:latin typeface="Times New Roman"/>
                <a:cs typeface="Times New Roman"/>
              </a:rPr>
              <a:t> </a:t>
            </a:r>
            <a:r>
              <a:rPr sz="2000">
                <a:latin typeface="Times New Roman"/>
                <a:cs typeface="Times New Roman"/>
              </a:rPr>
              <a:t>of</a:t>
            </a:r>
            <a:r>
              <a:rPr sz="2000" spc="-90">
                <a:latin typeface="Times New Roman"/>
                <a:cs typeface="Times New Roman"/>
              </a:rPr>
              <a:t> </a:t>
            </a:r>
            <a:r>
              <a:rPr sz="2000">
                <a:latin typeface="Times New Roman"/>
                <a:cs typeface="Times New Roman"/>
              </a:rPr>
              <a:t>several</a:t>
            </a:r>
            <a:r>
              <a:rPr sz="2000" spc="-75">
                <a:latin typeface="Times New Roman"/>
                <a:cs typeface="Times New Roman"/>
              </a:rPr>
              <a:t> </a:t>
            </a:r>
            <a:r>
              <a:rPr sz="2000" spc="-10">
                <a:latin typeface="Times New Roman"/>
                <a:cs typeface="Times New Roman"/>
              </a:rPr>
              <a:t>separate elements.</a:t>
            </a:r>
            <a:r>
              <a:rPr sz="2000" spc="-95">
                <a:latin typeface="Times New Roman"/>
                <a:cs typeface="Times New Roman"/>
              </a:rPr>
              <a:t> </a:t>
            </a:r>
            <a:r>
              <a:rPr sz="2000">
                <a:latin typeface="Times New Roman"/>
                <a:cs typeface="Times New Roman"/>
              </a:rPr>
              <a:t>These</a:t>
            </a:r>
            <a:r>
              <a:rPr sz="2000" spc="-70">
                <a:latin typeface="Times New Roman"/>
                <a:cs typeface="Times New Roman"/>
              </a:rPr>
              <a:t> </a:t>
            </a:r>
            <a:r>
              <a:rPr sz="2000">
                <a:latin typeface="Times New Roman"/>
                <a:cs typeface="Times New Roman"/>
              </a:rPr>
              <a:t>elements</a:t>
            </a:r>
            <a:r>
              <a:rPr sz="2000" spc="-40">
                <a:latin typeface="Times New Roman"/>
                <a:cs typeface="Times New Roman"/>
              </a:rPr>
              <a:t> </a:t>
            </a:r>
            <a:r>
              <a:rPr sz="2000">
                <a:latin typeface="Times New Roman"/>
                <a:cs typeface="Times New Roman"/>
              </a:rPr>
              <a:t>may</a:t>
            </a:r>
            <a:r>
              <a:rPr sz="2000" spc="-40">
                <a:latin typeface="Times New Roman"/>
                <a:cs typeface="Times New Roman"/>
              </a:rPr>
              <a:t> </a:t>
            </a:r>
            <a:r>
              <a:rPr sz="2000">
                <a:latin typeface="Times New Roman"/>
                <a:cs typeface="Times New Roman"/>
              </a:rPr>
              <a:t>consist</a:t>
            </a:r>
            <a:r>
              <a:rPr sz="2000" spc="-55">
                <a:latin typeface="Times New Roman"/>
                <a:cs typeface="Times New Roman"/>
              </a:rPr>
              <a:t> </a:t>
            </a:r>
            <a:r>
              <a:rPr sz="2000">
                <a:latin typeface="Times New Roman"/>
                <a:cs typeface="Times New Roman"/>
              </a:rPr>
              <a:t>of</a:t>
            </a:r>
            <a:r>
              <a:rPr sz="2000" spc="-85">
                <a:latin typeface="Times New Roman"/>
                <a:cs typeface="Times New Roman"/>
              </a:rPr>
              <a:t> </a:t>
            </a:r>
            <a:r>
              <a:rPr sz="2000">
                <a:latin typeface="Times New Roman"/>
                <a:cs typeface="Times New Roman"/>
              </a:rPr>
              <a:t>transducer</a:t>
            </a:r>
            <a:r>
              <a:rPr sz="2000" spc="-70">
                <a:latin typeface="Times New Roman"/>
                <a:cs typeface="Times New Roman"/>
              </a:rPr>
              <a:t> </a:t>
            </a:r>
            <a:r>
              <a:rPr sz="2000">
                <a:latin typeface="Times New Roman"/>
                <a:cs typeface="Times New Roman"/>
              </a:rPr>
              <a:t>elements</a:t>
            </a:r>
            <a:r>
              <a:rPr sz="2000" spc="-40">
                <a:latin typeface="Times New Roman"/>
                <a:cs typeface="Times New Roman"/>
              </a:rPr>
              <a:t> </a:t>
            </a:r>
            <a:r>
              <a:rPr sz="2000">
                <a:latin typeface="Times New Roman"/>
                <a:cs typeface="Times New Roman"/>
              </a:rPr>
              <a:t>which convert</a:t>
            </a:r>
            <a:r>
              <a:rPr sz="2000" spc="-75">
                <a:latin typeface="Times New Roman"/>
                <a:cs typeface="Times New Roman"/>
              </a:rPr>
              <a:t> </a:t>
            </a:r>
            <a:r>
              <a:rPr sz="2000" spc="-25">
                <a:latin typeface="Times New Roman"/>
                <a:cs typeface="Times New Roman"/>
              </a:rPr>
              <a:t>the </a:t>
            </a:r>
            <a:r>
              <a:rPr sz="2000">
                <a:latin typeface="Times New Roman"/>
                <a:cs typeface="Times New Roman"/>
              </a:rPr>
              <a:t>measurand</a:t>
            </a:r>
            <a:r>
              <a:rPr sz="2000" spc="-30">
                <a:latin typeface="Times New Roman"/>
                <a:cs typeface="Times New Roman"/>
              </a:rPr>
              <a:t> </a:t>
            </a:r>
            <a:r>
              <a:rPr sz="2000">
                <a:latin typeface="Times New Roman"/>
                <a:cs typeface="Times New Roman"/>
              </a:rPr>
              <a:t>to</a:t>
            </a:r>
            <a:r>
              <a:rPr sz="2000" spc="-50">
                <a:latin typeface="Times New Roman"/>
                <a:cs typeface="Times New Roman"/>
              </a:rPr>
              <a:t> </a:t>
            </a:r>
            <a:r>
              <a:rPr sz="2000">
                <a:latin typeface="Times New Roman"/>
                <a:cs typeface="Times New Roman"/>
              </a:rPr>
              <a:t>an</a:t>
            </a:r>
            <a:r>
              <a:rPr sz="2000" spc="-70">
                <a:latin typeface="Times New Roman"/>
                <a:cs typeface="Times New Roman"/>
              </a:rPr>
              <a:t> </a:t>
            </a:r>
            <a:r>
              <a:rPr sz="2000">
                <a:latin typeface="Times New Roman"/>
                <a:cs typeface="Times New Roman"/>
              </a:rPr>
              <a:t>analogous</a:t>
            </a:r>
            <a:r>
              <a:rPr sz="2000" spc="-50">
                <a:latin typeface="Times New Roman"/>
                <a:cs typeface="Times New Roman"/>
              </a:rPr>
              <a:t> </a:t>
            </a:r>
            <a:r>
              <a:rPr sz="2000">
                <a:latin typeface="Times New Roman"/>
                <a:cs typeface="Times New Roman"/>
              </a:rPr>
              <a:t>form.</a:t>
            </a:r>
            <a:r>
              <a:rPr sz="2000" spc="-55">
                <a:latin typeface="Times New Roman"/>
                <a:cs typeface="Times New Roman"/>
              </a:rPr>
              <a:t> </a:t>
            </a:r>
            <a:r>
              <a:rPr sz="2000">
                <a:latin typeface="Times New Roman"/>
                <a:cs typeface="Times New Roman"/>
              </a:rPr>
              <a:t>The</a:t>
            </a:r>
            <a:r>
              <a:rPr sz="2000" spc="-55">
                <a:latin typeface="Times New Roman"/>
                <a:cs typeface="Times New Roman"/>
              </a:rPr>
              <a:t> </a:t>
            </a:r>
            <a:r>
              <a:rPr sz="2000">
                <a:latin typeface="Times New Roman"/>
                <a:cs typeface="Times New Roman"/>
              </a:rPr>
              <a:t>analogous</a:t>
            </a:r>
            <a:r>
              <a:rPr sz="2000" spc="-45">
                <a:latin typeface="Times New Roman"/>
                <a:cs typeface="Times New Roman"/>
              </a:rPr>
              <a:t> </a:t>
            </a:r>
            <a:r>
              <a:rPr sz="2000">
                <a:latin typeface="Times New Roman"/>
                <a:cs typeface="Times New Roman"/>
              </a:rPr>
              <a:t>signal</a:t>
            </a:r>
            <a:r>
              <a:rPr sz="2000" spc="-40">
                <a:latin typeface="Times New Roman"/>
                <a:cs typeface="Times New Roman"/>
              </a:rPr>
              <a:t> </a:t>
            </a:r>
            <a:r>
              <a:rPr sz="2000">
                <a:latin typeface="Times New Roman"/>
                <a:cs typeface="Times New Roman"/>
              </a:rPr>
              <a:t>is</a:t>
            </a:r>
            <a:r>
              <a:rPr sz="2000" spc="-65">
                <a:latin typeface="Times New Roman"/>
                <a:cs typeface="Times New Roman"/>
              </a:rPr>
              <a:t> </a:t>
            </a:r>
            <a:r>
              <a:rPr sz="2000">
                <a:latin typeface="Times New Roman"/>
                <a:cs typeface="Times New Roman"/>
              </a:rPr>
              <a:t>then</a:t>
            </a:r>
            <a:r>
              <a:rPr sz="2000" spc="-50">
                <a:latin typeface="Times New Roman"/>
                <a:cs typeface="Times New Roman"/>
              </a:rPr>
              <a:t> </a:t>
            </a:r>
            <a:r>
              <a:rPr sz="2000">
                <a:latin typeface="Times New Roman"/>
                <a:cs typeface="Times New Roman"/>
              </a:rPr>
              <a:t>processed</a:t>
            </a:r>
            <a:r>
              <a:rPr sz="2000" spc="-65">
                <a:latin typeface="Times New Roman"/>
                <a:cs typeface="Times New Roman"/>
              </a:rPr>
              <a:t> </a:t>
            </a:r>
            <a:r>
              <a:rPr sz="2000">
                <a:latin typeface="Times New Roman"/>
                <a:cs typeface="Times New Roman"/>
              </a:rPr>
              <a:t>by</a:t>
            </a:r>
            <a:r>
              <a:rPr sz="2000" spc="-70">
                <a:latin typeface="Times New Roman"/>
                <a:cs typeface="Times New Roman"/>
              </a:rPr>
              <a:t> </a:t>
            </a:r>
            <a:r>
              <a:rPr sz="2000" spc="-20">
                <a:latin typeface="Times New Roman"/>
                <a:cs typeface="Times New Roman"/>
              </a:rPr>
              <a:t>some </a:t>
            </a:r>
            <a:r>
              <a:rPr sz="2000" spc="-10">
                <a:latin typeface="Times New Roman"/>
                <a:cs typeface="Times New Roman"/>
              </a:rPr>
              <a:t>intermediate</a:t>
            </a:r>
            <a:r>
              <a:rPr sz="2000" spc="-50">
                <a:latin typeface="Times New Roman"/>
                <a:cs typeface="Times New Roman"/>
              </a:rPr>
              <a:t> </a:t>
            </a:r>
            <a:r>
              <a:rPr sz="2000">
                <a:latin typeface="Times New Roman"/>
                <a:cs typeface="Times New Roman"/>
              </a:rPr>
              <a:t>means</a:t>
            </a:r>
            <a:r>
              <a:rPr sz="2000" spc="-10">
                <a:latin typeface="Times New Roman"/>
                <a:cs typeface="Times New Roman"/>
              </a:rPr>
              <a:t> </a:t>
            </a:r>
            <a:r>
              <a:rPr sz="2000">
                <a:latin typeface="Times New Roman"/>
                <a:cs typeface="Times New Roman"/>
              </a:rPr>
              <a:t>and</a:t>
            </a:r>
            <a:r>
              <a:rPr sz="2000" spc="-40">
                <a:latin typeface="Times New Roman"/>
                <a:cs typeface="Times New Roman"/>
              </a:rPr>
              <a:t> </a:t>
            </a:r>
            <a:r>
              <a:rPr sz="2000">
                <a:latin typeface="Times New Roman"/>
                <a:cs typeface="Times New Roman"/>
              </a:rPr>
              <a:t>then</a:t>
            </a:r>
            <a:r>
              <a:rPr sz="2000" spc="-30">
                <a:latin typeface="Times New Roman"/>
                <a:cs typeface="Times New Roman"/>
              </a:rPr>
              <a:t> </a:t>
            </a:r>
            <a:r>
              <a:rPr sz="2000">
                <a:latin typeface="Times New Roman"/>
                <a:cs typeface="Times New Roman"/>
              </a:rPr>
              <a:t>fed</a:t>
            </a:r>
            <a:r>
              <a:rPr sz="2000" spc="-15">
                <a:latin typeface="Times New Roman"/>
                <a:cs typeface="Times New Roman"/>
              </a:rPr>
              <a:t> </a:t>
            </a:r>
            <a:r>
              <a:rPr sz="2000">
                <a:latin typeface="Times New Roman"/>
                <a:cs typeface="Times New Roman"/>
              </a:rPr>
              <a:t>to</a:t>
            </a:r>
            <a:r>
              <a:rPr sz="2000" spc="-55">
                <a:latin typeface="Times New Roman"/>
                <a:cs typeface="Times New Roman"/>
              </a:rPr>
              <a:t> </a:t>
            </a:r>
            <a:r>
              <a:rPr sz="2000">
                <a:latin typeface="Times New Roman"/>
                <a:cs typeface="Times New Roman"/>
              </a:rPr>
              <a:t>the</a:t>
            </a:r>
            <a:r>
              <a:rPr sz="2000" spc="-45">
                <a:latin typeface="Times New Roman"/>
                <a:cs typeface="Times New Roman"/>
              </a:rPr>
              <a:t> </a:t>
            </a:r>
            <a:r>
              <a:rPr sz="2000">
                <a:latin typeface="Times New Roman"/>
                <a:cs typeface="Times New Roman"/>
              </a:rPr>
              <a:t>end</a:t>
            </a:r>
            <a:r>
              <a:rPr sz="2000" spc="-20">
                <a:latin typeface="Times New Roman"/>
                <a:cs typeface="Times New Roman"/>
              </a:rPr>
              <a:t> </a:t>
            </a:r>
            <a:r>
              <a:rPr sz="2000">
                <a:latin typeface="Times New Roman"/>
                <a:cs typeface="Times New Roman"/>
              </a:rPr>
              <a:t>devices</a:t>
            </a:r>
            <a:r>
              <a:rPr sz="2000" spc="-45">
                <a:latin typeface="Times New Roman"/>
                <a:cs typeface="Times New Roman"/>
              </a:rPr>
              <a:t> </a:t>
            </a:r>
            <a:r>
              <a:rPr sz="2000">
                <a:latin typeface="Times New Roman"/>
                <a:cs typeface="Times New Roman"/>
              </a:rPr>
              <a:t>to</a:t>
            </a:r>
            <a:r>
              <a:rPr sz="2000" spc="-60">
                <a:latin typeface="Times New Roman"/>
                <a:cs typeface="Times New Roman"/>
              </a:rPr>
              <a:t> </a:t>
            </a:r>
            <a:r>
              <a:rPr sz="2000">
                <a:latin typeface="Times New Roman"/>
                <a:cs typeface="Times New Roman"/>
              </a:rPr>
              <a:t>present</a:t>
            </a:r>
            <a:r>
              <a:rPr sz="2000" spc="-50">
                <a:latin typeface="Times New Roman"/>
                <a:cs typeface="Times New Roman"/>
              </a:rPr>
              <a:t> </a:t>
            </a:r>
            <a:r>
              <a:rPr sz="2000">
                <a:latin typeface="Times New Roman"/>
                <a:cs typeface="Times New Roman"/>
              </a:rPr>
              <a:t>the</a:t>
            </a:r>
            <a:r>
              <a:rPr sz="2000" spc="-20">
                <a:latin typeface="Times New Roman"/>
                <a:cs typeface="Times New Roman"/>
              </a:rPr>
              <a:t> </a:t>
            </a:r>
            <a:r>
              <a:rPr sz="2000">
                <a:latin typeface="Times New Roman"/>
                <a:cs typeface="Times New Roman"/>
              </a:rPr>
              <a:t>results</a:t>
            </a:r>
            <a:r>
              <a:rPr sz="2000" spc="-60">
                <a:latin typeface="Times New Roman"/>
                <a:cs typeface="Times New Roman"/>
              </a:rPr>
              <a:t> </a:t>
            </a:r>
            <a:r>
              <a:rPr sz="2000">
                <a:latin typeface="Times New Roman"/>
                <a:cs typeface="Times New Roman"/>
              </a:rPr>
              <a:t>for</a:t>
            </a:r>
            <a:r>
              <a:rPr sz="2000" spc="-45">
                <a:latin typeface="Times New Roman"/>
                <a:cs typeface="Times New Roman"/>
              </a:rPr>
              <a:t> </a:t>
            </a:r>
            <a:r>
              <a:rPr sz="2000" spc="-25">
                <a:latin typeface="Times New Roman"/>
                <a:cs typeface="Times New Roman"/>
              </a:rPr>
              <a:t>the </a:t>
            </a:r>
            <a:r>
              <a:rPr sz="2000">
                <a:latin typeface="Times New Roman"/>
                <a:cs typeface="Times New Roman"/>
              </a:rPr>
              <a:t>purposes</a:t>
            </a:r>
            <a:r>
              <a:rPr sz="2000" spc="-60">
                <a:latin typeface="Times New Roman"/>
                <a:cs typeface="Times New Roman"/>
              </a:rPr>
              <a:t> </a:t>
            </a:r>
            <a:r>
              <a:rPr sz="2000">
                <a:latin typeface="Times New Roman"/>
                <a:cs typeface="Times New Roman"/>
              </a:rPr>
              <a:t>of</a:t>
            </a:r>
            <a:r>
              <a:rPr sz="2000" spc="-45">
                <a:latin typeface="Times New Roman"/>
                <a:cs typeface="Times New Roman"/>
              </a:rPr>
              <a:t> </a:t>
            </a:r>
            <a:r>
              <a:rPr sz="2000">
                <a:latin typeface="Times New Roman"/>
                <a:cs typeface="Times New Roman"/>
              </a:rPr>
              <a:t>display</a:t>
            </a:r>
            <a:r>
              <a:rPr sz="2000" spc="-45">
                <a:latin typeface="Times New Roman"/>
                <a:cs typeface="Times New Roman"/>
              </a:rPr>
              <a:t> </a:t>
            </a:r>
            <a:r>
              <a:rPr sz="2000">
                <a:latin typeface="Times New Roman"/>
                <a:cs typeface="Times New Roman"/>
              </a:rPr>
              <a:t>and</a:t>
            </a:r>
            <a:r>
              <a:rPr sz="2000" spc="-20">
                <a:latin typeface="Times New Roman"/>
                <a:cs typeface="Times New Roman"/>
              </a:rPr>
              <a:t> </a:t>
            </a:r>
            <a:r>
              <a:rPr sz="2000">
                <a:latin typeface="Times New Roman"/>
                <a:cs typeface="Times New Roman"/>
              </a:rPr>
              <a:t>or</a:t>
            </a:r>
            <a:r>
              <a:rPr sz="2000" spc="-50">
                <a:latin typeface="Times New Roman"/>
                <a:cs typeface="Times New Roman"/>
              </a:rPr>
              <a:t> </a:t>
            </a:r>
            <a:r>
              <a:rPr sz="2000" spc="-10">
                <a:latin typeface="Times New Roman"/>
                <a:cs typeface="Times New Roman"/>
              </a:rPr>
              <a:t>control.</a:t>
            </a:r>
            <a:endParaRPr sz="2000">
              <a:latin typeface="Times New Roman"/>
              <a:cs typeface="Times New Roman"/>
            </a:endParaRPr>
          </a:p>
          <a:p>
            <a:pPr marL="469900" indent="-457200">
              <a:lnSpc>
                <a:spcPct val="100000"/>
              </a:lnSpc>
              <a:spcBef>
                <a:spcPts val="10"/>
              </a:spcBef>
              <a:buFont typeface="Wingdings"/>
              <a:buChar char=""/>
              <a:tabLst>
                <a:tab pos="469900" algn="l"/>
              </a:tabLst>
            </a:pPr>
            <a:r>
              <a:rPr sz="2000">
                <a:latin typeface="Times New Roman"/>
                <a:cs typeface="Times New Roman"/>
              </a:rPr>
              <a:t>These</a:t>
            </a:r>
            <a:r>
              <a:rPr sz="2000" spc="-100">
                <a:latin typeface="Times New Roman"/>
                <a:cs typeface="Times New Roman"/>
              </a:rPr>
              <a:t> </a:t>
            </a:r>
            <a:r>
              <a:rPr sz="2000">
                <a:latin typeface="Times New Roman"/>
                <a:cs typeface="Times New Roman"/>
              </a:rPr>
              <a:t>elements</a:t>
            </a:r>
            <a:r>
              <a:rPr sz="2000" spc="-45">
                <a:latin typeface="Times New Roman"/>
                <a:cs typeface="Times New Roman"/>
              </a:rPr>
              <a:t> </a:t>
            </a:r>
            <a:r>
              <a:rPr sz="2000" spc="-20">
                <a:latin typeface="Times New Roman"/>
                <a:cs typeface="Times New Roman"/>
              </a:rPr>
              <a:t>are:</a:t>
            </a:r>
            <a:endParaRPr sz="2000">
              <a:latin typeface="Times New Roman"/>
              <a:cs typeface="Times New Roman"/>
            </a:endParaRPr>
          </a:p>
          <a:p>
            <a:pPr marL="1121410" lvl="1" indent="-194310">
              <a:lnSpc>
                <a:spcPct val="100000"/>
              </a:lnSpc>
              <a:buChar char="-"/>
              <a:tabLst>
                <a:tab pos="1121410" algn="l"/>
              </a:tabLst>
            </a:pPr>
            <a:r>
              <a:rPr sz="2000" spc="-20">
                <a:latin typeface="Times New Roman"/>
                <a:cs typeface="Times New Roman"/>
              </a:rPr>
              <a:t>A</a:t>
            </a:r>
            <a:r>
              <a:rPr sz="2000" spc="-114">
                <a:latin typeface="Times New Roman"/>
                <a:cs typeface="Times New Roman"/>
              </a:rPr>
              <a:t> </a:t>
            </a:r>
            <a:r>
              <a:rPr sz="2000" spc="-10">
                <a:latin typeface="Times New Roman"/>
                <a:cs typeface="Times New Roman"/>
              </a:rPr>
              <a:t>detector.</a:t>
            </a:r>
            <a:endParaRPr sz="2000">
              <a:latin typeface="Times New Roman"/>
              <a:cs typeface="Times New Roman"/>
            </a:endParaRPr>
          </a:p>
          <a:p>
            <a:pPr marL="1121410" lvl="1" indent="-194310">
              <a:lnSpc>
                <a:spcPct val="100000"/>
              </a:lnSpc>
              <a:buChar char="-"/>
              <a:tabLst>
                <a:tab pos="1121410" algn="l"/>
              </a:tabLst>
            </a:pPr>
            <a:r>
              <a:rPr sz="2000">
                <a:latin typeface="Times New Roman"/>
                <a:cs typeface="Times New Roman"/>
              </a:rPr>
              <a:t>An</a:t>
            </a:r>
            <a:r>
              <a:rPr sz="2000" spc="-70">
                <a:latin typeface="Times New Roman"/>
                <a:cs typeface="Times New Roman"/>
              </a:rPr>
              <a:t> </a:t>
            </a:r>
            <a:r>
              <a:rPr sz="2000">
                <a:latin typeface="Times New Roman"/>
                <a:cs typeface="Times New Roman"/>
              </a:rPr>
              <a:t>intermediate</a:t>
            </a:r>
            <a:r>
              <a:rPr sz="2000" spc="-75">
                <a:latin typeface="Times New Roman"/>
                <a:cs typeface="Times New Roman"/>
              </a:rPr>
              <a:t> </a:t>
            </a:r>
            <a:r>
              <a:rPr sz="2000">
                <a:latin typeface="Times New Roman"/>
                <a:cs typeface="Times New Roman"/>
              </a:rPr>
              <a:t>transfer</a:t>
            </a:r>
            <a:r>
              <a:rPr sz="2000" spc="-90">
                <a:latin typeface="Times New Roman"/>
                <a:cs typeface="Times New Roman"/>
              </a:rPr>
              <a:t> </a:t>
            </a:r>
            <a:r>
              <a:rPr sz="2000" spc="-10">
                <a:latin typeface="Times New Roman"/>
                <a:cs typeface="Times New Roman"/>
              </a:rPr>
              <a:t>device.</a:t>
            </a:r>
            <a:endParaRPr sz="2000">
              <a:latin typeface="Times New Roman"/>
              <a:cs typeface="Times New Roman"/>
            </a:endParaRPr>
          </a:p>
          <a:p>
            <a:pPr marL="1121410" lvl="1" indent="-194310">
              <a:lnSpc>
                <a:spcPct val="100000"/>
              </a:lnSpc>
              <a:buChar char="-"/>
              <a:tabLst>
                <a:tab pos="1121410" algn="l"/>
              </a:tabLst>
            </a:pPr>
            <a:r>
              <a:rPr sz="2000">
                <a:latin typeface="Times New Roman"/>
                <a:cs typeface="Times New Roman"/>
              </a:rPr>
              <a:t>An</a:t>
            </a:r>
            <a:r>
              <a:rPr sz="2000" spc="-15">
                <a:latin typeface="Times New Roman"/>
                <a:cs typeface="Times New Roman"/>
              </a:rPr>
              <a:t> </a:t>
            </a:r>
            <a:r>
              <a:rPr sz="2000" spc="-10">
                <a:latin typeface="Times New Roman"/>
                <a:cs typeface="Times New Roman"/>
              </a:rPr>
              <a:t>indicator.</a:t>
            </a:r>
            <a:endParaRPr sz="2000">
              <a:latin typeface="Times New Roman"/>
              <a:cs typeface="Times New Roman"/>
            </a:endParaRPr>
          </a:p>
          <a:p>
            <a:pPr>
              <a:lnSpc>
                <a:spcPct val="100000"/>
              </a:lnSpc>
              <a:spcBef>
                <a:spcPts val="45"/>
              </a:spcBef>
            </a:pPr>
            <a:endParaRPr sz="2050">
              <a:latin typeface="Times New Roman"/>
              <a:cs typeface="Times New Roman"/>
            </a:endParaRPr>
          </a:p>
          <a:p>
            <a:pPr marL="12700">
              <a:lnSpc>
                <a:spcPct val="100000"/>
              </a:lnSpc>
            </a:pPr>
            <a:r>
              <a:rPr sz="2000" b="1">
                <a:latin typeface="Times New Roman"/>
                <a:cs typeface="Times New Roman"/>
              </a:rPr>
              <a:t>Functions</a:t>
            </a:r>
            <a:r>
              <a:rPr sz="2000" b="1" spc="-75">
                <a:latin typeface="Times New Roman"/>
                <a:cs typeface="Times New Roman"/>
              </a:rPr>
              <a:t> </a:t>
            </a:r>
            <a:r>
              <a:rPr sz="2000" b="1">
                <a:latin typeface="Times New Roman"/>
                <a:cs typeface="Times New Roman"/>
              </a:rPr>
              <a:t>of</a:t>
            </a:r>
            <a:r>
              <a:rPr sz="2000" b="1" spc="-40">
                <a:latin typeface="Times New Roman"/>
                <a:cs typeface="Times New Roman"/>
              </a:rPr>
              <a:t> </a:t>
            </a:r>
            <a:r>
              <a:rPr sz="2000" b="1" spc="-10">
                <a:latin typeface="Times New Roman"/>
                <a:cs typeface="Times New Roman"/>
              </a:rPr>
              <a:t>Instruments:</a:t>
            </a:r>
            <a:endParaRPr sz="2000">
              <a:latin typeface="Times New Roman"/>
              <a:cs typeface="Times New Roman"/>
            </a:endParaRPr>
          </a:p>
          <a:p>
            <a:pPr marL="219075" indent="-206375">
              <a:lnSpc>
                <a:spcPct val="100000"/>
              </a:lnSpc>
              <a:buChar char="-"/>
              <a:tabLst>
                <a:tab pos="219075" algn="l"/>
              </a:tabLst>
            </a:pPr>
            <a:r>
              <a:rPr sz="2000">
                <a:latin typeface="Times New Roman"/>
                <a:cs typeface="Times New Roman"/>
              </a:rPr>
              <a:t>Indicating</a:t>
            </a:r>
            <a:r>
              <a:rPr sz="2000" spc="-100">
                <a:latin typeface="Times New Roman"/>
                <a:cs typeface="Times New Roman"/>
              </a:rPr>
              <a:t> </a:t>
            </a:r>
            <a:r>
              <a:rPr sz="2000" spc="-10">
                <a:latin typeface="Times New Roman"/>
                <a:cs typeface="Times New Roman"/>
              </a:rPr>
              <a:t>function.</a:t>
            </a:r>
            <a:endParaRPr sz="2000">
              <a:latin typeface="Times New Roman"/>
              <a:cs typeface="Times New Roman"/>
            </a:endParaRPr>
          </a:p>
          <a:p>
            <a:pPr marL="219075" indent="-206375">
              <a:lnSpc>
                <a:spcPct val="100000"/>
              </a:lnSpc>
              <a:spcBef>
                <a:spcPts val="5"/>
              </a:spcBef>
              <a:buChar char="-"/>
              <a:tabLst>
                <a:tab pos="219075" algn="l"/>
              </a:tabLst>
            </a:pPr>
            <a:r>
              <a:rPr sz="2000">
                <a:latin typeface="Times New Roman"/>
                <a:cs typeface="Times New Roman"/>
              </a:rPr>
              <a:t>Recording</a:t>
            </a:r>
            <a:r>
              <a:rPr sz="2000" spc="-70">
                <a:latin typeface="Times New Roman"/>
                <a:cs typeface="Times New Roman"/>
              </a:rPr>
              <a:t> </a:t>
            </a:r>
            <a:r>
              <a:rPr sz="2000" spc="-10">
                <a:latin typeface="Times New Roman"/>
                <a:cs typeface="Times New Roman"/>
              </a:rPr>
              <a:t>function.</a:t>
            </a:r>
            <a:endParaRPr sz="2000">
              <a:latin typeface="Times New Roman"/>
              <a:cs typeface="Times New Roman"/>
            </a:endParaRPr>
          </a:p>
          <a:p>
            <a:pPr marL="219075" indent="-206375">
              <a:lnSpc>
                <a:spcPct val="100000"/>
              </a:lnSpc>
              <a:buChar char="-"/>
              <a:tabLst>
                <a:tab pos="219075" algn="l"/>
              </a:tabLst>
            </a:pPr>
            <a:r>
              <a:rPr sz="2000">
                <a:latin typeface="Times New Roman"/>
                <a:cs typeface="Times New Roman"/>
              </a:rPr>
              <a:t>Controlling</a:t>
            </a:r>
            <a:r>
              <a:rPr sz="2000" spc="-110">
                <a:latin typeface="Times New Roman"/>
                <a:cs typeface="Times New Roman"/>
              </a:rPr>
              <a:t> </a:t>
            </a:r>
            <a:r>
              <a:rPr sz="2000" spc="-10">
                <a:latin typeface="Times New Roman"/>
                <a:cs typeface="Times New Roman"/>
              </a:rPr>
              <a:t>Function.</a:t>
            </a:r>
            <a:endParaRPr sz="200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4" y="70103"/>
            <a:ext cx="8295140" cy="1056132"/>
          </a:xfrm>
          <a:prstGeom prst="rect">
            <a:avLst/>
          </a:prstGeom>
        </p:spPr>
      </p:pic>
      <p:sp>
        <p:nvSpPr>
          <p:cNvPr id="3" name="object 3"/>
          <p:cNvSpPr txBox="1"/>
          <p:nvPr/>
        </p:nvSpPr>
        <p:spPr>
          <a:xfrm>
            <a:off x="535940" y="1179321"/>
            <a:ext cx="8302625" cy="5311140"/>
          </a:xfrm>
          <a:prstGeom prst="rect">
            <a:avLst/>
          </a:prstGeom>
        </p:spPr>
        <p:txBody>
          <a:bodyPr vert="horz" wrap="square" lIns="0" tIns="62230" rIns="0" bIns="0" rtlCol="0">
            <a:spAutoFit/>
          </a:bodyPr>
          <a:lstStyle/>
          <a:p>
            <a:pPr marL="355600" marR="233679" indent="-342900" algn="just">
              <a:lnSpc>
                <a:spcPct val="89900"/>
              </a:lnSpc>
              <a:spcBef>
                <a:spcPts val="490"/>
              </a:spcBef>
              <a:buFont typeface="Arial"/>
              <a:buChar char="•"/>
              <a:tabLst>
                <a:tab pos="355600" algn="l"/>
              </a:tabLst>
            </a:pPr>
            <a:r>
              <a:rPr sz="3200" b="1">
                <a:solidFill>
                  <a:srgbClr val="006FC0"/>
                </a:solidFill>
                <a:latin typeface="Times New Roman"/>
                <a:cs typeface="Times New Roman"/>
              </a:rPr>
              <a:t>Definition:</a:t>
            </a:r>
            <a:r>
              <a:rPr sz="3200" b="1" spc="90">
                <a:solidFill>
                  <a:srgbClr val="006FC0"/>
                </a:solidFill>
                <a:latin typeface="Times New Roman"/>
                <a:cs typeface="Times New Roman"/>
              </a:rPr>
              <a:t> </a:t>
            </a:r>
            <a:r>
              <a:rPr sz="3200" b="1" i="1">
                <a:solidFill>
                  <a:srgbClr val="00AF50"/>
                </a:solidFill>
                <a:latin typeface="Calibri"/>
                <a:cs typeface="Calibri"/>
              </a:rPr>
              <a:t>“The</a:t>
            </a:r>
            <a:r>
              <a:rPr sz="3200" b="1" i="1" spc="170">
                <a:solidFill>
                  <a:srgbClr val="00AF50"/>
                </a:solidFill>
                <a:latin typeface="Calibri"/>
                <a:cs typeface="Calibri"/>
              </a:rPr>
              <a:t> </a:t>
            </a:r>
            <a:r>
              <a:rPr sz="3200" b="1" i="1">
                <a:solidFill>
                  <a:srgbClr val="00AF50"/>
                </a:solidFill>
                <a:latin typeface="Calibri"/>
                <a:cs typeface="Calibri"/>
              </a:rPr>
              <a:t>retardation</a:t>
            </a:r>
            <a:r>
              <a:rPr sz="3200" b="1" i="1" spc="170">
                <a:solidFill>
                  <a:srgbClr val="00AF50"/>
                </a:solidFill>
                <a:latin typeface="Calibri"/>
                <a:cs typeface="Calibri"/>
              </a:rPr>
              <a:t> </a:t>
            </a:r>
            <a:r>
              <a:rPr sz="3200" b="1" i="1">
                <a:solidFill>
                  <a:srgbClr val="00AF50"/>
                </a:solidFill>
                <a:latin typeface="Calibri"/>
                <a:cs typeface="Calibri"/>
              </a:rPr>
              <a:t>(or)</a:t>
            </a:r>
            <a:r>
              <a:rPr sz="3200" b="1" i="1" spc="160">
                <a:solidFill>
                  <a:srgbClr val="00AF50"/>
                </a:solidFill>
                <a:latin typeface="Calibri"/>
                <a:cs typeface="Calibri"/>
              </a:rPr>
              <a:t> </a:t>
            </a:r>
            <a:r>
              <a:rPr sz="3200" b="1" i="1">
                <a:solidFill>
                  <a:srgbClr val="00AF50"/>
                </a:solidFill>
                <a:latin typeface="Calibri"/>
                <a:cs typeface="Calibri"/>
              </a:rPr>
              <a:t>delay</a:t>
            </a:r>
            <a:r>
              <a:rPr sz="3200" b="1" i="1" spc="170">
                <a:solidFill>
                  <a:srgbClr val="00AF50"/>
                </a:solidFill>
                <a:latin typeface="Calibri"/>
                <a:cs typeface="Calibri"/>
              </a:rPr>
              <a:t> </a:t>
            </a:r>
            <a:r>
              <a:rPr sz="3200" b="1" i="1">
                <a:solidFill>
                  <a:srgbClr val="00AF50"/>
                </a:solidFill>
                <a:latin typeface="Calibri"/>
                <a:cs typeface="Calibri"/>
              </a:rPr>
              <a:t>in</a:t>
            </a:r>
            <a:r>
              <a:rPr sz="3200" b="1" i="1" spc="175">
                <a:solidFill>
                  <a:srgbClr val="00AF50"/>
                </a:solidFill>
                <a:latin typeface="Calibri"/>
                <a:cs typeface="Calibri"/>
              </a:rPr>
              <a:t> </a:t>
            </a:r>
            <a:r>
              <a:rPr sz="3200" b="1" i="1" spc="-25">
                <a:solidFill>
                  <a:srgbClr val="00AF50"/>
                </a:solidFill>
                <a:latin typeface="Calibri"/>
                <a:cs typeface="Calibri"/>
              </a:rPr>
              <a:t>the </a:t>
            </a:r>
            <a:r>
              <a:rPr sz="3200" b="1" i="1">
                <a:solidFill>
                  <a:srgbClr val="00AF50"/>
                </a:solidFill>
                <a:latin typeface="Calibri"/>
                <a:cs typeface="Calibri"/>
              </a:rPr>
              <a:t>response</a:t>
            </a:r>
            <a:r>
              <a:rPr sz="3200" b="1" i="1" spc="20">
                <a:solidFill>
                  <a:srgbClr val="00AF50"/>
                </a:solidFill>
                <a:latin typeface="Calibri"/>
                <a:cs typeface="Calibri"/>
              </a:rPr>
              <a:t> </a:t>
            </a:r>
            <a:r>
              <a:rPr sz="3200" b="1" i="1">
                <a:solidFill>
                  <a:srgbClr val="00AF50"/>
                </a:solidFill>
                <a:latin typeface="Calibri"/>
                <a:cs typeface="Calibri"/>
              </a:rPr>
              <a:t>of</a:t>
            </a:r>
            <a:r>
              <a:rPr sz="3200" b="1" i="1" spc="30">
                <a:solidFill>
                  <a:srgbClr val="00AF50"/>
                </a:solidFill>
                <a:latin typeface="Calibri"/>
                <a:cs typeface="Calibri"/>
              </a:rPr>
              <a:t> </a:t>
            </a:r>
            <a:r>
              <a:rPr sz="3200" b="1" i="1">
                <a:solidFill>
                  <a:srgbClr val="00AF50"/>
                </a:solidFill>
                <a:latin typeface="Calibri"/>
                <a:cs typeface="Calibri"/>
              </a:rPr>
              <a:t>the</a:t>
            </a:r>
            <a:r>
              <a:rPr sz="3200" b="1" i="1" spc="25">
                <a:solidFill>
                  <a:srgbClr val="00AF50"/>
                </a:solidFill>
                <a:latin typeface="Calibri"/>
                <a:cs typeface="Calibri"/>
              </a:rPr>
              <a:t> </a:t>
            </a:r>
            <a:r>
              <a:rPr sz="3200" b="1" i="1">
                <a:solidFill>
                  <a:srgbClr val="00AF50"/>
                </a:solidFill>
                <a:latin typeface="Calibri"/>
                <a:cs typeface="Calibri"/>
              </a:rPr>
              <a:t>instrument</a:t>
            </a:r>
            <a:r>
              <a:rPr sz="3200" b="1" i="1" spc="15">
                <a:solidFill>
                  <a:srgbClr val="00AF50"/>
                </a:solidFill>
                <a:latin typeface="Calibri"/>
                <a:cs typeface="Calibri"/>
              </a:rPr>
              <a:t> </a:t>
            </a:r>
            <a:r>
              <a:rPr sz="3200" b="1" i="1">
                <a:solidFill>
                  <a:srgbClr val="00AF50"/>
                </a:solidFill>
                <a:latin typeface="Calibri"/>
                <a:cs typeface="Calibri"/>
              </a:rPr>
              <a:t>to</a:t>
            </a:r>
            <a:r>
              <a:rPr sz="3200" b="1" i="1" spc="20">
                <a:solidFill>
                  <a:srgbClr val="00AF50"/>
                </a:solidFill>
                <a:latin typeface="Calibri"/>
                <a:cs typeface="Calibri"/>
              </a:rPr>
              <a:t> </a:t>
            </a:r>
            <a:r>
              <a:rPr sz="3200" b="1" i="1">
                <a:solidFill>
                  <a:srgbClr val="00AF50"/>
                </a:solidFill>
                <a:latin typeface="Calibri"/>
                <a:cs typeface="Calibri"/>
              </a:rPr>
              <a:t>a</a:t>
            </a:r>
            <a:r>
              <a:rPr sz="3200" b="1" i="1" spc="35">
                <a:solidFill>
                  <a:srgbClr val="00AF50"/>
                </a:solidFill>
                <a:latin typeface="Calibri"/>
                <a:cs typeface="Calibri"/>
              </a:rPr>
              <a:t> </a:t>
            </a:r>
            <a:r>
              <a:rPr sz="3200" b="1" i="1">
                <a:solidFill>
                  <a:srgbClr val="00AF50"/>
                </a:solidFill>
                <a:latin typeface="Calibri"/>
                <a:cs typeface="Calibri"/>
              </a:rPr>
              <a:t>change</a:t>
            </a:r>
            <a:r>
              <a:rPr sz="3200" b="1" i="1" spc="20">
                <a:solidFill>
                  <a:srgbClr val="00AF50"/>
                </a:solidFill>
                <a:latin typeface="Calibri"/>
                <a:cs typeface="Calibri"/>
              </a:rPr>
              <a:t> </a:t>
            </a:r>
            <a:r>
              <a:rPr sz="3200" b="1" i="1">
                <a:solidFill>
                  <a:srgbClr val="00AF50"/>
                </a:solidFill>
                <a:latin typeface="Calibri"/>
                <a:cs typeface="Calibri"/>
              </a:rPr>
              <a:t>in</a:t>
            </a:r>
            <a:r>
              <a:rPr sz="3200" b="1" i="1" spc="25">
                <a:solidFill>
                  <a:srgbClr val="00AF50"/>
                </a:solidFill>
                <a:latin typeface="Calibri"/>
                <a:cs typeface="Calibri"/>
              </a:rPr>
              <a:t> </a:t>
            </a:r>
            <a:r>
              <a:rPr sz="3200" b="1" i="1" spc="-25">
                <a:solidFill>
                  <a:srgbClr val="00AF50"/>
                </a:solidFill>
                <a:latin typeface="Calibri"/>
                <a:cs typeface="Calibri"/>
              </a:rPr>
              <a:t>the </a:t>
            </a:r>
            <a:r>
              <a:rPr sz="3200" b="1" i="1">
                <a:solidFill>
                  <a:srgbClr val="00AF50"/>
                </a:solidFill>
                <a:latin typeface="Calibri"/>
                <a:cs typeface="Calibri"/>
              </a:rPr>
              <a:t>input</a:t>
            </a:r>
            <a:r>
              <a:rPr sz="3200" b="1" i="1" spc="-10">
                <a:solidFill>
                  <a:srgbClr val="00AF50"/>
                </a:solidFill>
                <a:latin typeface="Calibri"/>
                <a:cs typeface="Calibri"/>
              </a:rPr>
              <a:t> signal”.</a:t>
            </a:r>
            <a:endParaRPr sz="3200">
              <a:latin typeface="Calibri"/>
              <a:cs typeface="Calibri"/>
            </a:endParaRPr>
          </a:p>
          <a:p>
            <a:pPr marL="165100" algn="just">
              <a:lnSpc>
                <a:spcPts val="3350"/>
              </a:lnSpc>
              <a:spcBef>
                <a:spcPts val="365"/>
              </a:spcBef>
            </a:pPr>
            <a:r>
              <a:rPr sz="3100" b="1" spc="-20">
                <a:solidFill>
                  <a:srgbClr val="E36C09"/>
                </a:solidFill>
                <a:latin typeface="Calibri"/>
                <a:cs typeface="Calibri"/>
              </a:rPr>
              <a:t>Retardation</a:t>
            </a:r>
            <a:r>
              <a:rPr sz="3100" b="1" spc="-110">
                <a:solidFill>
                  <a:srgbClr val="E36C09"/>
                </a:solidFill>
                <a:latin typeface="Calibri"/>
                <a:cs typeface="Calibri"/>
              </a:rPr>
              <a:t> </a:t>
            </a:r>
            <a:r>
              <a:rPr sz="3100" b="1" spc="-20">
                <a:solidFill>
                  <a:srgbClr val="E36C09"/>
                </a:solidFill>
                <a:latin typeface="Calibri"/>
                <a:cs typeface="Calibri"/>
              </a:rPr>
              <a:t>Type:</a:t>
            </a:r>
            <a:endParaRPr sz="3100">
              <a:latin typeface="Calibri"/>
              <a:cs typeface="Calibri"/>
            </a:endParaRPr>
          </a:p>
          <a:p>
            <a:pPr marL="165100" marR="9525" lvl="1" indent="-13335" algn="just">
              <a:lnSpc>
                <a:spcPct val="80000"/>
              </a:lnSpc>
              <a:spcBef>
                <a:spcPts val="370"/>
              </a:spcBef>
              <a:buSzPct val="96774"/>
              <a:buFont typeface="Wingdings"/>
              <a:buChar char=""/>
              <a:tabLst>
                <a:tab pos="476884" algn="l"/>
              </a:tabLst>
            </a:pPr>
            <a:r>
              <a:rPr sz="3100" b="1">
                <a:solidFill>
                  <a:srgbClr val="00AF50"/>
                </a:solidFill>
                <a:latin typeface="Calibri"/>
                <a:cs typeface="Calibri"/>
              </a:rPr>
              <a:t>	Response</a:t>
            </a:r>
            <a:r>
              <a:rPr sz="3100" b="1" spc="114">
                <a:solidFill>
                  <a:srgbClr val="00AF50"/>
                </a:solidFill>
                <a:latin typeface="Calibri"/>
                <a:cs typeface="Calibri"/>
              </a:rPr>
              <a:t> </a:t>
            </a:r>
            <a:r>
              <a:rPr sz="3100" b="1">
                <a:solidFill>
                  <a:srgbClr val="00AF50"/>
                </a:solidFill>
                <a:latin typeface="Calibri"/>
                <a:cs typeface="Calibri"/>
              </a:rPr>
              <a:t>of</a:t>
            </a:r>
            <a:r>
              <a:rPr sz="3100" b="1" spc="120">
                <a:solidFill>
                  <a:srgbClr val="00AF50"/>
                </a:solidFill>
                <a:latin typeface="Calibri"/>
                <a:cs typeface="Calibri"/>
              </a:rPr>
              <a:t> </a:t>
            </a:r>
            <a:r>
              <a:rPr sz="3100" b="1">
                <a:solidFill>
                  <a:srgbClr val="00AF50"/>
                </a:solidFill>
                <a:latin typeface="Calibri"/>
                <a:cs typeface="Calibri"/>
              </a:rPr>
              <a:t>an</a:t>
            </a:r>
            <a:r>
              <a:rPr sz="3100" b="1" spc="105">
                <a:solidFill>
                  <a:srgbClr val="00AF50"/>
                </a:solidFill>
                <a:latin typeface="Calibri"/>
                <a:cs typeface="Calibri"/>
              </a:rPr>
              <a:t> </a:t>
            </a:r>
            <a:r>
              <a:rPr sz="3100" b="1">
                <a:solidFill>
                  <a:srgbClr val="00AF50"/>
                </a:solidFill>
                <a:latin typeface="Calibri"/>
                <a:cs typeface="Calibri"/>
              </a:rPr>
              <a:t>instrument</a:t>
            </a:r>
            <a:r>
              <a:rPr sz="3100" b="1" spc="120">
                <a:solidFill>
                  <a:srgbClr val="00AF50"/>
                </a:solidFill>
                <a:latin typeface="Calibri"/>
                <a:cs typeface="Calibri"/>
              </a:rPr>
              <a:t> </a:t>
            </a:r>
            <a:r>
              <a:rPr sz="3100" b="1">
                <a:solidFill>
                  <a:srgbClr val="00AF50"/>
                </a:solidFill>
                <a:latin typeface="Calibri"/>
                <a:cs typeface="Calibri"/>
              </a:rPr>
              <a:t>begins</a:t>
            </a:r>
            <a:r>
              <a:rPr sz="3100" b="1" spc="130">
                <a:solidFill>
                  <a:srgbClr val="00AF50"/>
                </a:solidFill>
                <a:latin typeface="Calibri"/>
                <a:cs typeface="Calibri"/>
              </a:rPr>
              <a:t> </a:t>
            </a:r>
            <a:r>
              <a:rPr sz="3100" b="1" spc="-10">
                <a:solidFill>
                  <a:srgbClr val="00AF50"/>
                </a:solidFill>
                <a:latin typeface="Calibri"/>
                <a:cs typeface="Calibri"/>
              </a:rPr>
              <a:t>immediately </a:t>
            </a:r>
            <a:r>
              <a:rPr sz="3100" b="1">
                <a:solidFill>
                  <a:srgbClr val="00AF50"/>
                </a:solidFill>
                <a:latin typeface="Calibri"/>
                <a:cs typeface="Calibri"/>
              </a:rPr>
              <a:t>after</a:t>
            </a:r>
            <a:r>
              <a:rPr sz="3100" b="1" spc="620">
                <a:solidFill>
                  <a:srgbClr val="00AF50"/>
                </a:solidFill>
                <a:latin typeface="Calibri"/>
                <a:cs typeface="Calibri"/>
              </a:rPr>
              <a:t>  </a:t>
            </a:r>
            <a:r>
              <a:rPr sz="3100" b="1">
                <a:solidFill>
                  <a:srgbClr val="00AF50"/>
                </a:solidFill>
                <a:latin typeface="Calibri"/>
                <a:cs typeface="Calibri"/>
              </a:rPr>
              <a:t>a</a:t>
            </a:r>
            <a:r>
              <a:rPr sz="3100" b="1" spc="620">
                <a:solidFill>
                  <a:srgbClr val="00AF50"/>
                </a:solidFill>
                <a:latin typeface="Calibri"/>
                <a:cs typeface="Calibri"/>
              </a:rPr>
              <a:t>  </a:t>
            </a:r>
            <a:r>
              <a:rPr sz="3100" b="1">
                <a:solidFill>
                  <a:srgbClr val="00AF50"/>
                </a:solidFill>
                <a:latin typeface="Calibri"/>
                <a:cs typeface="Calibri"/>
              </a:rPr>
              <a:t>change</a:t>
            </a:r>
            <a:r>
              <a:rPr sz="3100" b="1" spc="630">
                <a:solidFill>
                  <a:srgbClr val="00AF50"/>
                </a:solidFill>
                <a:latin typeface="Calibri"/>
                <a:cs typeface="Calibri"/>
              </a:rPr>
              <a:t>  </a:t>
            </a:r>
            <a:r>
              <a:rPr sz="3100" b="1">
                <a:solidFill>
                  <a:srgbClr val="00AF50"/>
                </a:solidFill>
                <a:latin typeface="Calibri"/>
                <a:cs typeface="Calibri"/>
              </a:rPr>
              <a:t>in</a:t>
            </a:r>
            <a:r>
              <a:rPr sz="3100" b="1" spc="625">
                <a:solidFill>
                  <a:srgbClr val="00AF50"/>
                </a:solidFill>
                <a:latin typeface="Calibri"/>
                <a:cs typeface="Calibri"/>
              </a:rPr>
              <a:t>  </a:t>
            </a:r>
            <a:r>
              <a:rPr sz="3100" b="1">
                <a:solidFill>
                  <a:srgbClr val="00AF50"/>
                </a:solidFill>
                <a:latin typeface="Calibri"/>
                <a:cs typeface="Calibri"/>
              </a:rPr>
              <a:t>measured</a:t>
            </a:r>
            <a:r>
              <a:rPr sz="3100" b="1" spc="625">
                <a:solidFill>
                  <a:srgbClr val="00AF50"/>
                </a:solidFill>
                <a:latin typeface="Calibri"/>
                <a:cs typeface="Calibri"/>
              </a:rPr>
              <a:t>  </a:t>
            </a:r>
            <a:r>
              <a:rPr sz="3100" b="1">
                <a:solidFill>
                  <a:srgbClr val="00AF50"/>
                </a:solidFill>
                <a:latin typeface="Calibri"/>
                <a:cs typeface="Calibri"/>
              </a:rPr>
              <a:t>quantity</a:t>
            </a:r>
            <a:r>
              <a:rPr sz="3100" b="1" spc="625">
                <a:solidFill>
                  <a:srgbClr val="00AF50"/>
                </a:solidFill>
                <a:latin typeface="Calibri"/>
                <a:cs typeface="Calibri"/>
              </a:rPr>
              <a:t>  </a:t>
            </a:r>
            <a:r>
              <a:rPr sz="3100" b="1" spc="-25">
                <a:solidFill>
                  <a:srgbClr val="00AF50"/>
                </a:solidFill>
                <a:latin typeface="Calibri"/>
                <a:cs typeface="Calibri"/>
              </a:rPr>
              <a:t>has </a:t>
            </a:r>
            <a:r>
              <a:rPr sz="3100" b="1" spc="-10">
                <a:solidFill>
                  <a:srgbClr val="00AF50"/>
                </a:solidFill>
                <a:latin typeface="Calibri"/>
                <a:cs typeface="Calibri"/>
              </a:rPr>
              <a:t>occurred.</a:t>
            </a:r>
            <a:endParaRPr sz="3100">
              <a:latin typeface="Calibri"/>
              <a:cs typeface="Calibri"/>
            </a:endParaRPr>
          </a:p>
          <a:p>
            <a:pPr marL="165100" algn="just">
              <a:lnSpc>
                <a:spcPts val="3350"/>
              </a:lnSpc>
              <a:spcBef>
                <a:spcPts val="2235"/>
              </a:spcBef>
            </a:pPr>
            <a:r>
              <a:rPr sz="3100" b="1">
                <a:solidFill>
                  <a:srgbClr val="E36C09"/>
                </a:solidFill>
                <a:latin typeface="Calibri"/>
                <a:cs typeface="Calibri"/>
              </a:rPr>
              <a:t>Time</a:t>
            </a:r>
            <a:r>
              <a:rPr sz="3100" b="1" spc="-90">
                <a:solidFill>
                  <a:srgbClr val="E36C09"/>
                </a:solidFill>
                <a:latin typeface="Calibri"/>
                <a:cs typeface="Calibri"/>
              </a:rPr>
              <a:t> </a:t>
            </a:r>
            <a:r>
              <a:rPr sz="3100" b="1">
                <a:solidFill>
                  <a:srgbClr val="E36C09"/>
                </a:solidFill>
                <a:latin typeface="Calibri"/>
                <a:cs typeface="Calibri"/>
              </a:rPr>
              <a:t>Delay</a:t>
            </a:r>
            <a:r>
              <a:rPr sz="3100" b="1" spc="-110">
                <a:solidFill>
                  <a:srgbClr val="E36C09"/>
                </a:solidFill>
                <a:latin typeface="Calibri"/>
                <a:cs typeface="Calibri"/>
              </a:rPr>
              <a:t> </a:t>
            </a:r>
            <a:r>
              <a:rPr sz="3100" b="1" spc="-20">
                <a:solidFill>
                  <a:srgbClr val="E36C09"/>
                </a:solidFill>
                <a:latin typeface="Calibri"/>
                <a:cs typeface="Calibri"/>
              </a:rPr>
              <a:t>Type:</a:t>
            </a:r>
            <a:endParaRPr sz="3100">
              <a:latin typeface="Calibri"/>
              <a:cs typeface="Calibri"/>
            </a:endParaRPr>
          </a:p>
          <a:p>
            <a:pPr marL="165100" marR="5080" lvl="1" indent="-13335" algn="just">
              <a:lnSpc>
                <a:spcPct val="80000"/>
              </a:lnSpc>
              <a:spcBef>
                <a:spcPts val="370"/>
              </a:spcBef>
              <a:buSzPct val="96774"/>
              <a:buFont typeface="Wingdings"/>
              <a:buChar char=""/>
              <a:tabLst>
                <a:tab pos="476884" algn="l"/>
              </a:tabLst>
            </a:pPr>
            <a:r>
              <a:rPr sz="3100" b="1">
                <a:solidFill>
                  <a:srgbClr val="00AF50"/>
                </a:solidFill>
                <a:latin typeface="Calibri"/>
                <a:cs typeface="Calibri"/>
              </a:rPr>
              <a:t>	Response</a:t>
            </a:r>
            <a:r>
              <a:rPr sz="3100" b="1" spc="-20">
                <a:solidFill>
                  <a:srgbClr val="00AF50"/>
                </a:solidFill>
                <a:latin typeface="Calibri"/>
                <a:cs typeface="Calibri"/>
              </a:rPr>
              <a:t> </a:t>
            </a:r>
            <a:r>
              <a:rPr sz="3100" b="1">
                <a:solidFill>
                  <a:srgbClr val="00AF50"/>
                </a:solidFill>
                <a:latin typeface="Calibri"/>
                <a:cs typeface="Calibri"/>
              </a:rPr>
              <a:t>of</a:t>
            </a:r>
            <a:r>
              <a:rPr sz="3100" b="1" spc="-20">
                <a:solidFill>
                  <a:srgbClr val="00AF50"/>
                </a:solidFill>
                <a:latin typeface="Calibri"/>
                <a:cs typeface="Calibri"/>
              </a:rPr>
              <a:t> </a:t>
            </a:r>
            <a:r>
              <a:rPr sz="3100" b="1">
                <a:solidFill>
                  <a:srgbClr val="00AF50"/>
                </a:solidFill>
                <a:latin typeface="Calibri"/>
                <a:cs typeface="Calibri"/>
              </a:rPr>
              <a:t>the</a:t>
            </a:r>
            <a:r>
              <a:rPr sz="3100" b="1" spc="-5">
                <a:solidFill>
                  <a:srgbClr val="00AF50"/>
                </a:solidFill>
                <a:latin typeface="Calibri"/>
                <a:cs typeface="Calibri"/>
              </a:rPr>
              <a:t> </a:t>
            </a:r>
            <a:r>
              <a:rPr sz="3100" b="1">
                <a:solidFill>
                  <a:srgbClr val="00AF50"/>
                </a:solidFill>
                <a:latin typeface="Calibri"/>
                <a:cs typeface="Calibri"/>
              </a:rPr>
              <a:t>instrument</a:t>
            </a:r>
            <a:r>
              <a:rPr sz="3100" b="1" spc="-5">
                <a:solidFill>
                  <a:srgbClr val="00AF50"/>
                </a:solidFill>
                <a:latin typeface="Calibri"/>
                <a:cs typeface="Calibri"/>
              </a:rPr>
              <a:t> </a:t>
            </a:r>
            <a:r>
              <a:rPr sz="3100" b="1">
                <a:solidFill>
                  <a:srgbClr val="00AF50"/>
                </a:solidFill>
                <a:latin typeface="Calibri"/>
                <a:cs typeface="Calibri"/>
              </a:rPr>
              <a:t>begins</a:t>
            </a:r>
            <a:r>
              <a:rPr sz="3100" b="1" spc="-10">
                <a:solidFill>
                  <a:srgbClr val="00AF50"/>
                </a:solidFill>
                <a:latin typeface="Calibri"/>
                <a:cs typeface="Calibri"/>
              </a:rPr>
              <a:t> </a:t>
            </a:r>
            <a:r>
              <a:rPr sz="3100" b="1">
                <a:solidFill>
                  <a:srgbClr val="00AF50"/>
                </a:solidFill>
                <a:latin typeface="Calibri"/>
                <a:cs typeface="Calibri"/>
              </a:rPr>
              <a:t>after</a:t>
            </a:r>
            <a:r>
              <a:rPr sz="3100" b="1" spc="-15">
                <a:solidFill>
                  <a:srgbClr val="00AF50"/>
                </a:solidFill>
                <a:latin typeface="Calibri"/>
                <a:cs typeface="Calibri"/>
              </a:rPr>
              <a:t> </a:t>
            </a:r>
            <a:r>
              <a:rPr sz="3100" b="1">
                <a:solidFill>
                  <a:srgbClr val="00AF50"/>
                </a:solidFill>
                <a:latin typeface="Calibri"/>
                <a:cs typeface="Calibri"/>
              </a:rPr>
              <a:t>a</a:t>
            </a:r>
            <a:r>
              <a:rPr sz="3100" b="1" spc="-15">
                <a:solidFill>
                  <a:srgbClr val="00AF50"/>
                </a:solidFill>
                <a:latin typeface="Calibri"/>
                <a:cs typeface="Calibri"/>
              </a:rPr>
              <a:t> </a:t>
            </a:r>
            <a:r>
              <a:rPr sz="3100" b="1" spc="-20">
                <a:solidFill>
                  <a:srgbClr val="00AF50"/>
                </a:solidFill>
                <a:latin typeface="Calibri"/>
                <a:cs typeface="Calibri"/>
              </a:rPr>
              <a:t>dead </a:t>
            </a:r>
            <a:r>
              <a:rPr sz="3100" b="1">
                <a:solidFill>
                  <a:srgbClr val="00AF50"/>
                </a:solidFill>
                <a:latin typeface="Calibri"/>
                <a:cs typeface="Calibri"/>
              </a:rPr>
              <a:t>time,</a:t>
            </a:r>
            <a:r>
              <a:rPr sz="3100" b="1" spc="40">
                <a:solidFill>
                  <a:srgbClr val="00AF50"/>
                </a:solidFill>
                <a:latin typeface="Calibri"/>
                <a:cs typeface="Calibri"/>
              </a:rPr>
              <a:t>  </a:t>
            </a:r>
            <a:r>
              <a:rPr sz="3100" b="1">
                <a:solidFill>
                  <a:srgbClr val="00AF50"/>
                </a:solidFill>
                <a:latin typeface="Calibri"/>
                <a:cs typeface="Calibri"/>
              </a:rPr>
              <a:t>after</a:t>
            </a:r>
            <a:r>
              <a:rPr sz="3100" b="1" spc="50">
                <a:solidFill>
                  <a:srgbClr val="00AF50"/>
                </a:solidFill>
                <a:latin typeface="Calibri"/>
                <a:cs typeface="Calibri"/>
              </a:rPr>
              <a:t>  </a:t>
            </a:r>
            <a:r>
              <a:rPr sz="3100" b="1">
                <a:solidFill>
                  <a:srgbClr val="00AF50"/>
                </a:solidFill>
                <a:latin typeface="Calibri"/>
                <a:cs typeface="Calibri"/>
              </a:rPr>
              <a:t>application</a:t>
            </a:r>
            <a:r>
              <a:rPr sz="3100" b="1" spc="45">
                <a:solidFill>
                  <a:srgbClr val="00AF50"/>
                </a:solidFill>
                <a:latin typeface="Calibri"/>
                <a:cs typeface="Calibri"/>
              </a:rPr>
              <a:t>  </a:t>
            </a:r>
            <a:r>
              <a:rPr sz="3100" b="1">
                <a:solidFill>
                  <a:srgbClr val="00AF50"/>
                </a:solidFill>
                <a:latin typeface="Calibri"/>
                <a:cs typeface="Calibri"/>
              </a:rPr>
              <a:t>of</a:t>
            </a:r>
            <a:r>
              <a:rPr sz="3100" b="1" spc="55">
                <a:solidFill>
                  <a:srgbClr val="00AF50"/>
                </a:solidFill>
                <a:latin typeface="Calibri"/>
                <a:cs typeface="Calibri"/>
              </a:rPr>
              <a:t>  </a:t>
            </a:r>
            <a:r>
              <a:rPr sz="3100" b="1">
                <a:solidFill>
                  <a:srgbClr val="00AF50"/>
                </a:solidFill>
                <a:latin typeface="Calibri"/>
                <a:cs typeface="Calibri"/>
              </a:rPr>
              <a:t>the</a:t>
            </a:r>
            <a:r>
              <a:rPr sz="3100" b="1" spc="55">
                <a:solidFill>
                  <a:srgbClr val="00AF50"/>
                </a:solidFill>
                <a:latin typeface="Calibri"/>
                <a:cs typeface="Calibri"/>
              </a:rPr>
              <a:t>  </a:t>
            </a:r>
            <a:r>
              <a:rPr sz="3100" b="1">
                <a:solidFill>
                  <a:srgbClr val="00AF50"/>
                </a:solidFill>
                <a:latin typeface="Calibri"/>
                <a:cs typeface="Calibri"/>
              </a:rPr>
              <a:t>input.</a:t>
            </a:r>
            <a:r>
              <a:rPr sz="3100" b="1" spc="50">
                <a:solidFill>
                  <a:srgbClr val="00AF50"/>
                </a:solidFill>
                <a:latin typeface="Calibri"/>
                <a:cs typeface="Calibri"/>
              </a:rPr>
              <a:t>  </a:t>
            </a:r>
            <a:r>
              <a:rPr sz="3100" b="1">
                <a:solidFill>
                  <a:srgbClr val="00AF50"/>
                </a:solidFill>
                <a:latin typeface="Calibri"/>
                <a:cs typeface="Calibri"/>
              </a:rPr>
              <a:t>It</a:t>
            </a:r>
            <a:r>
              <a:rPr sz="3100" b="1" spc="55">
                <a:solidFill>
                  <a:srgbClr val="00AF50"/>
                </a:solidFill>
                <a:latin typeface="Calibri"/>
                <a:cs typeface="Calibri"/>
              </a:rPr>
              <a:t>  </a:t>
            </a:r>
            <a:r>
              <a:rPr sz="3100" b="1">
                <a:solidFill>
                  <a:srgbClr val="00AF50"/>
                </a:solidFill>
                <a:latin typeface="Calibri"/>
                <a:cs typeface="Calibri"/>
              </a:rPr>
              <a:t>is</a:t>
            </a:r>
            <a:r>
              <a:rPr sz="3100" b="1" spc="60">
                <a:solidFill>
                  <a:srgbClr val="00AF50"/>
                </a:solidFill>
                <a:latin typeface="Calibri"/>
                <a:cs typeface="Calibri"/>
              </a:rPr>
              <a:t>  </a:t>
            </a:r>
            <a:r>
              <a:rPr sz="3100" b="1" spc="-20">
                <a:solidFill>
                  <a:srgbClr val="00AF50"/>
                </a:solidFill>
                <a:latin typeface="Calibri"/>
                <a:cs typeface="Calibri"/>
              </a:rPr>
              <a:t>very </a:t>
            </a:r>
            <a:r>
              <a:rPr sz="3100" b="1">
                <a:solidFill>
                  <a:srgbClr val="00AF50"/>
                </a:solidFill>
                <a:latin typeface="Calibri"/>
                <a:cs typeface="Calibri"/>
              </a:rPr>
              <a:t>small,</a:t>
            </a:r>
            <a:r>
              <a:rPr sz="3100" b="1" spc="-60">
                <a:solidFill>
                  <a:srgbClr val="00AF50"/>
                </a:solidFill>
                <a:latin typeface="Calibri"/>
                <a:cs typeface="Calibri"/>
              </a:rPr>
              <a:t> </a:t>
            </a:r>
            <a:r>
              <a:rPr sz="3100" b="1">
                <a:solidFill>
                  <a:srgbClr val="00AF50"/>
                </a:solidFill>
                <a:latin typeface="Calibri"/>
                <a:cs typeface="Calibri"/>
              </a:rPr>
              <a:t>in</a:t>
            </a:r>
            <a:r>
              <a:rPr sz="3100" b="1" spc="-65">
                <a:solidFill>
                  <a:srgbClr val="00AF50"/>
                </a:solidFill>
                <a:latin typeface="Calibri"/>
                <a:cs typeface="Calibri"/>
              </a:rPr>
              <a:t> </a:t>
            </a:r>
            <a:r>
              <a:rPr sz="3100" b="1">
                <a:solidFill>
                  <a:srgbClr val="00AF50"/>
                </a:solidFill>
                <a:latin typeface="Calibri"/>
                <a:cs typeface="Calibri"/>
              </a:rPr>
              <a:t>order</a:t>
            </a:r>
            <a:r>
              <a:rPr sz="3100" b="1" spc="-70">
                <a:solidFill>
                  <a:srgbClr val="00AF50"/>
                </a:solidFill>
                <a:latin typeface="Calibri"/>
                <a:cs typeface="Calibri"/>
              </a:rPr>
              <a:t> </a:t>
            </a:r>
            <a:r>
              <a:rPr sz="3100" b="1">
                <a:solidFill>
                  <a:srgbClr val="00AF50"/>
                </a:solidFill>
                <a:latin typeface="Calibri"/>
                <a:cs typeface="Calibri"/>
              </a:rPr>
              <a:t>of</a:t>
            </a:r>
            <a:r>
              <a:rPr sz="3100" b="1" spc="-75">
                <a:solidFill>
                  <a:srgbClr val="00AF50"/>
                </a:solidFill>
                <a:latin typeface="Calibri"/>
                <a:cs typeface="Calibri"/>
              </a:rPr>
              <a:t> </a:t>
            </a:r>
            <a:r>
              <a:rPr sz="3100" b="1" spc="-10">
                <a:solidFill>
                  <a:srgbClr val="00AF50"/>
                </a:solidFill>
                <a:latin typeface="Calibri"/>
                <a:cs typeface="Calibri"/>
              </a:rPr>
              <a:t>fraction</a:t>
            </a:r>
            <a:r>
              <a:rPr sz="3100" b="1" spc="-70">
                <a:solidFill>
                  <a:srgbClr val="00AF50"/>
                </a:solidFill>
                <a:latin typeface="Calibri"/>
                <a:cs typeface="Calibri"/>
              </a:rPr>
              <a:t> </a:t>
            </a:r>
            <a:r>
              <a:rPr sz="3100" b="1">
                <a:solidFill>
                  <a:srgbClr val="00AF50"/>
                </a:solidFill>
                <a:latin typeface="Calibri"/>
                <a:cs typeface="Calibri"/>
              </a:rPr>
              <a:t>of</a:t>
            </a:r>
            <a:r>
              <a:rPr sz="3100" b="1" spc="-70">
                <a:solidFill>
                  <a:srgbClr val="00AF50"/>
                </a:solidFill>
                <a:latin typeface="Calibri"/>
                <a:cs typeface="Calibri"/>
              </a:rPr>
              <a:t> </a:t>
            </a:r>
            <a:r>
              <a:rPr sz="3100" b="1" spc="-10">
                <a:solidFill>
                  <a:srgbClr val="00AF50"/>
                </a:solidFill>
                <a:latin typeface="Calibri"/>
                <a:cs typeface="Calibri"/>
              </a:rPr>
              <a:t>seconds.</a:t>
            </a:r>
            <a:endParaRPr sz="3100">
              <a:latin typeface="Calibri"/>
              <a:cs typeface="Calibri"/>
            </a:endParaRPr>
          </a:p>
          <a:p>
            <a:pPr marL="476884" lvl="1" indent="-325120" algn="just">
              <a:lnSpc>
                <a:spcPts val="2975"/>
              </a:lnSpc>
              <a:buSzPct val="96774"/>
              <a:buFont typeface="Wingdings"/>
              <a:buChar char=""/>
              <a:tabLst>
                <a:tab pos="476884" algn="l"/>
              </a:tabLst>
            </a:pPr>
            <a:r>
              <a:rPr sz="3100">
                <a:latin typeface="Calibri"/>
                <a:cs typeface="Calibri"/>
              </a:rPr>
              <a:t>It</a:t>
            </a:r>
            <a:r>
              <a:rPr sz="3100" spc="-95">
                <a:latin typeface="Calibri"/>
                <a:cs typeface="Calibri"/>
              </a:rPr>
              <a:t> </a:t>
            </a:r>
            <a:r>
              <a:rPr sz="3100">
                <a:latin typeface="Calibri"/>
                <a:cs typeface="Calibri"/>
              </a:rPr>
              <a:t>causes</a:t>
            </a:r>
            <a:r>
              <a:rPr sz="3100" spc="-80">
                <a:latin typeface="Calibri"/>
                <a:cs typeface="Calibri"/>
              </a:rPr>
              <a:t> </a:t>
            </a:r>
            <a:r>
              <a:rPr sz="3100">
                <a:latin typeface="Calibri"/>
                <a:cs typeface="Calibri"/>
              </a:rPr>
              <a:t>dynamic</a:t>
            </a:r>
            <a:r>
              <a:rPr sz="3100" spc="-95">
                <a:latin typeface="Calibri"/>
                <a:cs typeface="Calibri"/>
              </a:rPr>
              <a:t> </a:t>
            </a:r>
            <a:r>
              <a:rPr sz="3100" spc="-10">
                <a:latin typeface="Calibri"/>
                <a:cs typeface="Calibri"/>
              </a:rPr>
              <a:t>error.</a:t>
            </a:r>
            <a:endParaRPr sz="31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40</a:t>
            </a:fld>
            <a:endParaRPr spc="-25"/>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714" y="70103"/>
            <a:ext cx="8295140" cy="1056132"/>
          </a:xfrm>
          <a:prstGeom prst="rect">
            <a:avLst/>
          </a:prstGeom>
        </p:spPr>
      </p:pic>
      <p:sp>
        <p:nvSpPr>
          <p:cNvPr id="3" name="object 3"/>
          <p:cNvSpPr txBox="1"/>
          <p:nvPr/>
        </p:nvSpPr>
        <p:spPr>
          <a:xfrm>
            <a:off x="535940" y="1154023"/>
            <a:ext cx="8073390" cy="2147570"/>
          </a:xfrm>
          <a:prstGeom prst="rect">
            <a:avLst/>
          </a:prstGeom>
        </p:spPr>
        <p:txBody>
          <a:bodyPr vert="horz" wrap="square" lIns="0" tIns="97790" rIns="0" bIns="0" rtlCol="0">
            <a:spAutoFit/>
          </a:bodyPr>
          <a:lstStyle/>
          <a:p>
            <a:pPr marL="354965" indent="-342265">
              <a:lnSpc>
                <a:spcPct val="100000"/>
              </a:lnSpc>
              <a:spcBef>
                <a:spcPts val="770"/>
              </a:spcBef>
              <a:buFont typeface="Arial"/>
              <a:buChar char="•"/>
              <a:tabLst>
                <a:tab pos="354965" algn="l"/>
              </a:tabLst>
            </a:pPr>
            <a:r>
              <a:rPr sz="3200" b="1" spc="-10">
                <a:solidFill>
                  <a:srgbClr val="006FC0"/>
                </a:solidFill>
                <a:latin typeface="Times New Roman"/>
                <a:cs typeface="Times New Roman"/>
              </a:rPr>
              <a:t>Definition:</a:t>
            </a:r>
            <a:endParaRPr sz="3200">
              <a:latin typeface="Times New Roman"/>
              <a:cs typeface="Times New Roman"/>
            </a:endParaRPr>
          </a:p>
          <a:p>
            <a:pPr marL="355600" marR="5080" indent="-342900" algn="just">
              <a:lnSpc>
                <a:spcPct val="100000"/>
              </a:lnSpc>
              <a:spcBef>
                <a:spcPts val="670"/>
              </a:spcBef>
            </a:pPr>
            <a:r>
              <a:rPr sz="3200" b="1" i="1">
                <a:solidFill>
                  <a:srgbClr val="00AF50"/>
                </a:solidFill>
                <a:latin typeface="Calibri"/>
                <a:cs typeface="Calibri"/>
              </a:rPr>
              <a:t>“The</a:t>
            </a:r>
            <a:r>
              <a:rPr sz="3200" b="1" i="1" spc="15">
                <a:solidFill>
                  <a:srgbClr val="00AF50"/>
                </a:solidFill>
                <a:latin typeface="Calibri"/>
                <a:cs typeface="Calibri"/>
              </a:rPr>
              <a:t> </a:t>
            </a:r>
            <a:r>
              <a:rPr sz="3200" b="1" i="1">
                <a:solidFill>
                  <a:srgbClr val="00AF50"/>
                </a:solidFill>
                <a:latin typeface="Calibri"/>
                <a:cs typeface="Calibri"/>
              </a:rPr>
              <a:t>degree</a:t>
            </a:r>
            <a:r>
              <a:rPr sz="3200" b="1" i="1" spc="20">
                <a:solidFill>
                  <a:srgbClr val="00AF50"/>
                </a:solidFill>
                <a:latin typeface="Calibri"/>
                <a:cs typeface="Calibri"/>
              </a:rPr>
              <a:t> </a:t>
            </a:r>
            <a:r>
              <a:rPr sz="3200" b="1" i="1">
                <a:solidFill>
                  <a:srgbClr val="00AF50"/>
                </a:solidFill>
                <a:latin typeface="Calibri"/>
                <a:cs typeface="Calibri"/>
              </a:rPr>
              <a:t>of</a:t>
            </a:r>
            <a:r>
              <a:rPr sz="3200" b="1" i="1" spc="30">
                <a:solidFill>
                  <a:srgbClr val="00AF50"/>
                </a:solidFill>
                <a:latin typeface="Calibri"/>
                <a:cs typeface="Calibri"/>
              </a:rPr>
              <a:t> </a:t>
            </a:r>
            <a:r>
              <a:rPr sz="3200" b="1" i="1">
                <a:solidFill>
                  <a:srgbClr val="00AF50"/>
                </a:solidFill>
                <a:latin typeface="Calibri"/>
                <a:cs typeface="Calibri"/>
              </a:rPr>
              <a:t>closeness</a:t>
            </a:r>
            <a:r>
              <a:rPr sz="3200" b="1" i="1" spc="30">
                <a:solidFill>
                  <a:srgbClr val="00AF50"/>
                </a:solidFill>
                <a:latin typeface="Calibri"/>
                <a:cs typeface="Calibri"/>
              </a:rPr>
              <a:t> </a:t>
            </a:r>
            <a:r>
              <a:rPr sz="3200" b="1" i="1">
                <a:solidFill>
                  <a:srgbClr val="00AF50"/>
                </a:solidFill>
                <a:latin typeface="Calibri"/>
                <a:cs typeface="Calibri"/>
              </a:rPr>
              <a:t>with</a:t>
            </a:r>
            <a:r>
              <a:rPr sz="3200" b="1" i="1" spc="40">
                <a:solidFill>
                  <a:srgbClr val="00AF50"/>
                </a:solidFill>
                <a:latin typeface="Calibri"/>
                <a:cs typeface="Calibri"/>
              </a:rPr>
              <a:t> </a:t>
            </a:r>
            <a:r>
              <a:rPr sz="3200" b="1" i="1">
                <a:solidFill>
                  <a:srgbClr val="00AF50"/>
                </a:solidFill>
                <a:latin typeface="Calibri"/>
                <a:cs typeface="Calibri"/>
              </a:rPr>
              <a:t>which</a:t>
            </a:r>
            <a:r>
              <a:rPr sz="3200" b="1" i="1" spc="10">
                <a:solidFill>
                  <a:srgbClr val="00AF50"/>
                </a:solidFill>
                <a:latin typeface="Calibri"/>
                <a:cs typeface="Calibri"/>
              </a:rPr>
              <a:t> </a:t>
            </a:r>
            <a:r>
              <a:rPr sz="3200" b="1" i="1">
                <a:solidFill>
                  <a:srgbClr val="00AF50"/>
                </a:solidFill>
                <a:latin typeface="Calibri"/>
                <a:cs typeface="Calibri"/>
              </a:rPr>
              <a:t>the</a:t>
            </a:r>
            <a:r>
              <a:rPr sz="3200" b="1" i="1" spc="20">
                <a:solidFill>
                  <a:srgbClr val="00AF50"/>
                </a:solidFill>
                <a:latin typeface="Calibri"/>
                <a:cs typeface="Calibri"/>
              </a:rPr>
              <a:t> </a:t>
            </a:r>
            <a:r>
              <a:rPr sz="3200" b="1" i="1" spc="-10">
                <a:solidFill>
                  <a:srgbClr val="00AF50"/>
                </a:solidFill>
                <a:latin typeface="Calibri"/>
                <a:cs typeface="Calibri"/>
              </a:rPr>
              <a:t>system </a:t>
            </a:r>
            <a:r>
              <a:rPr sz="3200" b="1" i="1">
                <a:solidFill>
                  <a:srgbClr val="00AF50"/>
                </a:solidFill>
                <a:latin typeface="Calibri"/>
                <a:cs typeface="Calibri"/>
              </a:rPr>
              <a:t>indicates</a:t>
            </a:r>
            <a:r>
              <a:rPr sz="3200" b="1" i="1" spc="605">
                <a:solidFill>
                  <a:srgbClr val="00AF50"/>
                </a:solidFill>
                <a:latin typeface="Calibri"/>
                <a:cs typeface="Calibri"/>
              </a:rPr>
              <a:t>  </a:t>
            </a:r>
            <a:r>
              <a:rPr sz="3200" b="1" i="1">
                <a:solidFill>
                  <a:srgbClr val="00AF50"/>
                </a:solidFill>
                <a:latin typeface="Calibri"/>
                <a:cs typeface="Calibri"/>
              </a:rPr>
              <a:t>the</a:t>
            </a:r>
            <a:r>
              <a:rPr sz="3200" b="1" i="1" spc="615">
                <a:solidFill>
                  <a:srgbClr val="00AF50"/>
                </a:solidFill>
                <a:latin typeface="Calibri"/>
                <a:cs typeface="Calibri"/>
              </a:rPr>
              <a:t>  </a:t>
            </a:r>
            <a:r>
              <a:rPr sz="3200" b="1" i="1">
                <a:solidFill>
                  <a:srgbClr val="00AF50"/>
                </a:solidFill>
                <a:latin typeface="Calibri"/>
                <a:cs typeface="Calibri"/>
              </a:rPr>
              <a:t>changes</a:t>
            </a:r>
            <a:r>
              <a:rPr sz="3200" b="1" i="1" spc="610">
                <a:solidFill>
                  <a:srgbClr val="00AF50"/>
                </a:solidFill>
                <a:latin typeface="Calibri"/>
                <a:cs typeface="Calibri"/>
              </a:rPr>
              <a:t>  </a:t>
            </a:r>
            <a:r>
              <a:rPr sz="3200" b="1" i="1">
                <a:solidFill>
                  <a:srgbClr val="00AF50"/>
                </a:solidFill>
                <a:latin typeface="Calibri"/>
                <a:cs typeface="Calibri"/>
              </a:rPr>
              <a:t>in</a:t>
            </a:r>
            <a:r>
              <a:rPr sz="3200" b="1" i="1" spc="620">
                <a:solidFill>
                  <a:srgbClr val="00AF50"/>
                </a:solidFill>
                <a:latin typeface="Calibri"/>
                <a:cs typeface="Calibri"/>
              </a:rPr>
              <a:t>  </a:t>
            </a:r>
            <a:r>
              <a:rPr sz="3200" b="1" i="1">
                <a:solidFill>
                  <a:srgbClr val="00AF50"/>
                </a:solidFill>
                <a:latin typeface="Calibri"/>
                <a:cs typeface="Calibri"/>
              </a:rPr>
              <a:t>the</a:t>
            </a:r>
            <a:r>
              <a:rPr sz="3200" b="1" i="1" spc="605">
                <a:solidFill>
                  <a:srgbClr val="00AF50"/>
                </a:solidFill>
                <a:latin typeface="Calibri"/>
                <a:cs typeface="Calibri"/>
              </a:rPr>
              <a:t>  </a:t>
            </a:r>
            <a:r>
              <a:rPr sz="3200" b="1" i="1" spc="-10">
                <a:solidFill>
                  <a:srgbClr val="00AF50"/>
                </a:solidFill>
                <a:latin typeface="Calibri"/>
                <a:cs typeface="Calibri"/>
              </a:rPr>
              <a:t>measured </a:t>
            </a:r>
            <a:r>
              <a:rPr sz="3200" b="1" i="1">
                <a:solidFill>
                  <a:srgbClr val="00AF50"/>
                </a:solidFill>
                <a:latin typeface="Calibri"/>
                <a:cs typeface="Calibri"/>
              </a:rPr>
              <a:t>quantity</a:t>
            </a:r>
            <a:r>
              <a:rPr sz="3200" b="1" i="1" spc="-75">
                <a:solidFill>
                  <a:srgbClr val="00AF50"/>
                </a:solidFill>
                <a:latin typeface="Calibri"/>
                <a:cs typeface="Calibri"/>
              </a:rPr>
              <a:t> </a:t>
            </a:r>
            <a:r>
              <a:rPr sz="3200" b="1" i="1">
                <a:solidFill>
                  <a:srgbClr val="00AF50"/>
                </a:solidFill>
                <a:latin typeface="Calibri"/>
                <a:cs typeface="Calibri"/>
              </a:rPr>
              <a:t>without</a:t>
            </a:r>
            <a:r>
              <a:rPr sz="3200" b="1" i="1" spc="-25">
                <a:solidFill>
                  <a:srgbClr val="00AF50"/>
                </a:solidFill>
                <a:latin typeface="Calibri"/>
                <a:cs typeface="Calibri"/>
              </a:rPr>
              <a:t> </a:t>
            </a:r>
            <a:r>
              <a:rPr sz="3200" b="1" i="1">
                <a:solidFill>
                  <a:srgbClr val="00AF50"/>
                </a:solidFill>
                <a:latin typeface="Calibri"/>
                <a:cs typeface="Calibri"/>
              </a:rPr>
              <a:t>any</a:t>
            </a:r>
            <a:r>
              <a:rPr sz="3200" b="1" i="1" spc="-45">
                <a:solidFill>
                  <a:srgbClr val="00AF50"/>
                </a:solidFill>
                <a:latin typeface="Calibri"/>
                <a:cs typeface="Calibri"/>
              </a:rPr>
              <a:t> </a:t>
            </a:r>
            <a:r>
              <a:rPr sz="3200" b="1" i="1">
                <a:solidFill>
                  <a:srgbClr val="00AF50"/>
                </a:solidFill>
                <a:latin typeface="Calibri"/>
                <a:cs typeface="Calibri"/>
              </a:rPr>
              <a:t>dynamic</a:t>
            </a:r>
            <a:r>
              <a:rPr sz="3200" b="1" i="1" spc="-45">
                <a:solidFill>
                  <a:srgbClr val="00AF50"/>
                </a:solidFill>
                <a:latin typeface="Calibri"/>
                <a:cs typeface="Calibri"/>
              </a:rPr>
              <a:t> </a:t>
            </a:r>
            <a:r>
              <a:rPr sz="3200" b="1" i="1" spc="-10">
                <a:solidFill>
                  <a:srgbClr val="00AF50"/>
                </a:solidFill>
                <a:latin typeface="Calibri"/>
                <a:cs typeface="Calibri"/>
              </a:rPr>
              <a:t>error”.</a:t>
            </a:r>
            <a:endParaRPr sz="32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66446" rIns="0" bIns="0" rtlCol="0">
            <a:spAutoFit/>
          </a:bodyPr>
          <a:lstStyle/>
          <a:p>
            <a:pPr marL="38100">
              <a:lnSpc>
                <a:spcPts val="1240"/>
              </a:lnSpc>
            </a:pPr>
            <a:fld id="{81D60167-4931-47E6-BA6A-407CBD079E47}" type="slidenum">
              <a:rPr spc="-25" dirty="0"/>
              <a:t>41</a:t>
            </a:fld>
            <a:endParaRPr spc="-25"/>
          </a:p>
        </p:txBody>
      </p:sp>
      <p:sp>
        <p:nvSpPr>
          <p:cNvPr id="4" name="object 4"/>
          <p:cNvSpPr txBox="1"/>
          <p:nvPr/>
        </p:nvSpPr>
        <p:spPr>
          <a:xfrm>
            <a:off x="535940" y="3958209"/>
            <a:ext cx="8073390" cy="1001394"/>
          </a:xfrm>
          <a:prstGeom prst="rect">
            <a:avLst/>
          </a:prstGeom>
        </p:spPr>
        <p:txBody>
          <a:bodyPr vert="horz" wrap="square" lIns="0" tIns="12700" rIns="0" bIns="0" rtlCol="0">
            <a:spAutoFit/>
          </a:bodyPr>
          <a:lstStyle/>
          <a:p>
            <a:pPr marL="355600" marR="5080" indent="-344170">
              <a:lnSpc>
                <a:spcPct val="100000"/>
              </a:lnSpc>
              <a:spcBef>
                <a:spcPts val="100"/>
              </a:spcBef>
              <a:buSzPct val="96875"/>
              <a:buFont typeface="Wingdings"/>
              <a:buChar char=""/>
              <a:tabLst>
                <a:tab pos="355600" algn="l"/>
                <a:tab pos="375285" algn="l"/>
                <a:tab pos="1631314" algn="l"/>
                <a:tab pos="2176780" algn="l"/>
                <a:tab pos="3530600" algn="l"/>
                <a:tab pos="4081779" algn="l"/>
                <a:tab pos="5655310" algn="l"/>
                <a:tab pos="6991984" algn="l"/>
                <a:tab pos="7506970" algn="l"/>
              </a:tabLst>
            </a:pPr>
            <a:r>
              <a:rPr sz="3200" spc="-10">
                <a:solidFill>
                  <a:srgbClr val="FF0000"/>
                </a:solidFill>
                <a:latin typeface="Calibri"/>
                <a:cs typeface="Calibri"/>
              </a:rPr>
              <a:t>	Ability</a:t>
            </a:r>
            <a:r>
              <a:rPr sz="3200">
                <a:solidFill>
                  <a:srgbClr val="FF0000"/>
                </a:solidFill>
                <a:latin typeface="Calibri"/>
                <a:cs typeface="Calibri"/>
              </a:rPr>
              <a:t>	</a:t>
            </a:r>
            <a:r>
              <a:rPr sz="3200" spc="-25">
                <a:solidFill>
                  <a:srgbClr val="FF0000"/>
                </a:solidFill>
                <a:latin typeface="Calibri"/>
                <a:cs typeface="Calibri"/>
              </a:rPr>
              <a:t>of</a:t>
            </a:r>
            <a:r>
              <a:rPr sz="3200">
                <a:solidFill>
                  <a:srgbClr val="FF0000"/>
                </a:solidFill>
                <a:latin typeface="Calibri"/>
                <a:cs typeface="Calibri"/>
              </a:rPr>
              <a:t>	</a:t>
            </a:r>
            <a:r>
              <a:rPr sz="3200" spc="-10">
                <a:solidFill>
                  <a:srgbClr val="FF0000"/>
                </a:solidFill>
                <a:latin typeface="Calibri"/>
                <a:cs typeface="Calibri"/>
              </a:rPr>
              <a:t>system</a:t>
            </a:r>
            <a:r>
              <a:rPr sz="3200">
                <a:solidFill>
                  <a:srgbClr val="FF0000"/>
                </a:solidFill>
                <a:latin typeface="Calibri"/>
                <a:cs typeface="Calibri"/>
              </a:rPr>
              <a:t>	</a:t>
            </a:r>
            <a:r>
              <a:rPr sz="3200" spc="-25">
                <a:solidFill>
                  <a:srgbClr val="FF0000"/>
                </a:solidFill>
                <a:latin typeface="Calibri"/>
                <a:cs typeface="Calibri"/>
              </a:rPr>
              <a:t>to</a:t>
            </a:r>
            <a:r>
              <a:rPr sz="3200">
                <a:solidFill>
                  <a:srgbClr val="FF0000"/>
                </a:solidFill>
                <a:latin typeface="Calibri"/>
                <a:cs typeface="Calibri"/>
              </a:rPr>
              <a:t>	</a:t>
            </a:r>
            <a:r>
              <a:rPr sz="3200" spc="-10">
                <a:solidFill>
                  <a:srgbClr val="FF0000"/>
                </a:solidFill>
                <a:latin typeface="Calibri"/>
                <a:cs typeface="Calibri"/>
              </a:rPr>
              <a:t>produce</a:t>
            </a:r>
            <a:r>
              <a:rPr sz="3200">
                <a:solidFill>
                  <a:srgbClr val="FF0000"/>
                </a:solidFill>
                <a:latin typeface="Calibri"/>
                <a:cs typeface="Calibri"/>
              </a:rPr>
              <a:t>	</a:t>
            </a:r>
            <a:r>
              <a:rPr sz="3200" spc="-10">
                <a:solidFill>
                  <a:srgbClr val="FF0000"/>
                </a:solidFill>
                <a:latin typeface="Calibri"/>
                <a:cs typeface="Calibri"/>
              </a:rPr>
              <a:t>output</a:t>
            </a:r>
            <a:r>
              <a:rPr sz="3200">
                <a:solidFill>
                  <a:srgbClr val="FF0000"/>
                </a:solidFill>
                <a:latin typeface="Calibri"/>
                <a:cs typeface="Calibri"/>
              </a:rPr>
              <a:t>	</a:t>
            </a:r>
            <a:r>
              <a:rPr sz="3200" spc="-25">
                <a:solidFill>
                  <a:srgbClr val="FF0000"/>
                </a:solidFill>
                <a:latin typeface="Calibri"/>
                <a:cs typeface="Calibri"/>
              </a:rPr>
              <a:t>in</a:t>
            </a:r>
            <a:r>
              <a:rPr sz="3200">
                <a:solidFill>
                  <a:srgbClr val="FF0000"/>
                </a:solidFill>
                <a:latin typeface="Calibri"/>
                <a:cs typeface="Calibri"/>
              </a:rPr>
              <a:t>	</a:t>
            </a:r>
            <a:r>
              <a:rPr sz="3200" spc="-25">
                <a:solidFill>
                  <a:srgbClr val="FF0000"/>
                </a:solidFill>
                <a:latin typeface="Calibri"/>
                <a:cs typeface="Calibri"/>
              </a:rPr>
              <a:t>the </a:t>
            </a:r>
            <a:r>
              <a:rPr sz="3200">
                <a:solidFill>
                  <a:srgbClr val="FF0000"/>
                </a:solidFill>
                <a:latin typeface="Calibri"/>
                <a:cs typeface="Calibri"/>
              </a:rPr>
              <a:t>same</a:t>
            </a:r>
            <a:r>
              <a:rPr sz="3200" spc="-30">
                <a:solidFill>
                  <a:srgbClr val="FF0000"/>
                </a:solidFill>
                <a:latin typeface="Calibri"/>
                <a:cs typeface="Calibri"/>
              </a:rPr>
              <a:t> </a:t>
            </a:r>
            <a:r>
              <a:rPr sz="3200">
                <a:solidFill>
                  <a:srgbClr val="FF0000"/>
                </a:solidFill>
                <a:latin typeface="Calibri"/>
                <a:cs typeface="Calibri"/>
              </a:rPr>
              <a:t>form</a:t>
            </a:r>
            <a:r>
              <a:rPr sz="3200" spc="-20">
                <a:solidFill>
                  <a:srgbClr val="FF0000"/>
                </a:solidFill>
                <a:latin typeface="Calibri"/>
                <a:cs typeface="Calibri"/>
              </a:rPr>
              <a:t> </a:t>
            </a:r>
            <a:r>
              <a:rPr sz="3200">
                <a:solidFill>
                  <a:srgbClr val="FF0000"/>
                </a:solidFill>
                <a:latin typeface="Calibri"/>
                <a:cs typeface="Calibri"/>
              </a:rPr>
              <a:t>as</a:t>
            </a:r>
            <a:r>
              <a:rPr sz="3200" spc="-35">
                <a:solidFill>
                  <a:srgbClr val="FF0000"/>
                </a:solidFill>
                <a:latin typeface="Calibri"/>
                <a:cs typeface="Calibri"/>
              </a:rPr>
              <a:t> </a:t>
            </a:r>
            <a:r>
              <a:rPr sz="3200" spc="-10">
                <a:solidFill>
                  <a:srgbClr val="FF0000"/>
                </a:solidFill>
                <a:latin typeface="Calibri"/>
                <a:cs typeface="Calibri"/>
              </a:rPr>
              <a:t>input.</a:t>
            </a:r>
            <a:endParaRPr sz="32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2392" y="2145868"/>
            <a:ext cx="4383405" cy="1367790"/>
          </a:xfrm>
          <a:prstGeom prst="rect">
            <a:avLst/>
          </a:prstGeom>
        </p:spPr>
        <p:txBody>
          <a:bodyPr vert="horz" wrap="square" lIns="0" tIns="13335" rIns="0" bIns="0" rtlCol="0">
            <a:spAutoFit/>
          </a:bodyPr>
          <a:lstStyle/>
          <a:p>
            <a:pPr marL="599440" marR="5080" indent="-587375">
              <a:lnSpc>
                <a:spcPct val="100000"/>
              </a:lnSpc>
              <a:spcBef>
                <a:spcPts val="105"/>
              </a:spcBef>
            </a:pPr>
            <a:r>
              <a:rPr sz="4400" spc="-25"/>
              <a:t>Transducers</a:t>
            </a:r>
            <a:r>
              <a:rPr sz="4400" spc="-100"/>
              <a:t> </a:t>
            </a:r>
            <a:r>
              <a:rPr sz="4400"/>
              <a:t>and</a:t>
            </a:r>
            <a:r>
              <a:rPr sz="4400" spc="-70"/>
              <a:t> </a:t>
            </a:r>
            <a:r>
              <a:rPr sz="4400" spc="-25"/>
              <a:t>its </a:t>
            </a:r>
            <a:r>
              <a:rPr sz="4400" spc="-10"/>
              <a:t>Classifications</a:t>
            </a:r>
            <a:endParaRPr sz="4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07565"/>
            <a:ext cx="7871459" cy="3050540"/>
          </a:xfrm>
          <a:prstGeom prst="rect">
            <a:avLst/>
          </a:prstGeom>
        </p:spPr>
        <p:txBody>
          <a:bodyPr vert="horz" wrap="square" lIns="0" tIns="13335" rIns="0" bIns="0" rtlCol="0">
            <a:spAutoFit/>
          </a:bodyPr>
          <a:lstStyle/>
          <a:p>
            <a:pPr marL="355600" marR="375285" indent="-342900">
              <a:lnSpc>
                <a:spcPct val="100000"/>
              </a:lnSpc>
              <a:spcBef>
                <a:spcPts val="105"/>
              </a:spcBef>
              <a:buFont typeface="Arial"/>
              <a:buChar char="•"/>
              <a:tabLst>
                <a:tab pos="355600" algn="l"/>
              </a:tabLst>
            </a:pPr>
            <a:r>
              <a:rPr sz="3200">
                <a:latin typeface="Calibri"/>
                <a:cs typeface="Calibri"/>
              </a:rPr>
              <a:t>A</a:t>
            </a:r>
            <a:r>
              <a:rPr sz="3200" spc="-60">
                <a:latin typeface="Calibri"/>
                <a:cs typeface="Calibri"/>
              </a:rPr>
              <a:t> </a:t>
            </a:r>
            <a:r>
              <a:rPr sz="3200">
                <a:latin typeface="Calibri"/>
                <a:cs typeface="Calibri"/>
              </a:rPr>
              <a:t>device</a:t>
            </a:r>
            <a:r>
              <a:rPr sz="3200" spc="-65">
                <a:latin typeface="Calibri"/>
                <a:cs typeface="Calibri"/>
              </a:rPr>
              <a:t> </a:t>
            </a:r>
            <a:r>
              <a:rPr sz="3200">
                <a:latin typeface="Calibri"/>
                <a:cs typeface="Calibri"/>
              </a:rPr>
              <a:t>which</a:t>
            </a:r>
            <a:r>
              <a:rPr sz="3200" spc="-50">
                <a:latin typeface="Calibri"/>
                <a:cs typeface="Calibri"/>
              </a:rPr>
              <a:t> </a:t>
            </a:r>
            <a:r>
              <a:rPr sz="3200">
                <a:latin typeface="Calibri"/>
                <a:cs typeface="Calibri"/>
              </a:rPr>
              <a:t>converts</a:t>
            </a:r>
            <a:r>
              <a:rPr sz="3200" spc="-80">
                <a:latin typeface="Calibri"/>
                <a:cs typeface="Calibri"/>
              </a:rPr>
              <a:t> </a:t>
            </a:r>
            <a:r>
              <a:rPr sz="3200">
                <a:latin typeface="Calibri"/>
                <a:cs typeface="Calibri"/>
              </a:rPr>
              <a:t>a</a:t>
            </a:r>
            <a:r>
              <a:rPr sz="3200" spc="-50">
                <a:latin typeface="Calibri"/>
                <a:cs typeface="Calibri"/>
              </a:rPr>
              <a:t> </a:t>
            </a:r>
            <a:r>
              <a:rPr sz="3200">
                <a:latin typeface="Calibri"/>
                <a:cs typeface="Calibri"/>
              </a:rPr>
              <a:t>physical</a:t>
            </a:r>
            <a:r>
              <a:rPr sz="3200" spc="-30">
                <a:latin typeface="Calibri"/>
                <a:cs typeface="Calibri"/>
              </a:rPr>
              <a:t> </a:t>
            </a:r>
            <a:r>
              <a:rPr sz="3200" spc="-10">
                <a:latin typeface="Calibri"/>
                <a:cs typeface="Calibri"/>
              </a:rPr>
              <a:t>quantity </a:t>
            </a:r>
            <a:r>
              <a:rPr sz="3200">
                <a:latin typeface="Calibri"/>
                <a:cs typeface="Calibri"/>
              </a:rPr>
              <a:t>into</a:t>
            </a:r>
            <a:r>
              <a:rPr sz="3200" spc="-40">
                <a:latin typeface="Calibri"/>
                <a:cs typeface="Calibri"/>
              </a:rPr>
              <a:t> </a:t>
            </a:r>
            <a:r>
              <a:rPr sz="3200">
                <a:latin typeface="Calibri"/>
                <a:cs typeface="Calibri"/>
              </a:rPr>
              <a:t>a</a:t>
            </a:r>
            <a:r>
              <a:rPr sz="3200" spc="-50">
                <a:latin typeface="Calibri"/>
                <a:cs typeface="Calibri"/>
              </a:rPr>
              <a:t> </a:t>
            </a:r>
            <a:r>
              <a:rPr sz="3200">
                <a:latin typeface="Calibri"/>
                <a:cs typeface="Calibri"/>
              </a:rPr>
              <a:t>another</a:t>
            </a:r>
            <a:r>
              <a:rPr sz="3200" spc="-45">
                <a:latin typeface="Calibri"/>
                <a:cs typeface="Calibri"/>
              </a:rPr>
              <a:t> </a:t>
            </a:r>
            <a:r>
              <a:rPr sz="3200">
                <a:latin typeface="Calibri"/>
                <a:cs typeface="Calibri"/>
              </a:rPr>
              <a:t>physical</a:t>
            </a:r>
            <a:r>
              <a:rPr sz="3200" spc="-45">
                <a:latin typeface="Calibri"/>
                <a:cs typeface="Calibri"/>
              </a:rPr>
              <a:t> </a:t>
            </a:r>
            <a:r>
              <a:rPr sz="3200">
                <a:latin typeface="Calibri"/>
                <a:cs typeface="Calibri"/>
              </a:rPr>
              <a:t>quantity</a:t>
            </a:r>
            <a:r>
              <a:rPr sz="3200" spc="-30">
                <a:latin typeface="Calibri"/>
                <a:cs typeface="Calibri"/>
              </a:rPr>
              <a:t> </a:t>
            </a:r>
            <a:r>
              <a:rPr sz="3200">
                <a:latin typeface="Calibri"/>
                <a:cs typeface="Calibri"/>
              </a:rPr>
              <a:t>is</a:t>
            </a:r>
            <a:r>
              <a:rPr sz="3200" spc="-60">
                <a:latin typeface="Calibri"/>
                <a:cs typeface="Calibri"/>
              </a:rPr>
              <a:t> </a:t>
            </a:r>
            <a:r>
              <a:rPr sz="3200">
                <a:latin typeface="Calibri"/>
                <a:cs typeface="Calibri"/>
              </a:rPr>
              <a:t>called</a:t>
            </a:r>
            <a:r>
              <a:rPr sz="3200" spc="-45">
                <a:latin typeface="Calibri"/>
                <a:cs typeface="Calibri"/>
              </a:rPr>
              <a:t> </a:t>
            </a:r>
            <a:r>
              <a:rPr sz="3200" spc="-50">
                <a:latin typeface="Calibri"/>
                <a:cs typeface="Calibri"/>
              </a:rPr>
              <a:t>a </a:t>
            </a:r>
            <a:r>
              <a:rPr sz="3200" spc="-10">
                <a:latin typeface="Calibri"/>
                <a:cs typeface="Calibri"/>
              </a:rPr>
              <a:t>transducer.</a:t>
            </a:r>
            <a:endParaRPr sz="3200">
              <a:latin typeface="Calibri"/>
              <a:cs typeface="Calibri"/>
            </a:endParaRPr>
          </a:p>
          <a:p>
            <a:pPr marL="355600" marR="5080" indent="-342900">
              <a:lnSpc>
                <a:spcPct val="100000"/>
              </a:lnSpc>
              <a:spcBef>
                <a:spcPts val="770"/>
              </a:spcBef>
              <a:buFont typeface="Arial"/>
              <a:buChar char="•"/>
              <a:tabLst>
                <a:tab pos="355600" algn="l"/>
              </a:tabLst>
            </a:pPr>
            <a:r>
              <a:rPr sz="3200">
                <a:latin typeface="Calibri"/>
                <a:cs typeface="Calibri"/>
              </a:rPr>
              <a:t>A</a:t>
            </a:r>
            <a:r>
              <a:rPr sz="3200" spc="-60">
                <a:latin typeface="Calibri"/>
                <a:cs typeface="Calibri"/>
              </a:rPr>
              <a:t> </a:t>
            </a:r>
            <a:r>
              <a:rPr sz="3200">
                <a:latin typeface="Calibri"/>
                <a:cs typeface="Calibri"/>
              </a:rPr>
              <a:t>device</a:t>
            </a:r>
            <a:r>
              <a:rPr sz="3200" spc="-65">
                <a:latin typeface="Calibri"/>
                <a:cs typeface="Calibri"/>
              </a:rPr>
              <a:t> </a:t>
            </a:r>
            <a:r>
              <a:rPr sz="3200">
                <a:latin typeface="Calibri"/>
                <a:cs typeface="Calibri"/>
              </a:rPr>
              <a:t>which</a:t>
            </a:r>
            <a:r>
              <a:rPr sz="3200" spc="-50">
                <a:latin typeface="Calibri"/>
                <a:cs typeface="Calibri"/>
              </a:rPr>
              <a:t> </a:t>
            </a:r>
            <a:r>
              <a:rPr sz="3200">
                <a:latin typeface="Calibri"/>
                <a:cs typeface="Calibri"/>
              </a:rPr>
              <a:t>converts</a:t>
            </a:r>
            <a:r>
              <a:rPr sz="3200" spc="-80">
                <a:latin typeface="Calibri"/>
                <a:cs typeface="Calibri"/>
              </a:rPr>
              <a:t> </a:t>
            </a:r>
            <a:r>
              <a:rPr sz="3200">
                <a:latin typeface="Calibri"/>
                <a:cs typeface="Calibri"/>
              </a:rPr>
              <a:t>a</a:t>
            </a:r>
            <a:r>
              <a:rPr sz="3200" spc="-50">
                <a:latin typeface="Calibri"/>
                <a:cs typeface="Calibri"/>
              </a:rPr>
              <a:t> </a:t>
            </a:r>
            <a:r>
              <a:rPr sz="3200">
                <a:latin typeface="Calibri"/>
                <a:cs typeface="Calibri"/>
              </a:rPr>
              <a:t>physical</a:t>
            </a:r>
            <a:r>
              <a:rPr sz="3200" spc="-30">
                <a:latin typeface="Calibri"/>
                <a:cs typeface="Calibri"/>
              </a:rPr>
              <a:t> </a:t>
            </a:r>
            <a:r>
              <a:rPr sz="3200" spc="-10">
                <a:latin typeface="Calibri"/>
                <a:cs typeface="Calibri"/>
              </a:rPr>
              <a:t>quantity </a:t>
            </a:r>
            <a:r>
              <a:rPr sz="3200">
                <a:latin typeface="Calibri"/>
                <a:cs typeface="Calibri"/>
              </a:rPr>
              <a:t>into</a:t>
            </a:r>
            <a:r>
              <a:rPr sz="3200" spc="-35">
                <a:latin typeface="Calibri"/>
                <a:cs typeface="Calibri"/>
              </a:rPr>
              <a:t> </a:t>
            </a:r>
            <a:r>
              <a:rPr sz="3200">
                <a:latin typeface="Calibri"/>
                <a:cs typeface="Calibri"/>
              </a:rPr>
              <a:t>the</a:t>
            </a:r>
            <a:r>
              <a:rPr sz="3200" spc="-45">
                <a:latin typeface="Calibri"/>
                <a:cs typeface="Calibri"/>
              </a:rPr>
              <a:t> </a:t>
            </a:r>
            <a:r>
              <a:rPr sz="3200">
                <a:latin typeface="Calibri"/>
                <a:cs typeface="Calibri"/>
              </a:rPr>
              <a:t>proportional</a:t>
            </a:r>
            <a:r>
              <a:rPr sz="3200" spc="-35">
                <a:latin typeface="Calibri"/>
                <a:cs typeface="Calibri"/>
              </a:rPr>
              <a:t> </a:t>
            </a:r>
            <a:r>
              <a:rPr sz="3200">
                <a:latin typeface="Calibri"/>
                <a:cs typeface="Calibri"/>
              </a:rPr>
              <a:t>electrical</a:t>
            </a:r>
            <a:r>
              <a:rPr sz="3200" spc="-45">
                <a:latin typeface="Calibri"/>
                <a:cs typeface="Calibri"/>
              </a:rPr>
              <a:t> </a:t>
            </a:r>
            <a:r>
              <a:rPr sz="3200">
                <a:latin typeface="Calibri"/>
                <a:cs typeface="Calibri"/>
              </a:rPr>
              <a:t>signal</a:t>
            </a:r>
            <a:r>
              <a:rPr sz="3200" spc="-25">
                <a:latin typeface="Calibri"/>
                <a:cs typeface="Calibri"/>
              </a:rPr>
              <a:t> </a:t>
            </a:r>
            <a:r>
              <a:rPr sz="3200">
                <a:latin typeface="Calibri"/>
                <a:cs typeface="Calibri"/>
              </a:rPr>
              <a:t>is</a:t>
            </a:r>
            <a:r>
              <a:rPr sz="3200" spc="-45">
                <a:latin typeface="Calibri"/>
                <a:cs typeface="Calibri"/>
              </a:rPr>
              <a:t> </a:t>
            </a:r>
            <a:r>
              <a:rPr sz="3200" spc="-10">
                <a:latin typeface="Calibri"/>
                <a:cs typeface="Calibri"/>
              </a:rPr>
              <a:t>called </a:t>
            </a:r>
            <a:r>
              <a:rPr sz="3200">
                <a:latin typeface="Calibri"/>
                <a:cs typeface="Calibri"/>
              </a:rPr>
              <a:t>a</a:t>
            </a:r>
            <a:r>
              <a:rPr sz="3200" spc="-20">
                <a:latin typeface="Calibri"/>
                <a:cs typeface="Calibri"/>
              </a:rPr>
              <a:t> </a:t>
            </a:r>
            <a:r>
              <a:rPr sz="3200">
                <a:latin typeface="Calibri"/>
                <a:cs typeface="Calibri"/>
              </a:rPr>
              <a:t>electrical</a:t>
            </a:r>
            <a:r>
              <a:rPr sz="3200" spc="-30">
                <a:latin typeface="Calibri"/>
                <a:cs typeface="Calibri"/>
              </a:rPr>
              <a:t> </a:t>
            </a:r>
            <a:r>
              <a:rPr sz="3200" spc="-10">
                <a:latin typeface="Calibri"/>
                <a:cs typeface="Calibri"/>
              </a:rPr>
              <a:t>transducer.</a:t>
            </a:r>
            <a:endParaRPr sz="32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83464" rIns="0" bIns="0" rtlCol="0">
            <a:spAutoFit/>
          </a:bodyPr>
          <a:lstStyle/>
          <a:p>
            <a:pPr marL="2423160">
              <a:lnSpc>
                <a:spcPct val="100000"/>
              </a:lnSpc>
              <a:spcBef>
                <a:spcPts val="105"/>
              </a:spcBef>
            </a:pPr>
            <a:r>
              <a:rPr sz="4400" spc="-10"/>
              <a:t>Classifications</a:t>
            </a:r>
            <a:endParaRPr sz="4400"/>
          </a:p>
        </p:txBody>
      </p:sp>
      <p:sp>
        <p:nvSpPr>
          <p:cNvPr id="3" name="object 3"/>
          <p:cNvSpPr txBox="1"/>
          <p:nvPr/>
        </p:nvSpPr>
        <p:spPr>
          <a:xfrm>
            <a:off x="535940" y="1607565"/>
            <a:ext cx="7477125" cy="1489710"/>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5600" algn="l"/>
              </a:tabLst>
            </a:pPr>
            <a:r>
              <a:rPr sz="3200">
                <a:latin typeface="Calibri"/>
                <a:cs typeface="Calibri"/>
              </a:rPr>
              <a:t>There</a:t>
            </a:r>
            <a:r>
              <a:rPr sz="3200" spc="-85">
                <a:latin typeface="Calibri"/>
                <a:cs typeface="Calibri"/>
              </a:rPr>
              <a:t> </a:t>
            </a:r>
            <a:r>
              <a:rPr sz="3200">
                <a:latin typeface="Calibri"/>
                <a:cs typeface="Calibri"/>
              </a:rPr>
              <a:t>are</a:t>
            </a:r>
            <a:r>
              <a:rPr sz="3200" spc="-70">
                <a:latin typeface="Calibri"/>
                <a:cs typeface="Calibri"/>
              </a:rPr>
              <a:t> </a:t>
            </a:r>
            <a:r>
              <a:rPr sz="3200">
                <a:latin typeface="Calibri"/>
                <a:cs typeface="Calibri"/>
              </a:rPr>
              <a:t>of</a:t>
            </a:r>
            <a:r>
              <a:rPr sz="3200" spc="-55">
                <a:latin typeface="Calibri"/>
                <a:cs typeface="Calibri"/>
              </a:rPr>
              <a:t> </a:t>
            </a:r>
            <a:r>
              <a:rPr sz="3200">
                <a:latin typeface="Calibri"/>
                <a:cs typeface="Calibri"/>
              </a:rPr>
              <a:t>many</a:t>
            </a:r>
            <a:r>
              <a:rPr sz="3200" spc="-45">
                <a:latin typeface="Calibri"/>
                <a:cs typeface="Calibri"/>
              </a:rPr>
              <a:t> </a:t>
            </a:r>
            <a:r>
              <a:rPr sz="3200" spc="-10">
                <a:latin typeface="Calibri"/>
                <a:cs typeface="Calibri"/>
              </a:rPr>
              <a:t>different</a:t>
            </a:r>
            <a:r>
              <a:rPr sz="3200" spc="-40">
                <a:latin typeface="Calibri"/>
                <a:cs typeface="Calibri"/>
              </a:rPr>
              <a:t> </a:t>
            </a:r>
            <a:r>
              <a:rPr sz="3200" b="1">
                <a:latin typeface="Calibri"/>
                <a:cs typeface="Calibri"/>
              </a:rPr>
              <a:t>types</a:t>
            </a:r>
            <a:r>
              <a:rPr sz="3200" b="1" spc="-55">
                <a:latin typeface="Calibri"/>
                <a:cs typeface="Calibri"/>
              </a:rPr>
              <a:t> </a:t>
            </a:r>
            <a:r>
              <a:rPr sz="3200" b="1" spc="-25">
                <a:latin typeface="Calibri"/>
                <a:cs typeface="Calibri"/>
              </a:rPr>
              <a:t>of </a:t>
            </a:r>
            <a:r>
              <a:rPr sz="3200" b="1">
                <a:latin typeface="Calibri"/>
                <a:cs typeface="Calibri"/>
              </a:rPr>
              <a:t>transducer</a:t>
            </a:r>
            <a:r>
              <a:rPr sz="3200">
                <a:latin typeface="Calibri"/>
                <a:cs typeface="Calibri"/>
              </a:rPr>
              <a:t>,</a:t>
            </a:r>
            <a:r>
              <a:rPr sz="3200" spc="-80">
                <a:latin typeface="Calibri"/>
                <a:cs typeface="Calibri"/>
              </a:rPr>
              <a:t> </a:t>
            </a:r>
            <a:r>
              <a:rPr sz="3200">
                <a:latin typeface="Calibri"/>
                <a:cs typeface="Calibri"/>
              </a:rPr>
              <a:t>they</a:t>
            </a:r>
            <a:r>
              <a:rPr sz="3200" spc="-45">
                <a:latin typeface="Calibri"/>
                <a:cs typeface="Calibri"/>
              </a:rPr>
              <a:t> </a:t>
            </a:r>
            <a:r>
              <a:rPr sz="3200">
                <a:latin typeface="Calibri"/>
                <a:cs typeface="Calibri"/>
              </a:rPr>
              <a:t>can</a:t>
            </a:r>
            <a:r>
              <a:rPr sz="3200" spc="-40">
                <a:latin typeface="Calibri"/>
                <a:cs typeface="Calibri"/>
              </a:rPr>
              <a:t> </a:t>
            </a:r>
            <a:r>
              <a:rPr sz="3200">
                <a:latin typeface="Calibri"/>
                <a:cs typeface="Calibri"/>
              </a:rPr>
              <a:t>be</a:t>
            </a:r>
            <a:r>
              <a:rPr sz="3200" spc="-40">
                <a:latin typeface="Calibri"/>
                <a:cs typeface="Calibri"/>
              </a:rPr>
              <a:t> </a:t>
            </a:r>
            <a:r>
              <a:rPr sz="3200">
                <a:latin typeface="Calibri"/>
                <a:cs typeface="Calibri"/>
              </a:rPr>
              <a:t>classified</a:t>
            </a:r>
            <a:r>
              <a:rPr sz="3200" spc="-35">
                <a:latin typeface="Calibri"/>
                <a:cs typeface="Calibri"/>
              </a:rPr>
              <a:t> </a:t>
            </a:r>
            <a:r>
              <a:rPr sz="3200">
                <a:latin typeface="Calibri"/>
                <a:cs typeface="Calibri"/>
              </a:rPr>
              <a:t>based</a:t>
            </a:r>
            <a:r>
              <a:rPr sz="3200" spc="-40">
                <a:latin typeface="Calibri"/>
                <a:cs typeface="Calibri"/>
              </a:rPr>
              <a:t> </a:t>
            </a:r>
            <a:r>
              <a:rPr sz="3200" spc="-25">
                <a:latin typeface="Calibri"/>
                <a:cs typeface="Calibri"/>
              </a:rPr>
              <a:t>on </a:t>
            </a:r>
            <a:r>
              <a:rPr sz="3200">
                <a:latin typeface="Calibri"/>
                <a:cs typeface="Calibri"/>
              </a:rPr>
              <a:t>various</a:t>
            </a:r>
            <a:r>
              <a:rPr sz="3200" spc="-70">
                <a:latin typeface="Calibri"/>
                <a:cs typeface="Calibri"/>
              </a:rPr>
              <a:t> </a:t>
            </a:r>
            <a:r>
              <a:rPr sz="3200" spc="-10">
                <a:latin typeface="Calibri"/>
                <a:cs typeface="Calibri"/>
              </a:rPr>
              <a:t>criteria.</a:t>
            </a:r>
            <a:endParaRPr sz="32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9734" y="609600"/>
            <a:ext cx="8104531" cy="689291"/>
          </a:xfrm>
          <a:prstGeom prst="rect">
            <a:avLst/>
          </a:prstGeom>
        </p:spPr>
        <p:txBody>
          <a:bodyPr vert="horz" wrap="square" lIns="0" tIns="12065" rIns="0" bIns="0" rtlCol="0">
            <a:spAutoFit/>
          </a:bodyPr>
          <a:lstStyle/>
          <a:p>
            <a:pPr marL="12700">
              <a:lnSpc>
                <a:spcPct val="100000"/>
              </a:lnSpc>
              <a:spcBef>
                <a:spcPts val="95"/>
              </a:spcBef>
            </a:pPr>
            <a:r>
              <a:t>Based</a:t>
            </a:r>
            <a:r>
              <a:rPr spc="-95"/>
              <a:t> </a:t>
            </a:r>
            <a:r>
              <a:t>on</a:t>
            </a:r>
            <a:r>
              <a:rPr spc="-80"/>
              <a:t> </a:t>
            </a:r>
            <a:r>
              <a:t>the</a:t>
            </a:r>
            <a:r>
              <a:rPr spc="-95"/>
              <a:t> </a:t>
            </a:r>
            <a:r>
              <a:rPr spc="-20"/>
              <a:t>physical</a:t>
            </a:r>
            <a:r>
              <a:rPr spc="-125"/>
              <a:t> </a:t>
            </a:r>
            <a:r>
              <a:rPr spc="-10"/>
              <a:t>phenomenon</a:t>
            </a:r>
          </a:p>
        </p:txBody>
      </p:sp>
      <p:sp>
        <p:nvSpPr>
          <p:cNvPr id="3" name="object 3"/>
          <p:cNvSpPr txBox="1"/>
          <p:nvPr/>
        </p:nvSpPr>
        <p:spPr>
          <a:xfrm>
            <a:off x="402437" y="2112645"/>
            <a:ext cx="2967990" cy="1122680"/>
          </a:xfrm>
          <a:prstGeom prst="rect">
            <a:avLst/>
          </a:prstGeom>
        </p:spPr>
        <p:txBody>
          <a:bodyPr vert="horz" wrap="square" lIns="0" tIns="12700" rIns="0" bIns="0" rtlCol="0">
            <a:spAutoFit/>
          </a:bodyPr>
          <a:lstStyle/>
          <a:p>
            <a:pPr marL="12700">
              <a:lnSpc>
                <a:spcPct val="100000"/>
              </a:lnSpc>
              <a:spcBef>
                <a:spcPts val="100"/>
              </a:spcBef>
            </a:pPr>
            <a:r>
              <a:rPr sz="2400" b="1">
                <a:solidFill>
                  <a:srgbClr val="333333"/>
                </a:solidFill>
                <a:latin typeface="Times New Roman"/>
                <a:cs typeface="Times New Roman"/>
              </a:rPr>
              <a:t>Primary</a:t>
            </a:r>
            <a:r>
              <a:rPr sz="2400" b="1" spc="-65">
                <a:solidFill>
                  <a:srgbClr val="333333"/>
                </a:solidFill>
                <a:latin typeface="Times New Roman"/>
                <a:cs typeface="Times New Roman"/>
              </a:rPr>
              <a:t> </a:t>
            </a:r>
            <a:r>
              <a:rPr sz="2400" b="1" spc="-10">
                <a:solidFill>
                  <a:srgbClr val="333333"/>
                </a:solidFill>
                <a:latin typeface="Times New Roman"/>
                <a:cs typeface="Times New Roman"/>
              </a:rPr>
              <a:t>Transducer</a:t>
            </a:r>
            <a:endParaRPr sz="2400">
              <a:latin typeface="Times New Roman"/>
              <a:cs typeface="Times New Roman"/>
            </a:endParaRPr>
          </a:p>
          <a:p>
            <a:pPr>
              <a:lnSpc>
                <a:spcPct val="100000"/>
              </a:lnSpc>
              <a:spcBef>
                <a:spcPts val="5"/>
              </a:spcBef>
            </a:pPr>
            <a:endParaRPr sz="2500">
              <a:latin typeface="Times New Roman"/>
              <a:cs typeface="Times New Roman"/>
            </a:endParaRPr>
          </a:p>
          <a:p>
            <a:pPr marL="12700">
              <a:lnSpc>
                <a:spcPct val="100000"/>
              </a:lnSpc>
            </a:pPr>
            <a:r>
              <a:rPr sz="2400" b="1">
                <a:solidFill>
                  <a:srgbClr val="333333"/>
                </a:solidFill>
                <a:latin typeface="Times New Roman"/>
                <a:cs typeface="Times New Roman"/>
              </a:rPr>
              <a:t>Secondary</a:t>
            </a:r>
            <a:r>
              <a:rPr sz="2400" b="1" spc="-50">
                <a:solidFill>
                  <a:srgbClr val="333333"/>
                </a:solidFill>
                <a:latin typeface="Times New Roman"/>
                <a:cs typeface="Times New Roman"/>
              </a:rPr>
              <a:t> </a:t>
            </a:r>
            <a:r>
              <a:rPr sz="2400" b="1" spc="-20">
                <a:solidFill>
                  <a:srgbClr val="333333"/>
                </a:solidFill>
                <a:latin typeface="Times New Roman"/>
                <a:cs typeface="Times New Roman"/>
              </a:rPr>
              <a:t>Transducer</a:t>
            </a:r>
            <a:endParaRPr sz="24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1869" y="-21513"/>
            <a:ext cx="7357745" cy="635000"/>
          </a:xfrm>
          <a:prstGeom prst="rect">
            <a:avLst/>
          </a:prstGeom>
        </p:spPr>
        <p:txBody>
          <a:bodyPr vert="horz" wrap="square" lIns="0" tIns="12065" rIns="0" bIns="0" rtlCol="0">
            <a:spAutoFit/>
          </a:bodyPr>
          <a:lstStyle/>
          <a:p>
            <a:pPr marL="12700">
              <a:lnSpc>
                <a:spcPct val="100000"/>
              </a:lnSpc>
              <a:spcBef>
                <a:spcPts val="95"/>
              </a:spcBef>
            </a:pPr>
            <a:r>
              <a:t>Based</a:t>
            </a:r>
            <a:r>
              <a:rPr spc="-95"/>
              <a:t> </a:t>
            </a:r>
            <a:r>
              <a:t>on</a:t>
            </a:r>
            <a:r>
              <a:rPr spc="-80"/>
              <a:t> </a:t>
            </a:r>
            <a:r>
              <a:t>the</a:t>
            </a:r>
            <a:r>
              <a:rPr spc="-95"/>
              <a:t> </a:t>
            </a:r>
            <a:r>
              <a:rPr spc="-20"/>
              <a:t>physical</a:t>
            </a:r>
            <a:r>
              <a:rPr spc="-125"/>
              <a:t> </a:t>
            </a:r>
            <a:r>
              <a:rPr spc="-10"/>
              <a:t>phenomenon</a:t>
            </a:r>
          </a:p>
        </p:txBody>
      </p:sp>
      <p:sp>
        <p:nvSpPr>
          <p:cNvPr id="3" name="object 3"/>
          <p:cNvSpPr/>
          <p:nvPr/>
        </p:nvSpPr>
        <p:spPr>
          <a:xfrm>
            <a:off x="0" y="574548"/>
            <a:ext cx="9144000" cy="4795520"/>
          </a:xfrm>
          <a:custGeom>
            <a:avLst/>
            <a:gdLst/>
            <a:ahLst/>
            <a:cxnLst/>
            <a:rect l="l" t="t" r="r" b="b"/>
            <a:pathLst>
              <a:path w="9144000" h="4795520">
                <a:moveTo>
                  <a:pt x="0" y="0"/>
                </a:moveTo>
                <a:lnTo>
                  <a:pt x="0" y="4795139"/>
                </a:lnTo>
                <a:lnTo>
                  <a:pt x="9143999" y="4795139"/>
                </a:lnTo>
                <a:lnTo>
                  <a:pt x="9143999" y="0"/>
                </a:lnTo>
                <a:lnTo>
                  <a:pt x="0" y="0"/>
                </a:lnTo>
                <a:close/>
              </a:path>
            </a:pathLst>
          </a:custGeom>
          <a:solidFill>
            <a:srgbClr val="FFFFFF"/>
          </a:solidFill>
        </p:spPr>
        <p:txBody>
          <a:bodyPr wrap="square" lIns="0" tIns="0" rIns="0" bIns="0" rtlCol="0"/>
          <a:lstStyle/>
          <a:p>
            <a:endParaRPr/>
          </a:p>
        </p:txBody>
      </p:sp>
      <p:sp>
        <p:nvSpPr>
          <p:cNvPr id="4" name="object 4"/>
          <p:cNvSpPr txBox="1"/>
          <p:nvPr/>
        </p:nvSpPr>
        <p:spPr>
          <a:xfrm>
            <a:off x="44602" y="753871"/>
            <a:ext cx="9022715" cy="4236085"/>
          </a:xfrm>
          <a:prstGeom prst="rect">
            <a:avLst/>
          </a:prstGeom>
        </p:spPr>
        <p:txBody>
          <a:bodyPr vert="horz" wrap="square" lIns="0" tIns="12700" rIns="0" bIns="0" rtlCol="0">
            <a:spAutoFit/>
          </a:bodyPr>
          <a:lstStyle/>
          <a:p>
            <a:pPr marL="12700" algn="just">
              <a:lnSpc>
                <a:spcPct val="100000"/>
              </a:lnSpc>
              <a:spcBef>
                <a:spcPts val="100"/>
              </a:spcBef>
            </a:pPr>
            <a:r>
              <a:rPr sz="2400" b="1">
                <a:solidFill>
                  <a:srgbClr val="333333"/>
                </a:solidFill>
                <a:latin typeface="Times New Roman"/>
                <a:cs typeface="Times New Roman"/>
              </a:rPr>
              <a:t>Primary</a:t>
            </a:r>
            <a:r>
              <a:rPr sz="2400" b="1" spc="-100">
                <a:solidFill>
                  <a:srgbClr val="333333"/>
                </a:solidFill>
                <a:latin typeface="Times New Roman"/>
                <a:cs typeface="Times New Roman"/>
              </a:rPr>
              <a:t> </a:t>
            </a:r>
            <a:r>
              <a:rPr sz="2400" b="1" spc="-10">
                <a:solidFill>
                  <a:srgbClr val="333333"/>
                </a:solidFill>
                <a:latin typeface="Times New Roman"/>
                <a:cs typeface="Times New Roman"/>
              </a:rPr>
              <a:t>Transducer</a:t>
            </a:r>
            <a:r>
              <a:rPr sz="2400" b="1" spc="-50">
                <a:solidFill>
                  <a:srgbClr val="333333"/>
                </a:solidFill>
                <a:latin typeface="Times New Roman"/>
                <a:cs typeface="Times New Roman"/>
              </a:rPr>
              <a:t> </a:t>
            </a:r>
            <a:r>
              <a:rPr sz="2400" b="1">
                <a:solidFill>
                  <a:srgbClr val="333333"/>
                </a:solidFill>
                <a:latin typeface="Times New Roman"/>
                <a:cs typeface="Times New Roman"/>
              </a:rPr>
              <a:t>and</a:t>
            </a:r>
            <a:r>
              <a:rPr sz="2400" b="1" spc="-20">
                <a:solidFill>
                  <a:srgbClr val="333333"/>
                </a:solidFill>
                <a:latin typeface="Times New Roman"/>
                <a:cs typeface="Times New Roman"/>
              </a:rPr>
              <a:t> </a:t>
            </a:r>
            <a:r>
              <a:rPr sz="2400" b="1">
                <a:solidFill>
                  <a:srgbClr val="333333"/>
                </a:solidFill>
                <a:latin typeface="Times New Roman"/>
                <a:cs typeface="Times New Roman"/>
              </a:rPr>
              <a:t>Secondary</a:t>
            </a:r>
            <a:r>
              <a:rPr sz="2400" b="1" spc="-65">
                <a:solidFill>
                  <a:srgbClr val="333333"/>
                </a:solidFill>
                <a:latin typeface="Times New Roman"/>
                <a:cs typeface="Times New Roman"/>
              </a:rPr>
              <a:t> </a:t>
            </a:r>
            <a:r>
              <a:rPr sz="2400" b="1" spc="-10">
                <a:solidFill>
                  <a:srgbClr val="333333"/>
                </a:solidFill>
                <a:latin typeface="Times New Roman"/>
                <a:cs typeface="Times New Roman"/>
              </a:rPr>
              <a:t>Transducer</a:t>
            </a:r>
            <a:endParaRPr sz="2400">
              <a:latin typeface="Times New Roman"/>
              <a:cs typeface="Times New Roman"/>
            </a:endParaRPr>
          </a:p>
          <a:p>
            <a:pPr marL="12700" algn="just">
              <a:lnSpc>
                <a:spcPct val="100000"/>
              </a:lnSpc>
              <a:spcBef>
                <a:spcPts val="2185"/>
              </a:spcBef>
            </a:pPr>
            <a:r>
              <a:rPr sz="1800">
                <a:solidFill>
                  <a:srgbClr val="333333"/>
                </a:solidFill>
                <a:latin typeface="Times New Roman"/>
                <a:cs typeface="Times New Roman"/>
              </a:rPr>
              <a:t>Ø</a:t>
            </a:r>
            <a:r>
              <a:rPr sz="1800" spc="300">
                <a:solidFill>
                  <a:srgbClr val="333333"/>
                </a:solidFill>
                <a:latin typeface="Times New Roman"/>
                <a:cs typeface="Times New Roman"/>
              </a:rPr>
              <a:t>   </a:t>
            </a:r>
            <a:r>
              <a:rPr sz="1800">
                <a:solidFill>
                  <a:srgbClr val="333333"/>
                </a:solidFill>
                <a:latin typeface="Times New Roman"/>
                <a:cs typeface="Times New Roman"/>
              </a:rPr>
              <a:t>Some</a:t>
            </a:r>
            <a:r>
              <a:rPr sz="1800" spc="20">
                <a:solidFill>
                  <a:srgbClr val="333333"/>
                </a:solidFill>
                <a:latin typeface="Times New Roman"/>
                <a:cs typeface="Times New Roman"/>
              </a:rPr>
              <a:t> </a:t>
            </a:r>
            <a:r>
              <a:rPr sz="1800">
                <a:solidFill>
                  <a:srgbClr val="333333"/>
                </a:solidFill>
                <a:latin typeface="Times New Roman"/>
                <a:cs typeface="Times New Roman"/>
              </a:rPr>
              <a:t>transducers</a:t>
            </a:r>
            <a:r>
              <a:rPr sz="1800" spc="-5">
                <a:solidFill>
                  <a:srgbClr val="333333"/>
                </a:solidFill>
                <a:latin typeface="Times New Roman"/>
                <a:cs typeface="Times New Roman"/>
              </a:rPr>
              <a:t> </a:t>
            </a:r>
            <a:r>
              <a:rPr sz="1800">
                <a:solidFill>
                  <a:srgbClr val="333333"/>
                </a:solidFill>
                <a:latin typeface="Times New Roman"/>
                <a:cs typeface="Times New Roman"/>
              </a:rPr>
              <a:t>consist</a:t>
            </a:r>
            <a:r>
              <a:rPr sz="1800" spc="-5">
                <a:solidFill>
                  <a:srgbClr val="333333"/>
                </a:solidFill>
                <a:latin typeface="Times New Roman"/>
                <a:cs typeface="Times New Roman"/>
              </a:rPr>
              <a:t> </a:t>
            </a:r>
            <a:r>
              <a:rPr sz="1800">
                <a:solidFill>
                  <a:srgbClr val="333333"/>
                </a:solidFill>
                <a:latin typeface="Times New Roman"/>
                <a:cs typeface="Times New Roman"/>
              </a:rPr>
              <a:t>of</a:t>
            </a:r>
            <a:r>
              <a:rPr sz="1800" spc="10">
                <a:solidFill>
                  <a:srgbClr val="333333"/>
                </a:solidFill>
                <a:latin typeface="Times New Roman"/>
                <a:cs typeface="Times New Roman"/>
              </a:rPr>
              <a:t> </a:t>
            </a:r>
            <a:r>
              <a:rPr sz="1800">
                <a:solidFill>
                  <a:srgbClr val="333333"/>
                </a:solidFill>
                <a:latin typeface="Times New Roman"/>
                <a:cs typeface="Times New Roman"/>
              </a:rPr>
              <a:t>mechanical</a:t>
            </a:r>
            <a:r>
              <a:rPr sz="1800" spc="-20">
                <a:solidFill>
                  <a:srgbClr val="333333"/>
                </a:solidFill>
                <a:latin typeface="Times New Roman"/>
                <a:cs typeface="Times New Roman"/>
              </a:rPr>
              <a:t> </a:t>
            </a:r>
            <a:r>
              <a:rPr sz="1800">
                <a:solidFill>
                  <a:srgbClr val="333333"/>
                </a:solidFill>
                <a:latin typeface="Times New Roman"/>
                <a:cs typeface="Times New Roman"/>
              </a:rPr>
              <a:t>device</a:t>
            </a:r>
            <a:r>
              <a:rPr sz="1800" spc="5">
                <a:solidFill>
                  <a:srgbClr val="333333"/>
                </a:solidFill>
                <a:latin typeface="Times New Roman"/>
                <a:cs typeface="Times New Roman"/>
              </a:rPr>
              <a:t> </a:t>
            </a:r>
            <a:r>
              <a:rPr sz="1800">
                <a:solidFill>
                  <a:srgbClr val="333333"/>
                </a:solidFill>
                <a:latin typeface="Times New Roman"/>
                <a:cs typeface="Times New Roman"/>
              </a:rPr>
              <a:t>along</a:t>
            </a:r>
            <a:r>
              <a:rPr sz="1800" spc="-15">
                <a:solidFill>
                  <a:srgbClr val="333333"/>
                </a:solidFill>
                <a:latin typeface="Times New Roman"/>
                <a:cs typeface="Times New Roman"/>
              </a:rPr>
              <a:t> </a:t>
            </a:r>
            <a:r>
              <a:rPr sz="1800">
                <a:solidFill>
                  <a:srgbClr val="333333"/>
                </a:solidFill>
                <a:latin typeface="Times New Roman"/>
                <a:cs typeface="Times New Roman"/>
              </a:rPr>
              <a:t>with</a:t>
            </a:r>
            <a:r>
              <a:rPr sz="1800" spc="10">
                <a:solidFill>
                  <a:srgbClr val="333333"/>
                </a:solidFill>
                <a:latin typeface="Times New Roman"/>
                <a:cs typeface="Times New Roman"/>
              </a:rPr>
              <a:t> </a:t>
            </a:r>
            <a:r>
              <a:rPr sz="1800">
                <a:solidFill>
                  <a:srgbClr val="333333"/>
                </a:solidFill>
                <a:latin typeface="Times New Roman"/>
                <a:cs typeface="Times New Roman"/>
              </a:rPr>
              <a:t>the</a:t>
            </a:r>
            <a:r>
              <a:rPr sz="1800" spc="-10">
                <a:solidFill>
                  <a:srgbClr val="333333"/>
                </a:solidFill>
                <a:latin typeface="Times New Roman"/>
                <a:cs typeface="Times New Roman"/>
              </a:rPr>
              <a:t> </a:t>
            </a:r>
            <a:r>
              <a:rPr sz="1800">
                <a:solidFill>
                  <a:srgbClr val="333333"/>
                </a:solidFill>
                <a:latin typeface="Times New Roman"/>
                <a:cs typeface="Times New Roman"/>
              </a:rPr>
              <a:t>electrical</a:t>
            </a:r>
            <a:r>
              <a:rPr sz="1800" spc="-15">
                <a:solidFill>
                  <a:srgbClr val="333333"/>
                </a:solidFill>
                <a:latin typeface="Times New Roman"/>
                <a:cs typeface="Times New Roman"/>
              </a:rPr>
              <a:t> </a:t>
            </a:r>
            <a:r>
              <a:rPr sz="1800" spc="-10">
                <a:solidFill>
                  <a:srgbClr val="333333"/>
                </a:solidFill>
                <a:latin typeface="Times New Roman"/>
                <a:cs typeface="Times New Roman"/>
              </a:rPr>
              <a:t>device.</a:t>
            </a:r>
            <a:endParaRPr sz="1800">
              <a:latin typeface="Times New Roman"/>
              <a:cs typeface="Times New Roman"/>
            </a:endParaRPr>
          </a:p>
          <a:p>
            <a:pPr>
              <a:lnSpc>
                <a:spcPct val="100000"/>
              </a:lnSpc>
              <a:spcBef>
                <a:spcPts val="30"/>
              </a:spcBef>
            </a:pPr>
            <a:endParaRPr sz="1850">
              <a:latin typeface="Times New Roman"/>
              <a:cs typeface="Times New Roman"/>
            </a:endParaRPr>
          </a:p>
          <a:p>
            <a:pPr marL="12700" marR="5080" algn="just">
              <a:lnSpc>
                <a:spcPct val="100000"/>
              </a:lnSpc>
            </a:pPr>
            <a:r>
              <a:rPr sz="1800">
                <a:solidFill>
                  <a:srgbClr val="333333"/>
                </a:solidFill>
                <a:latin typeface="Times New Roman"/>
                <a:cs typeface="Times New Roman"/>
              </a:rPr>
              <a:t>Ø</a:t>
            </a:r>
            <a:r>
              <a:rPr sz="1800" spc="315">
                <a:solidFill>
                  <a:srgbClr val="333333"/>
                </a:solidFill>
                <a:latin typeface="Times New Roman"/>
                <a:cs typeface="Times New Roman"/>
              </a:rPr>
              <a:t>    </a:t>
            </a:r>
            <a:r>
              <a:rPr sz="1800">
                <a:solidFill>
                  <a:srgbClr val="333333"/>
                </a:solidFill>
                <a:latin typeface="Times New Roman"/>
                <a:cs typeface="Times New Roman"/>
              </a:rPr>
              <a:t>In</a:t>
            </a:r>
            <a:r>
              <a:rPr sz="1800" spc="180">
                <a:solidFill>
                  <a:srgbClr val="333333"/>
                </a:solidFill>
                <a:latin typeface="Times New Roman"/>
                <a:cs typeface="Times New Roman"/>
              </a:rPr>
              <a:t> </a:t>
            </a:r>
            <a:r>
              <a:rPr sz="1800">
                <a:solidFill>
                  <a:srgbClr val="333333"/>
                </a:solidFill>
                <a:latin typeface="Times New Roman"/>
                <a:cs typeface="Times New Roman"/>
              </a:rPr>
              <a:t>such</a:t>
            </a:r>
            <a:r>
              <a:rPr sz="1800" spc="165">
                <a:solidFill>
                  <a:srgbClr val="333333"/>
                </a:solidFill>
                <a:latin typeface="Times New Roman"/>
                <a:cs typeface="Times New Roman"/>
              </a:rPr>
              <a:t> </a:t>
            </a:r>
            <a:r>
              <a:rPr sz="1800">
                <a:solidFill>
                  <a:srgbClr val="333333"/>
                </a:solidFill>
                <a:latin typeface="Times New Roman"/>
                <a:cs typeface="Times New Roman"/>
              </a:rPr>
              <a:t>transducers</a:t>
            </a:r>
            <a:r>
              <a:rPr sz="1800" spc="185">
                <a:solidFill>
                  <a:srgbClr val="333333"/>
                </a:solidFill>
                <a:latin typeface="Times New Roman"/>
                <a:cs typeface="Times New Roman"/>
              </a:rPr>
              <a:t> </a:t>
            </a:r>
            <a:r>
              <a:rPr sz="1800">
                <a:solidFill>
                  <a:srgbClr val="333333"/>
                </a:solidFill>
                <a:latin typeface="Times New Roman"/>
                <a:cs typeface="Times New Roman"/>
              </a:rPr>
              <a:t>mechanical</a:t>
            </a:r>
            <a:r>
              <a:rPr sz="1800" spc="175">
                <a:solidFill>
                  <a:srgbClr val="333333"/>
                </a:solidFill>
                <a:latin typeface="Times New Roman"/>
                <a:cs typeface="Times New Roman"/>
              </a:rPr>
              <a:t> </a:t>
            </a:r>
            <a:r>
              <a:rPr sz="1800">
                <a:solidFill>
                  <a:srgbClr val="333333"/>
                </a:solidFill>
                <a:latin typeface="Times New Roman"/>
                <a:cs typeface="Times New Roman"/>
              </a:rPr>
              <a:t>device</a:t>
            </a:r>
            <a:r>
              <a:rPr sz="1800" spc="175">
                <a:solidFill>
                  <a:srgbClr val="333333"/>
                </a:solidFill>
                <a:latin typeface="Times New Roman"/>
                <a:cs typeface="Times New Roman"/>
              </a:rPr>
              <a:t> </a:t>
            </a:r>
            <a:r>
              <a:rPr sz="1800">
                <a:solidFill>
                  <a:srgbClr val="333333"/>
                </a:solidFill>
                <a:latin typeface="Times New Roman"/>
                <a:cs typeface="Times New Roman"/>
              </a:rPr>
              <a:t>acts</a:t>
            </a:r>
            <a:r>
              <a:rPr sz="1800" spc="180">
                <a:solidFill>
                  <a:srgbClr val="333333"/>
                </a:solidFill>
                <a:latin typeface="Times New Roman"/>
                <a:cs typeface="Times New Roman"/>
              </a:rPr>
              <a:t> </a:t>
            </a:r>
            <a:r>
              <a:rPr sz="1800">
                <a:solidFill>
                  <a:srgbClr val="333333"/>
                </a:solidFill>
                <a:latin typeface="Times New Roman"/>
                <a:cs typeface="Times New Roman"/>
              </a:rPr>
              <a:t>as</a:t>
            </a:r>
            <a:r>
              <a:rPr sz="1800" spc="160">
                <a:solidFill>
                  <a:srgbClr val="333333"/>
                </a:solidFill>
                <a:latin typeface="Times New Roman"/>
                <a:cs typeface="Times New Roman"/>
              </a:rPr>
              <a:t> </a:t>
            </a:r>
            <a:r>
              <a:rPr sz="1800">
                <a:solidFill>
                  <a:srgbClr val="333333"/>
                </a:solidFill>
                <a:latin typeface="Times New Roman"/>
                <a:cs typeface="Times New Roman"/>
              </a:rPr>
              <a:t>a</a:t>
            </a:r>
            <a:r>
              <a:rPr sz="1800" spc="170">
                <a:solidFill>
                  <a:srgbClr val="333333"/>
                </a:solidFill>
                <a:latin typeface="Times New Roman"/>
                <a:cs typeface="Times New Roman"/>
              </a:rPr>
              <a:t> </a:t>
            </a:r>
            <a:r>
              <a:rPr sz="1800">
                <a:solidFill>
                  <a:srgbClr val="333333"/>
                </a:solidFill>
                <a:latin typeface="Times New Roman"/>
                <a:cs typeface="Times New Roman"/>
              </a:rPr>
              <a:t>primary</a:t>
            </a:r>
            <a:r>
              <a:rPr sz="1800" spc="180">
                <a:solidFill>
                  <a:srgbClr val="333333"/>
                </a:solidFill>
                <a:latin typeface="Times New Roman"/>
                <a:cs typeface="Times New Roman"/>
              </a:rPr>
              <a:t> </a:t>
            </a:r>
            <a:r>
              <a:rPr sz="1800">
                <a:solidFill>
                  <a:srgbClr val="333333"/>
                </a:solidFill>
                <a:latin typeface="Times New Roman"/>
                <a:cs typeface="Times New Roman"/>
              </a:rPr>
              <a:t>transducer</a:t>
            </a:r>
            <a:r>
              <a:rPr sz="1800" spc="170">
                <a:solidFill>
                  <a:srgbClr val="333333"/>
                </a:solidFill>
                <a:latin typeface="Times New Roman"/>
                <a:cs typeface="Times New Roman"/>
              </a:rPr>
              <a:t> </a:t>
            </a:r>
            <a:r>
              <a:rPr sz="1800">
                <a:solidFill>
                  <a:srgbClr val="333333"/>
                </a:solidFill>
                <a:latin typeface="Times New Roman"/>
                <a:cs typeface="Times New Roman"/>
              </a:rPr>
              <a:t>and</a:t>
            </a:r>
            <a:r>
              <a:rPr sz="1800" spc="170">
                <a:solidFill>
                  <a:srgbClr val="333333"/>
                </a:solidFill>
                <a:latin typeface="Times New Roman"/>
                <a:cs typeface="Times New Roman"/>
              </a:rPr>
              <a:t> </a:t>
            </a:r>
            <a:r>
              <a:rPr sz="1800">
                <a:solidFill>
                  <a:srgbClr val="333333"/>
                </a:solidFill>
                <a:latin typeface="Times New Roman"/>
                <a:cs typeface="Times New Roman"/>
              </a:rPr>
              <a:t>converts</a:t>
            </a:r>
            <a:r>
              <a:rPr sz="1800" spc="190">
                <a:solidFill>
                  <a:srgbClr val="333333"/>
                </a:solidFill>
                <a:latin typeface="Times New Roman"/>
                <a:cs typeface="Times New Roman"/>
              </a:rPr>
              <a:t> </a:t>
            </a:r>
            <a:r>
              <a:rPr sz="1800" spc="-10">
                <a:solidFill>
                  <a:srgbClr val="333333"/>
                </a:solidFill>
                <a:latin typeface="Times New Roman"/>
                <a:cs typeface="Times New Roman"/>
              </a:rPr>
              <a:t>physical </a:t>
            </a:r>
            <a:r>
              <a:rPr sz="1800">
                <a:solidFill>
                  <a:srgbClr val="333333"/>
                </a:solidFill>
                <a:latin typeface="Times New Roman"/>
                <a:cs typeface="Times New Roman"/>
              </a:rPr>
              <a:t>quantity</a:t>
            </a:r>
            <a:r>
              <a:rPr sz="1800" spc="-10">
                <a:solidFill>
                  <a:srgbClr val="333333"/>
                </a:solidFill>
                <a:latin typeface="Times New Roman"/>
                <a:cs typeface="Times New Roman"/>
              </a:rPr>
              <a:t> </a:t>
            </a:r>
            <a:r>
              <a:rPr sz="1800">
                <a:solidFill>
                  <a:srgbClr val="333333"/>
                </a:solidFill>
                <a:latin typeface="Times New Roman"/>
                <a:cs typeface="Times New Roman"/>
              </a:rPr>
              <a:t>into mechanical</a:t>
            </a:r>
            <a:r>
              <a:rPr sz="1800" spc="5">
                <a:solidFill>
                  <a:srgbClr val="333333"/>
                </a:solidFill>
                <a:latin typeface="Times New Roman"/>
                <a:cs typeface="Times New Roman"/>
              </a:rPr>
              <a:t> </a:t>
            </a:r>
            <a:r>
              <a:rPr sz="1800" spc="-10">
                <a:solidFill>
                  <a:srgbClr val="333333"/>
                </a:solidFill>
                <a:latin typeface="Times New Roman"/>
                <a:cs typeface="Times New Roman"/>
              </a:rPr>
              <a:t>signal.</a:t>
            </a:r>
            <a:endParaRPr sz="1800">
              <a:latin typeface="Times New Roman"/>
              <a:cs typeface="Times New Roman"/>
            </a:endParaRPr>
          </a:p>
          <a:p>
            <a:pPr>
              <a:lnSpc>
                <a:spcPct val="100000"/>
              </a:lnSpc>
              <a:spcBef>
                <a:spcPts val="35"/>
              </a:spcBef>
            </a:pPr>
            <a:endParaRPr sz="1850">
              <a:latin typeface="Times New Roman"/>
              <a:cs typeface="Times New Roman"/>
            </a:endParaRPr>
          </a:p>
          <a:p>
            <a:pPr marL="12700" marR="5080" algn="just">
              <a:lnSpc>
                <a:spcPct val="100000"/>
              </a:lnSpc>
            </a:pPr>
            <a:r>
              <a:rPr sz="1800">
                <a:solidFill>
                  <a:srgbClr val="333333"/>
                </a:solidFill>
                <a:latin typeface="Times New Roman"/>
                <a:cs typeface="Times New Roman"/>
              </a:rPr>
              <a:t>Ø</a:t>
            </a:r>
            <a:r>
              <a:rPr sz="1800" spc="260">
                <a:solidFill>
                  <a:srgbClr val="333333"/>
                </a:solidFill>
                <a:latin typeface="Times New Roman"/>
                <a:cs typeface="Times New Roman"/>
              </a:rPr>
              <a:t>    </a:t>
            </a:r>
            <a:r>
              <a:rPr sz="1800">
                <a:solidFill>
                  <a:srgbClr val="333333"/>
                </a:solidFill>
                <a:latin typeface="Times New Roman"/>
                <a:cs typeface="Times New Roman"/>
              </a:rPr>
              <a:t>The</a:t>
            </a:r>
            <a:r>
              <a:rPr sz="1800" spc="145">
                <a:solidFill>
                  <a:srgbClr val="333333"/>
                </a:solidFill>
                <a:latin typeface="Times New Roman"/>
                <a:cs typeface="Times New Roman"/>
              </a:rPr>
              <a:t> </a:t>
            </a:r>
            <a:r>
              <a:rPr sz="1800">
                <a:solidFill>
                  <a:srgbClr val="333333"/>
                </a:solidFill>
                <a:latin typeface="Times New Roman"/>
                <a:cs typeface="Times New Roman"/>
              </a:rPr>
              <a:t>electrical</a:t>
            </a:r>
            <a:r>
              <a:rPr sz="1800" spc="130">
                <a:solidFill>
                  <a:srgbClr val="333333"/>
                </a:solidFill>
                <a:latin typeface="Times New Roman"/>
                <a:cs typeface="Times New Roman"/>
              </a:rPr>
              <a:t> </a:t>
            </a:r>
            <a:r>
              <a:rPr sz="1800">
                <a:solidFill>
                  <a:srgbClr val="333333"/>
                </a:solidFill>
                <a:latin typeface="Times New Roman"/>
                <a:cs typeface="Times New Roman"/>
              </a:rPr>
              <a:t>device</a:t>
            </a:r>
            <a:r>
              <a:rPr sz="1800" spc="114">
                <a:solidFill>
                  <a:srgbClr val="333333"/>
                </a:solidFill>
                <a:latin typeface="Times New Roman"/>
                <a:cs typeface="Times New Roman"/>
              </a:rPr>
              <a:t> </a:t>
            </a:r>
            <a:r>
              <a:rPr sz="1800">
                <a:solidFill>
                  <a:srgbClr val="333333"/>
                </a:solidFill>
                <a:latin typeface="Times New Roman"/>
                <a:cs typeface="Times New Roman"/>
              </a:rPr>
              <a:t>then</a:t>
            </a:r>
            <a:r>
              <a:rPr sz="1800" spc="110">
                <a:solidFill>
                  <a:srgbClr val="333333"/>
                </a:solidFill>
                <a:latin typeface="Times New Roman"/>
                <a:cs typeface="Times New Roman"/>
              </a:rPr>
              <a:t> </a:t>
            </a:r>
            <a:r>
              <a:rPr sz="1800">
                <a:solidFill>
                  <a:srgbClr val="333333"/>
                </a:solidFill>
                <a:latin typeface="Times New Roman"/>
                <a:cs typeface="Times New Roman"/>
              </a:rPr>
              <a:t>converts</a:t>
            </a:r>
            <a:r>
              <a:rPr sz="1800" spc="125">
                <a:solidFill>
                  <a:srgbClr val="333333"/>
                </a:solidFill>
                <a:latin typeface="Times New Roman"/>
                <a:cs typeface="Times New Roman"/>
              </a:rPr>
              <a:t> </a:t>
            </a:r>
            <a:r>
              <a:rPr sz="1800">
                <a:solidFill>
                  <a:srgbClr val="333333"/>
                </a:solidFill>
                <a:latin typeface="Times New Roman"/>
                <a:cs typeface="Times New Roman"/>
              </a:rPr>
              <a:t>mechanical</a:t>
            </a:r>
            <a:r>
              <a:rPr sz="1800" spc="135">
                <a:solidFill>
                  <a:srgbClr val="333333"/>
                </a:solidFill>
                <a:latin typeface="Times New Roman"/>
                <a:cs typeface="Times New Roman"/>
              </a:rPr>
              <a:t> </a:t>
            </a:r>
            <a:r>
              <a:rPr sz="1800">
                <a:solidFill>
                  <a:srgbClr val="333333"/>
                </a:solidFill>
                <a:latin typeface="Times New Roman"/>
                <a:cs typeface="Times New Roman"/>
              </a:rPr>
              <a:t>signal</a:t>
            </a:r>
            <a:r>
              <a:rPr sz="1800" spc="130">
                <a:solidFill>
                  <a:srgbClr val="333333"/>
                </a:solidFill>
                <a:latin typeface="Times New Roman"/>
                <a:cs typeface="Times New Roman"/>
              </a:rPr>
              <a:t> </a:t>
            </a:r>
            <a:r>
              <a:rPr sz="1800">
                <a:solidFill>
                  <a:srgbClr val="333333"/>
                </a:solidFill>
                <a:latin typeface="Times New Roman"/>
                <a:cs typeface="Times New Roman"/>
              </a:rPr>
              <a:t>produced</a:t>
            </a:r>
            <a:r>
              <a:rPr sz="1800" spc="125">
                <a:solidFill>
                  <a:srgbClr val="333333"/>
                </a:solidFill>
                <a:latin typeface="Times New Roman"/>
                <a:cs typeface="Times New Roman"/>
              </a:rPr>
              <a:t> </a:t>
            </a:r>
            <a:r>
              <a:rPr sz="1800">
                <a:solidFill>
                  <a:srgbClr val="333333"/>
                </a:solidFill>
                <a:latin typeface="Times New Roman"/>
                <a:cs typeface="Times New Roman"/>
              </a:rPr>
              <a:t>by</a:t>
            </a:r>
            <a:r>
              <a:rPr sz="1800" spc="130">
                <a:solidFill>
                  <a:srgbClr val="333333"/>
                </a:solidFill>
                <a:latin typeface="Times New Roman"/>
                <a:cs typeface="Times New Roman"/>
              </a:rPr>
              <a:t> </a:t>
            </a:r>
            <a:r>
              <a:rPr sz="1800">
                <a:solidFill>
                  <a:srgbClr val="333333"/>
                </a:solidFill>
                <a:latin typeface="Times New Roman"/>
                <a:cs typeface="Times New Roman"/>
              </a:rPr>
              <a:t>primary</a:t>
            </a:r>
            <a:r>
              <a:rPr sz="1800" spc="130">
                <a:solidFill>
                  <a:srgbClr val="333333"/>
                </a:solidFill>
                <a:latin typeface="Times New Roman"/>
                <a:cs typeface="Times New Roman"/>
              </a:rPr>
              <a:t> </a:t>
            </a:r>
            <a:r>
              <a:rPr sz="1800">
                <a:solidFill>
                  <a:srgbClr val="333333"/>
                </a:solidFill>
                <a:latin typeface="Times New Roman"/>
                <a:cs typeface="Times New Roman"/>
              </a:rPr>
              <a:t>transducer</a:t>
            </a:r>
            <a:r>
              <a:rPr sz="1800" spc="125">
                <a:solidFill>
                  <a:srgbClr val="333333"/>
                </a:solidFill>
                <a:latin typeface="Times New Roman"/>
                <a:cs typeface="Times New Roman"/>
              </a:rPr>
              <a:t> </a:t>
            </a:r>
            <a:r>
              <a:rPr sz="1800" spc="-20">
                <a:solidFill>
                  <a:srgbClr val="333333"/>
                </a:solidFill>
                <a:latin typeface="Times New Roman"/>
                <a:cs typeface="Times New Roman"/>
              </a:rPr>
              <a:t>into </a:t>
            </a:r>
            <a:r>
              <a:rPr sz="1800">
                <a:solidFill>
                  <a:srgbClr val="333333"/>
                </a:solidFill>
                <a:latin typeface="Times New Roman"/>
                <a:cs typeface="Times New Roman"/>
              </a:rPr>
              <a:t>an electrical</a:t>
            </a:r>
            <a:r>
              <a:rPr sz="1800" spc="-10">
                <a:solidFill>
                  <a:srgbClr val="333333"/>
                </a:solidFill>
                <a:latin typeface="Times New Roman"/>
                <a:cs typeface="Times New Roman"/>
              </a:rPr>
              <a:t> signal.</a:t>
            </a:r>
            <a:endParaRPr sz="1800">
              <a:latin typeface="Times New Roman"/>
              <a:cs typeface="Times New Roman"/>
            </a:endParaRPr>
          </a:p>
          <a:p>
            <a:pPr>
              <a:lnSpc>
                <a:spcPct val="100000"/>
              </a:lnSpc>
              <a:spcBef>
                <a:spcPts val="35"/>
              </a:spcBef>
            </a:pPr>
            <a:endParaRPr sz="1850">
              <a:latin typeface="Times New Roman"/>
              <a:cs typeface="Times New Roman"/>
            </a:endParaRPr>
          </a:p>
          <a:p>
            <a:pPr marL="12700" algn="just">
              <a:lnSpc>
                <a:spcPct val="100000"/>
              </a:lnSpc>
            </a:pPr>
            <a:r>
              <a:rPr sz="1800">
                <a:solidFill>
                  <a:srgbClr val="333333"/>
                </a:solidFill>
                <a:latin typeface="Times New Roman"/>
                <a:cs typeface="Times New Roman"/>
              </a:rPr>
              <a:t>Ø</a:t>
            </a:r>
            <a:r>
              <a:rPr sz="1800" spc="280">
                <a:solidFill>
                  <a:srgbClr val="333333"/>
                </a:solidFill>
                <a:latin typeface="Times New Roman"/>
                <a:cs typeface="Times New Roman"/>
              </a:rPr>
              <a:t>   </a:t>
            </a:r>
            <a:r>
              <a:rPr sz="1800">
                <a:solidFill>
                  <a:srgbClr val="333333"/>
                </a:solidFill>
                <a:latin typeface="Times New Roman"/>
                <a:cs typeface="Times New Roman"/>
              </a:rPr>
              <a:t>Therefore, electrical</a:t>
            </a:r>
            <a:r>
              <a:rPr sz="1800" spc="-20">
                <a:solidFill>
                  <a:srgbClr val="333333"/>
                </a:solidFill>
                <a:latin typeface="Times New Roman"/>
                <a:cs typeface="Times New Roman"/>
              </a:rPr>
              <a:t> </a:t>
            </a:r>
            <a:r>
              <a:rPr sz="1800">
                <a:solidFill>
                  <a:srgbClr val="333333"/>
                </a:solidFill>
                <a:latin typeface="Times New Roman"/>
                <a:cs typeface="Times New Roman"/>
              </a:rPr>
              <a:t>device</a:t>
            </a:r>
            <a:r>
              <a:rPr sz="1800" spc="-10">
                <a:solidFill>
                  <a:srgbClr val="333333"/>
                </a:solidFill>
                <a:latin typeface="Times New Roman"/>
                <a:cs typeface="Times New Roman"/>
              </a:rPr>
              <a:t> </a:t>
            </a:r>
            <a:r>
              <a:rPr sz="1800">
                <a:solidFill>
                  <a:srgbClr val="333333"/>
                </a:solidFill>
                <a:latin typeface="Times New Roman"/>
                <a:cs typeface="Times New Roman"/>
              </a:rPr>
              <a:t>acts as a</a:t>
            </a:r>
            <a:r>
              <a:rPr sz="1800" spc="5">
                <a:solidFill>
                  <a:srgbClr val="333333"/>
                </a:solidFill>
                <a:latin typeface="Times New Roman"/>
                <a:cs typeface="Times New Roman"/>
              </a:rPr>
              <a:t> </a:t>
            </a:r>
            <a:r>
              <a:rPr sz="1800">
                <a:solidFill>
                  <a:srgbClr val="333333"/>
                </a:solidFill>
                <a:latin typeface="Times New Roman"/>
                <a:cs typeface="Times New Roman"/>
              </a:rPr>
              <a:t>secondary </a:t>
            </a:r>
            <a:r>
              <a:rPr sz="1800" spc="-10">
                <a:solidFill>
                  <a:srgbClr val="333333"/>
                </a:solidFill>
                <a:latin typeface="Times New Roman"/>
                <a:cs typeface="Times New Roman"/>
              </a:rPr>
              <a:t>transducer.</a:t>
            </a:r>
            <a:endParaRPr sz="1800">
              <a:latin typeface="Times New Roman"/>
              <a:cs typeface="Times New Roman"/>
            </a:endParaRPr>
          </a:p>
          <a:p>
            <a:pPr>
              <a:lnSpc>
                <a:spcPct val="100000"/>
              </a:lnSpc>
              <a:spcBef>
                <a:spcPts val="30"/>
              </a:spcBef>
            </a:pPr>
            <a:endParaRPr sz="1850">
              <a:latin typeface="Times New Roman"/>
              <a:cs typeface="Times New Roman"/>
            </a:endParaRPr>
          </a:p>
          <a:p>
            <a:pPr marL="12700" marR="5715" algn="just">
              <a:lnSpc>
                <a:spcPct val="100000"/>
              </a:lnSpc>
              <a:spcBef>
                <a:spcPts val="5"/>
              </a:spcBef>
            </a:pPr>
            <a:r>
              <a:rPr sz="1800">
                <a:solidFill>
                  <a:srgbClr val="333333"/>
                </a:solidFill>
                <a:latin typeface="Times New Roman"/>
                <a:cs typeface="Times New Roman"/>
              </a:rPr>
              <a:t>Ø</a:t>
            </a:r>
            <a:r>
              <a:rPr sz="1800" spc="365">
                <a:solidFill>
                  <a:srgbClr val="333333"/>
                </a:solidFill>
                <a:latin typeface="Times New Roman"/>
                <a:cs typeface="Times New Roman"/>
              </a:rPr>
              <a:t>   </a:t>
            </a:r>
            <a:r>
              <a:rPr sz="1800">
                <a:solidFill>
                  <a:srgbClr val="333333"/>
                </a:solidFill>
                <a:latin typeface="Times New Roman"/>
                <a:cs typeface="Times New Roman"/>
              </a:rPr>
              <a:t>For</a:t>
            </a:r>
            <a:r>
              <a:rPr sz="1800" spc="45">
                <a:solidFill>
                  <a:srgbClr val="333333"/>
                </a:solidFill>
                <a:latin typeface="Times New Roman"/>
                <a:cs typeface="Times New Roman"/>
              </a:rPr>
              <a:t> </a:t>
            </a:r>
            <a:r>
              <a:rPr sz="1800">
                <a:solidFill>
                  <a:srgbClr val="333333"/>
                </a:solidFill>
                <a:latin typeface="Times New Roman"/>
                <a:cs typeface="Times New Roman"/>
              </a:rPr>
              <a:t>an</a:t>
            </a:r>
            <a:r>
              <a:rPr sz="1800" spc="35">
                <a:solidFill>
                  <a:srgbClr val="333333"/>
                </a:solidFill>
                <a:latin typeface="Times New Roman"/>
                <a:cs typeface="Times New Roman"/>
              </a:rPr>
              <a:t> </a:t>
            </a:r>
            <a:r>
              <a:rPr sz="1800">
                <a:solidFill>
                  <a:srgbClr val="333333"/>
                </a:solidFill>
                <a:latin typeface="Times New Roman"/>
                <a:cs typeface="Times New Roman"/>
              </a:rPr>
              <a:t>example,</a:t>
            </a:r>
            <a:r>
              <a:rPr sz="1800" spc="65">
                <a:solidFill>
                  <a:srgbClr val="333333"/>
                </a:solidFill>
                <a:latin typeface="Times New Roman"/>
                <a:cs typeface="Times New Roman"/>
              </a:rPr>
              <a:t> </a:t>
            </a:r>
            <a:r>
              <a:rPr sz="1800">
                <a:solidFill>
                  <a:srgbClr val="333333"/>
                </a:solidFill>
                <a:latin typeface="Times New Roman"/>
                <a:cs typeface="Times New Roman"/>
              </a:rPr>
              <a:t>in</a:t>
            </a:r>
            <a:r>
              <a:rPr sz="1800" spc="35">
                <a:solidFill>
                  <a:srgbClr val="333333"/>
                </a:solidFill>
                <a:latin typeface="Times New Roman"/>
                <a:cs typeface="Times New Roman"/>
              </a:rPr>
              <a:t> </a:t>
            </a:r>
            <a:r>
              <a:rPr sz="1800">
                <a:solidFill>
                  <a:srgbClr val="333333"/>
                </a:solidFill>
                <a:latin typeface="Times New Roman"/>
                <a:cs typeface="Times New Roman"/>
              </a:rPr>
              <a:t>pressure</a:t>
            </a:r>
            <a:r>
              <a:rPr sz="1800" spc="55">
                <a:solidFill>
                  <a:srgbClr val="333333"/>
                </a:solidFill>
                <a:latin typeface="Times New Roman"/>
                <a:cs typeface="Times New Roman"/>
              </a:rPr>
              <a:t> </a:t>
            </a:r>
            <a:r>
              <a:rPr sz="1800">
                <a:solidFill>
                  <a:srgbClr val="333333"/>
                </a:solidFill>
                <a:latin typeface="Times New Roman"/>
                <a:cs typeface="Times New Roman"/>
              </a:rPr>
              <a:t>measurement</a:t>
            </a:r>
            <a:r>
              <a:rPr sz="1800" spc="55">
                <a:solidFill>
                  <a:srgbClr val="333333"/>
                </a:solidFill>
                <a:latin typeface="Times New Roman"/>
                <a:cs typeface="Times New Roman"/>
              </a:rPr>
              <a:t> </a:t>
            </a:r>
            <a:r>
              <a:rPr sz="1800">
                <a:solidFill>
                  <a:srgbClr val="333333"/>
                </a:solidFill>
                <a:latin typeface="Times New Roman"/>
                <a:cs typeface="Times New Roman"/>
              </a:rPr>
              <a:t>Bourdons</a:t>
            </a:r>
            <a:r>
              <a:rPr sz="1800" spc="40">
                <a:solidFill>
                  <a:srgbClr val="333333"/>
                </a:solidFill>
                <a:latin typeface="Times New Roman"/>
                <a:cs typeface="Times New Roman"/>
              </a:rPr>
              <a:t> </a:t>
            </a:r>
            <a:r>
              <a:rPr sz="1800">
                <a:solidFill>
                  <a:srgbClr val="333333"/>
                </a:solidFill>
                <a:latin typeface="Times New Roman"/>
                <a:cs typeface="Times New Roman"/>
              </a:rPr>
              <a:t>tube</a:t>
            </a:r>
            <a:r>
              <a:rPr sz="1800" spc="45">
                <a:solidFill>
                  <a:srgbClr val="333333"/>
                </a:solidFill>
                <a:latin typeface="Times New Roman"/>
                <a:cs typeface="Times New Roman"/>
              </a:rPr>
              <a:t> </a:t>
            </a:r>
            <a:r>
              <a:rPr sz="1800">
                <a:solidFill>
                  <a:srgbClr val="333333"/>
                </a:solidFill>
                <a:latin typeface="Times New Roman"/>
                <a:cs typeface="Times New Roman"/>
              </a:rPr>
              <a:t>acts</a:t>
            </a:r>
            <a:r>
              <a:rPr sz="1800" spc="45">
                <a:solidFill>
                  <a:srgbClr val="333333"/>
                </a:solidFill>
                <a:latin typeface="Times New Roman"/>
                <a:cs typeface="Times New Roman"/>
              </a:rPr>
              <a:t> </a:t>
            </a:r>
            <a:r>
              <a:rPr sz="1800">
                <a:solidFill>
                  <a:srgbClr val="333333"/>
                </a:solidFill>
                <a:latin typeface="Times New Roman"/>
                <a:cs typeface="Times New Roman"/>
              </a:rPr>
              <a:t>as</a:t>
            </a:r>
            <a:r>
              <a:rPr sz="1800" spc="35">
                <a:solidFill>
                  <a:srgbClr val="333333"/>
                </a:solidFill>
                <a:latin typeface="Times New Roman"/>
                <a:cs typeface="Times New Roman"/>
              </a:rPr>
              <a:t> </a:t>
            </a:r>
            <a:r>
              <a:rPr sz="1800">
                <a:solidFill>
                  <a:srgbClr val="333333"/>
                </a:solidFill>
                <a:latin typeface="Times New Roman"/>
                <a:cs typeface="Times New Roman"/>
              </a:rPr>
              <a:t>a</a:t>
            </a:r>
            <a:r>
              <a:rPr sz="1800" spc="50">
                <a:solidFill>
                  <a:srgbClr val="333333"/>
                </a:solidFill>
                <a:latin typeface="Times New Roman"/>
                <a:cs typeface="Times New Roman"/>
              </a:rPr>
              <a:t> </a:t>
            </a:r>
            <a:r>
              <a:rPr sz="1800">
                <a:solidFill>
                  <a:srgbClr val="333333"/>
                </a:solidFill>
                <a:latin typeface="Times New Roman"/>
                <a:cs typeface="Times New Roman"/>
              </a:rPr>
              <a:t>primary</a:t>
            </a:r>
            <a:r>
              <a:rPr sz="1800" spc="45">
                <a:solidFill>
                  <a:srgbClr val="333333"/>
                </a:solidFill>
                <a:latin typeface="Times New Roman"/>
                <a:cs typeface="Times New Roman"/>
              </a:rPr>
              <a:t> </a:t>
            </a:r>
            <a:r>
              <a:rPr sz="1800">
                <a:solidFill>
                  <a:srgbClr val="333333"/>
                </a:solidFill>
                <a:latin typeface="Times New Roman"/>
                <a:cs typeface="Times New Roman"/>
              </a:rPr>
              <a:t>transducer</a:t>
            </a:r>
            <a:r>
              <a:rPr sz="1800" spc="60">
                <a:solidFill>
                  <a:srgbClr val="333333"/>
                </a:solidFill>
                <a:latin typeface="Times New Roman"/>
                <a:cs typeface="Times New Roman"/>
              </a:rPr>
              <a:t> </a:t>
            </a:r>
            <a:r>
              <a:rPr sz="1800" spc="-10">
                <a:solidFill>
                  <a:srgbClr val="333333"/>
                </a:solidFill>
                <a:latin typeface="Times New Roman"/>
                <a:cs typeface="Times New Roman"/>
              </a:rPr>
              <a:t>which </a:t>
            </a:r>
            <a:r>
              <a:rPr sz="1800">
                <a:solidFill>
                  <a:srgbClr val="333333"/>
                </a:solidFill>
                <a:latin typeface="Times New Roman"/>
                <a:cs typeface="Times New Roman"/>
              </a:rPr>
              <a:t>converts</a:t>
            </a:r>
            <a:r>
              <a:rPr sz="1800" spc="125">
                <a:solidFill>
                  <a:srgbClr val="333333"/>
                </a:solidFill>
                <a:latin typeface="Times New Roman"/>
                <a:cs typeface="Times New Roman"/>
              </a:rPr>
              <a:t> </a:t>
            </a:r>
            <a:r>
              <a:rPr sz="1800">
                <a:solidFill>
                  <a:srgbClr val="333333"/>
                </a:solidFill>
                <a:latin typeface="Times New Roman"/>
                <a:cs typeface="Times New Roman"/>
              </a:rPr>
              <a:t>a</a:t>
            </a:r>
            <a:r>
              <a:rPr sz="1800" spc="155">
                <a:solidFill>
                  <a:srgbClr val="333333"/>
                </a:solidFill>
                <a:latin typeface="Times New Roman"/>
                <a:cs typeface="Times New Roman"/>
              </a:rPr>
              <a:t> </a:t>
            </a:r>
            <a:r>
              <a:rPr sz="1800">
                <a:solidFill>
                  <a:srgbClr val="333333"/>
                </a:solidFill>
                <a:latin typeface="Times New Roman"/>
                <a:cs typeface="Times New Roman"/>
              </a:rPr>
              <a:t>pressure</a:t>
            </a:r>
            <a:r>
              <a:rPr sz="1800" spc="155">
                <a:solidFill>
                  <a:srgbClr val="333333"/>
                </a:solidFill>
                <a:latin typeface="Times New Roman"/>
                <a:cs typeface="Times New Roman"/>
              </a:rPr>
              <a:t> </a:t>
            </a:r>
            <a:r>
              <a:rPr sz="1800">
                <a:solidFill>
                  <a:srgbClr val="333333"/>
                </a:solidFill>
                <a:latin typeface="Times New Roman"/>
                <a:cs typeface="Times New Roman"/>
              </a:rPr>
              <a:t>into</a:t>
            </a:r>
            <a:r>
              <a:rPr sz="1800" spc="150">
                <a:solidFill>
                  <a:srgbClr val="333333"/>
                </a:solidFill>
                <a:latin typeface="Times New Roman"/>
                <a:cs typeface="Times New Roman"/>
              </a:rPr>
              <a:t> </a:t>
            </a:r>
            <a:r>
              <a:rPr sz="1800">
                <a:solidFill>
                  <a:srgbClr val="333333"/>
                </a:solidFill>
                <a:latin typeface="Times New Roman"/>
                <a:cs typeface="Times New Roman"/>
              </a:rPr>
              <a:t>displacement</a:t>
            </a:r>
            <a:r>
              <a:rPr sz="1800" spc="165">
                <a:solidFill>
                  <a:srgbClr val="333333"/>
                </a:solidFill>
                <a:latin typeface="Times New Roman"/>
                <a:cs typeface="Times New Roman"/>
              </a:rPr>
              <a:t> </a:t>
            </a:r>
            <a:r>
              <a:rPr sz="1800">
                <a:solidFill>
                  <a:srgbClr val="333333"/>
                </a:solidFill>
                <a:latin typeface="Times New Roman"/>
                <a:cs typeface="Times New Roman"/>
              </a:rPr>
              <a:t>and</a:t>
            </a:r>
            <a:r>
              <a:rPr sz="1800" spc="145">
                <a:solidFill>
                  <a:srgbClr val="333333"/>
                </a:solidFill>
                <a:latin typeface="Times New Roman"/>
                <a:cs typeface="Times New Roman"/>
              </a:rPr>
              <a:t> </a:t>
            </a:r>
            <a:r>
              <a:rPr sz="1800">
                <a:solidFill>
                  <a:srgbClr val="333333"/>
                </a:solidFill>
                <a:latin typeface="Times New Roman"/>
                <a:cs typeface="Times New Roman"/>
              </a:rPr>
              <a:t>LVDT</a:t>
            </a:r>
            <a:r>
              <a:rPr sz="1800" spc="114">
                <a:solidFill>
                  <a:srgbClr val="333333"/>
                </a:solidFill>
                <a:latin typeface="Times New Roman"/>
                <a:cs typeface="Times New Roman"/>
              </a:rPr>
              <a:t> </a:t>
            </a:r>
            <a:r>
              <a:rPr sz="1800">
                <a:solidFill>
                  <a:srgbClr val="333333"/>
                </a:solidFill>
                <a:latin typeface="Times New Roman"/>
                <a:cs typeface="Times New Roman"/>
              </a:rPr>
              <a:t>acts</a:t>
            </a:r>
            <a:r>
              <a:rPr sz="1800" spc="150">
                <a:solidFill>
                  <a:srgbClr val="333333"/>
                </a:solidFill>
                <a:latin typeface="Times New Roman"/>
                <a:cs typeface="Times New Roman"/>
              </a:rPr>
              <a:t> </a:t>
            </a:r>
            <a:r>
              <a:rPr sz="1800">
                <a:solidFill>
                  <a:srgbClr val="333333"/>
                </a:solidFill>
                <a:latin typeface="Times New Roman"/>
                <a:cs typeface="Times New Roman"/>
              </a:rPr>
              <a:t>as</a:t>
            </a:r>
            <a:r>
              <a:rPr sz="1800" spc="135">
                <a:solidFill>
                  <a:srgbClr val="333333"/>
                </a:solidFill>
                <a:latin typeface="Times New Roman"/>
                <a:cs typeface="Times New Roman"/>
              </a:rPr>
              <a:t> </a:t>
            </a:r>
            <a:r>
              <a:rPr sz="1800">
                <a:solidFill>
                  <a:srgbClr val="333333"/>
                </a:solidFill>
                <a:latin typeface="Times New Roman"/>
                <a:cs typeface="Times New Roman"/>
              </a:rPr>
              <a:t>a</a:t>
            </a:r>
            <a:r>
              <a:rPr sz="1800" spc="155">
                <a:solidFill>
                  <a:srgbClr val="333333"/>
                </a:solidFill>
                <a:latin typeface="Times New Roman"/>
                <a:cs typeface="Times New Roman"/>
              </a:rPr>
              <a:t> </a:t>
            </a:r>
            <a:r>
              <a:rPr sz="1800">
                <a:solidFill>
                  <a:srgbClr val="333333"/>
                </a:solidFill>
                <a:latin typeface="Times New Roman"/>
                <a:cs typeface="Times New Roman"/>
              </a:rPr>
              <a:t>secondary</a:t>
            </a:r>
            <a:r>
              <a:rPr sz="1800" spc="160">
                <a:solidFill>
                  <a:srgbClr val="333333"/>
                </a:solidFill>
                <a:latin typeface="Times New Roman"/>
                <a:cs typeface="Times New Roman"/>
              </a:rPr>
              <a:t> </a:t>
            </a:r>
            <a:r>
              <a:rPr sz="1800">
                <a:solidFill>
                  <a:srgbClr val="333333"/>
                </a:solidFill>
                <a:latin typeface="Times New Roman"/>
                <a:cs typeface="Times New Roman"/>
              </a:rPr>
              <a:t>transducer</a:t>
            </a:r>
            <a:r>
              <a:rPr sz="1800" spc="145">
                <a:solidFill>
                  <a:srgbClr val="333333"/>
                </a:solidFill>
                <a:latin typeface="Times New Roman"/>
                <a:cs typeface="Times New Roman"/>
              </a:rPr>
              <a:t> </a:t>
            </a:r>
            <a:r>
              <a:rPr sz="1800">
                <a:solidFill>
                  <a:srgbClr val="333333"/>
                </a:solidFill>
                <a:latin typeface="Times New Roman"/>
                <a:cs typeface="Times New Roman"/>
              </a:rPr>
              <a:t>which</a:t>
            </a:r>
            <a:r>
              <a:rPr sz="1800" spc="160">
                <a:solidFill>
                  <a:srgbClr val="333333"/>
                </a:solidFill>
                <a:latin typeface="Times New Roman"/>
                <a:cs typeface="Times New Roman"/>
              </a:rPr>
              <a:t> </a:t>
            </a:r>
            <a:r>
              <a:rPr sz="1800" spc="-10">
                <a:solidFill>
                  <a:srgbClr val="333333"/>
                </a:solidFill>
                <a:latin typeface="Times New Roman"/>
                <a:cs typeface="Times New Roman"/>
              </a:rPr>
              <a:t>converts </a:t>
            </a:r>
            <a:r>
              <a:rPr sz="1800">
                <a:solidFill>
                  <a:srgbClr val="333333"/>
                </a:solidFill>
                <a:latin typeface="Times New Roman"/>
                <a:cs typeface="Times New Roman"/>
              </a:rPr>
              <a:t>this</a:t>
            </a:r>
            <a:r>
              <a:rPr sz="1800" spc="-10">
                <a:solidFill>
                  <a:srgbClr val="333333"/>
                </a:solidFill>
                <a:latin typeface="Times New Roman"/>
                <a:cs typeface="Times New Roman"/>
              </a:rPr>
              <a:t> </a:t>
            </a:r>
            <a:r>
              <a:rPr sz="1800">
                <a:solidFill>
                  <a:srgbClr val="333333"/>
                </a:solidFill>
                <a:latin typeface="Times New Roman"/>
                <a:cs typeface="Times New Roman"/>
              </a:rPr>
              <a:t>displacement</a:t>
            </a:r>
            <a:r>
              <a:rPr sz="1800" spc="-5">
                <a:solidFill>
                  <a:srgbClr val="333333"/>
                </a:solidFill>
                <a:latin typeface="Times New Roman"/>
                <a:cs typeface="Times New Roman"/>
              </a:rPr>
              <a:t> </a:t>
            </a:r>
            <a:r>
              <a:rPr sz="1800">
                <a:solidFill>
                  <a:srgbClr val="333333"/>
                </a:solidFill>
                <a:latin typeface="Times New Roman"/>
                <a:cs typeface="Times New Roman"/>
              </a:rPr>
              <a:t>into an</a:t>
            </a:r>
            <a:r>
              <a:rPr sz="1800" spc="-5">
                <a:solidFill>
                  <a:srgbClr val="333333"/>
                </a:solidFill>
                <a:latin typeface="Times New Roman"/>
                <a:cs typeface="Times New Roman"/>
              </a:rPr>
              <a:t> </a:t>
            </a:r>
            <a:r>
              <a:rPr sz="1800">
                <a:solidFill>
                  <a:srgbClr val="333333"/>
                </a:solidFill>
                <a:latin typeface="Times New Roman"/>
                <a:cs typeface="Times New Roman"/>
              </a:rPr>
              <a:t>equivalent</a:t>
            </a:r>
            <a:r>
              <a:rPr sz="1800" spc="-15">
                <a:solidFill>
                  <a:srgbClr val="333333"/>
                </a:solidFill>
                <a:latin typeface="Times New Roman"/>
                <a:cs typeface="Times New Roman"/>
              </a:rPr>
              <a:t> </a:t>
            </a:r>
            <a:r>
              <a:rPr sz="1800">
                <a:solidFill>
                  <a:srgbClr val="333333"/>
                </a:solidFill>
                <a:latin typeface="Times New Roman"/>
                <a:cs typeface="Times New Roman"/>
              </a:rPr>
              <a:t>electrical</a:t>
            </a:r>
            <a:r>
              <a:rPr sz="1800" spc="-25">
                <a:solidFill>
                  <a:srgbClr val="333333"/>
                </a:solidFill>
                <a:latin typeface="Times New Roman"/>
                <a:cs typeface="Times New Roman"/>
              </a:rPr>
              <a:t> </a:t>
            </a:r>
            <a:r>
              <a:rPr sz="1800" spc="-10">
                <a:solidFill>
                  <a:srgbClr val="333333"/>
                </a:solidFill>
                <a:latin typeface="Times New Roman"/>
                <a:cs typeface="Times New Roman"/>
              </a:rPr>
              <a:t>signal.</a:t>
            </a:r>
            <a:endParaRPr sz="1800">
              <a:latin typeface="Times New Roman"/>
              <a:cs typeface="Times New Roman"/>
            </a:endParaRPr>
          </a:p>
        </p:txBody>
      </p:sp>
      <p:grpSp>
        <p:nvGrpSpPr>
          <p:cNvPr id="5" name="object 5"/>
          <p:cNvGrpSpPr/>
          <p:nvPr/>
        </p:nvGrpSpPr>
        <p:grpSpPr>
          <a:xfrm>
            <a:off x="1043609" y="5013172"/>
            <a:ext cx="8100695" cy="1793239"/>
            <a:chOff x="1043609" y="5013172"/>
            <a:chExt cx="8100695" cy="1793239"/>
          </a:xfrm>
        </p:grpSpPr>
        <p:pic>
          <p:nvPicPr>
            <p:cNvPr id="6" name="object 6"/>
            <p:cNvPicPr/>
            <p:nvPr/>
          </p:nvPicPr>
          <p:blipFill>
            <a:blip r:embed="rId2" cstate="print"/>
            <a:stretch>
              <a:fillRect/>
            </a:stretch>
          </p:blipFill>
          <p:spPr>
            <a:xfrm>
              <a:off x="1043609" y="5013172"/>
              <a:ext cx="4434840" cy="1706880"/>
            </a:xfrm>
            <a:prstGeom prst="rect">
              <a:avLst/>
            </a:prstGeom>
          </p:spPr>
        </p:pic>
        <p:pic>
          <p:nvPicPr>
            <p:cNvPr id="7" name="object 7"/>
            <p:cNvPicPr/>
            <p:nvPr/>
          </p:nvPicPr>
          <p:blipFill>
            <a:blip r:embed="rId3" cstate="print"/>
            <a:stretch>
              <a:fillRect/>
            </a:stretch>
          </p:blipFill>
          <p:spPr>
            <a:xfrm>
              <a:off x="5994654" y="5287332"/>
              <a:ext cx="3149345" cy="1519047"/>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72644"/>
            <a:ext cx="8839200" cy="997452"/>
          </a:xfrm>
          <a:prstGeom prst="rect">
            <a:avLst/>
          </a:prstGeom>
        </p:spPr>
        <p:txBody>
          <a:bodyPr vert="horz" wrap="square" lIns="0" tIns="317245" rIns="0" bIns="0" rtlCol="0">
            <a:spAutoFit/>
          </a:bodyPr>
          <a:lstStyle/>
          <a:p>
            <a:pPr marL="33020">
              <a:lnSpc>
                <a:spcPct val="100000"/>
              </a:lnSpc>
              <a:spcBef>
                <a:spcPts val="95"/>
              </a:spcBef>
            </a:pPr>
            <a:r>
              <a:t>Based</a:t>
            </a:r>
            <a:r>
              <a:rPr spc="-95"/>
              <a:t> </a:t>
            </a:r>
            <a:r>
              <a:t>on</a:t>
            </a:r>
            <a:r>
              <a:rPr spc="-80"/>
              <a:t> </a:t>
            </a:r>
            <a:r>
              <a:t>the</a:t>
            </a:r>
            <a:r>
              <a:rPr spc="-100"/>
              <a:t> </a:t>
            </a:r>
            <a:r>
              <a:t>power</a:t>
            </a:r>
            <a:r>
              <a:rPr spc="-85"/>
              <a:t> </a:t>
            </a:r>
            <a:r>
              <a:t>type</a:t>
            </a:r>
            <a:r>
              <a:rPr spc="-95"/>
              <a:t> </a:t>
            </a:r>
            <a:r>
              <a:rPr spc="-10"/>
              <a:t>Classification</a:t>
            </a:r>
          </a:p>
        </p:txBody>
      </p:sp>
      <p:sp>
        <p:nvSpPr>
          <p:cNvPr id="3" name="object 3"/>
          <p:cNvSpPr txBox="1"/>
          <p:nvPr/>
        </p:nvSpPr>
        <p:spPr>
          <a:xfrm>
            <a:off x="535940" y="1510635"/>
            <a:ext cx="3430904" cy="1196340"/>
          </a:xfrm>
          <a:prstGeom prst="rect">
            <a:avLst/>
          </a:prstGeom>
        </p:spPr>
        <p:txBody>
          <a:bodyPr vert="horz" wrap="square" lIns="0" tIns="109855" rIns="0" bIns="0" rtlCol="0">
            <a:spAutoFit/>
          </a:bodyPr>
          <a:lstStyle/>
          <a:p>
            <a:pPr marL="354965" indent="-342265">
              <a:lnSpc>
                <a:spcPct val="100000"/>
              </a:lnSpc>
              <a:spcBef>
                <a:spcPts val="865"/>
              </a:spcBef>
              <a:buFont typeface="Arial"/>
              <a:buChar char="•"/>
              <a:tabLst>
                <a:tab pos="354965" algn="l"/>
              </a:tabLst>
            </a:pPr>
            <a:r>
              <a:rPr sz="3200">
                <a:latin typeface="Calibri"/>
                <a:cs typeface="Calibri"/>
              </a:rPr>
              <a:t>Active</a:t>
            </a:r>
            <a:r>
              <a:rPr sz="3200" spc="-55">
                <a:latin typeface="Calibri"/>
                <a:cs typeface="Calibri"/>
              </a:rPr>
              <a:t> </a:t>
            </a:r>
            <a:r>
              <a:rPr sz="3200" spc="-10">
                <a:latin typeface="Calibri"/>
                <a:cs typeface="Calibri"/>
              </a:rPr>
              <a:t>transducer</a:t>
            </a:r>
            <a:endParaRPr sz="3200">
              <a:latin typeface="Calibri"/>
              <a:cs typeface="Calibri"/>
            </a:endParaRPr>
          </a:p>
          <a:p>
            <a:pPr marL="354965" indent="-342265">
              <a:lnSpc>
                <a:spcPct val="100000"/>
              </a:lnSpc>
              <a:spcBef>
                <a:spcPts val="770"/>
              </a:spcBef>
              <a:buFont typeface="Arial"/>
              <a:buChar char="•"/>
              <a:tabLst>
                <a:tab pos="354965" algn="l"/>
              </a:tabLst>
            </a:pPr>
            <a:r>
              <a:rPr sz="3200">
                <a:latin typeface="Calibri"/>
                <a:cs typeface="Calibri"/>
              </a:rPr>
              <a:t>Passive</a:t>
            </a:r>
            <a:r>
              <a:rPr sz="3200" spc="-140">
                <a:latin typeface="Calibri"/>
                <a:cs typeface="Calibri"/>
              </a:rPr>
              <a:t> </a:t>
            </a:r>
            <a:r>
              <a:rPr sz="3200" spc="-10">
                <a:latin typeface="Calibri"/>
                <a:cs typeface="Calibri"/>
              </a:rPr>
              <a:t>transducer</a:t>
            </a:r>
            <a:endParaRPr sz="32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52836" y="4664216"/>
            <a:ext cx="6101143" cy="1482954"/>
          </a:xfrm>
          <a:prstGeom prst="rect">
            <a:avLst/>
          </a:prstGeom>
        </p:spPr>
      </p:pic>
      <p:sp>
        <p:nvSpPr>
          <p:cNvPr id="3" name="object 3"/>
          <p:cNvSpPr txBox="1"/>
          <p:nvPr/>
        </p:nvSpPr>
        <p:spPr>
          <a:xfrm>
            <a:off x="78739" y="867917"/>
            <a:ext cx="8810625" cy="3043555"/>
          </a:xfrm>
          <a:prstGeom prst="rect">
            <a:avLst/>
          </a:prstGeom>
        </p:spPr>
        <p:txBody>
          <a:bodyPr vert="horz" wrap="square" lIns="0" tIns="12700" rIns="0" bIns="0" rtlCol="0">
            <a:spAutoFit/>
          </a:bodyPr>
          <a:lstStyle/>
          <a:p>
            <a:pPr marL="12700">
              <a:lnSpc>
                <a:spcPct val="100000"/>
              </a:lnSpc>
              <a:spcBef>
                <a:spcPts val="100"/>
              </a:spcBef>
            </a:pPr>
            <a:r>
              <a:rPr sz="1800" b="1">
                <a:solidFill>
                  <a:srgbClr val="333333"/>
                </a:solidFill>
                <a:latin typeface="Times New Roman"/>
                <a:cs typeface="Times New Roman"/>
              </a:rPr>
              <a:t>Active</a:t>
            </a:r>
            <a:r>
              <a:rPr sz="1800" b="1" spc="-35">
                <a:solidFill>
                  <a:srgbClr val="333333"/>
                </a:solidFill>
                <a:latin typeface="Times New Roman"/>
                <a:cs typeface="Times New Roman"/>
              </a:rPr>
              <a:t> </a:t>
            </a:r>
            <a:r>
              <a:rPr sz="1800" b="1" spc="-10">
                <a:solidFill>
                  <a:srgbClr val="333333"/>
                </a:solidFill>
                <a:latin typeface="Times New Roman"/>
                <a:cs typeface="Times New Roman"/>
              </a:rPr>
              <a:t>Transducers</a:t>
            </a:r>
            <a:endParaRPr sz="1800">
              <a:latin typeface="Times New Roman"/>
              <a:cs typeface="Times New Roman"/>
            </a:endParaRPr>
          </a:p>
          <a:p>
            <a:pPr>
              <a:lnSpc>
                <a:spcPct val="100000"/>
              </a:lnSpc>
              <a:spcBef>
                <a:spcPts val="30"/>
              </a:spcBef>
            </a:pPr>
            <a:endParaRPr sz="1850">
              <a:latin typeface="Times New Roman"/>
              <a:cs typeface="Times New Roman"/>
            </a:endParaRPr>
          </a:p>
          <a:p>
            <a:pPr marL="12700">
              <a:lnSpc>
                <a:spcPct val="100000"/>
              </a:lnSpc>
              <a:spcBef>
                <a:spcPts val="5"/>
              </a:spcBef>
              <a:tabLst>
                <a:tab pos="451484" algn="l"/>
              </a:tabLst>
            </a:pPr>
            <a:r>
              <a:rPr sz="1800" spc="-50">
                <a:solidFill>
                  <a:srgbClr val="333333"/>
                </a:solidFill>
                <a:latin typeface="Times New Roman"/>
                <a:cs typeface="Times New Roman"/>
              </a:rPr>
              <a:t>Ø</a:t>
            </a:r>
            <a:r>
              <a:rPr sz="1800">
                <a:solidFill>
                  <a:srgbClr val="333333"/>
                </a:solidFill>
                <a:latin typeface="Times New Roman"/>
                <a:cs typeface="Times New Roman"/>
              </a:rPr>
              <a:t>	Active</a:t>
            </a:r>
            <a:r>
              <a:rPr sz="1800" spc="-5">
                <a:solidFill>
                  <a:srgbClr val="333333"/>
                </a:solidFill>
                <a:latin typeface="Times New Roman"/>
                <a:cs typeface="Times New Roman"/>
              </a:rPr>
              <a:t> </a:t>
            </a:r>
            <a:r>
              <a:rPr sz="1800">
                <a:solidFill>
                  <a:srgbClr val="333333"/>
                </a:solidFill>
                <a:latin typeface="Times New Roman"/>
                <a:cs typeface="Times New Roman"/>
              </a:rPr>
              <a:t>transducers are</a:t>
            </a:r>
            <a:r>
              <a:rPr sz="1800" spc="10">
                <a:solidFill>
                  <a:srgbClr val="333333"/>
                </a:solidFill>
                <a:latin typeface="Times New Roman"/>
                <a:cs typeface="Times New Roman"/>
              </a:rPr>
              <a:t> </a:t>
            </a:r>
            <a:r>
              <a:rPr sz="1800">
                <a:solidFill>
                  <a:srgbClr val="333333"/>
                </a:solidFill>
                <a:latin typeface="Times New Roman"/>
                <a:cs typeface="Times New Roman"/>
              </a:rPr>
              <a:t>self-generating</a:t>
            </a:r>
            <a:r>
              <a:rPr sz="1800" spc="-15">
                <a:solidFill>
                  <a:srgbClr val="333333"/>
                </a:solidFill>
                <a:latin typeface="Times New Roman"/>
                <a:cs typeface="Times New Roman"/>
              </a:rPr>
              <a:t> </a:t>
            </a:r>
            <a:r>
              <a:rPr sz="1800">
                <a:solidFill>
                  <a:srgbClr val="333333"/>
                </a:solidFill>
                <a:latin typeface="Times New Roman"/>
                <a:cs typeface="Times New Roman"/>
              </a:rPr>
              <a:t>type</a:t>
            </a:r>
            <a:r>
              <a:rPr sz="1800" spc="-15">
                <a:solidFill>
                  <a:srgbClr val="333333"/>
                </a:solidFill>
                <a:latin typeface="Times New Roman"/>
                <a:cs typeface="Times New Roman"/>
              </a:rPr>
              <a:t> </a:t>
            </a:r>
            <a:r>
              <a:rPr sz="1800">
                <a:solidFill>
                  <a:srgbClr val="333333"/>
                </a:solidFill>
                <a:latin typeface="Times New Roman"/>
                <a:cs typeface="Times New Roman"/>
              </a:rPr>
              <a:t>of</a:t>
            </a:r>
            <a:r>
              <a:rPr sz="1800" spc="15">
                <a:solidFill>
                  <a:srgbClr val="333333"/>
                </a:solidFill>
                <a:latin typeface="Times New Roman"/>
                <a:cs typeface="Times New Roman"/>
              </a:rPr>
              <a:t> </a:t>
            </a:r>
            <a:r>
              <a:rPr sz="1800" spc="-10">
                <a:solidFill>
                  <a:srgbClr val="333333"/>
                </a:solidFill>
                <a:latin typeface="Times New Roman"/>
                <a:cs typeface="Times New Roman"/>
              </a:rPr>
              <a:t>transducers.</a:t>
            </a:r>
            <a:endParaRPr sz="1800">
              <a:latin typeface="Times New Roman"/>
              <a:cs typeface="Times New Roman"/>
            </a:endParaRPr>
          </a:p>
          <a:p>
            <a:pPr>
              <a:lnSpc>
                <a:spcPct val="100000"/>
              </a:lnSpc>
              <a:spcBef>
                <a:spcPts val="30"/>
              </a:spcBef>
            </a:pPr>
            <a:endParaRPr sz="1850">
              <a:latin typeface="Times New Roman"/>
              <a:cs typeface="Times New Roman"/>
            </a:endParaRPr>
          </a:p>
          <a:p>
            <a:pPr marL="12700" marR="5080">
              <a:lnSpc>
                <a:spcPct val="100000"/>
              </a:lnSpc>
              <a:tabLst>
                <a:tab pos="702945" algn="l"/>
              </a:tabLst>
            </a:pPr>
            <a:r>
              <a:rPr sz="1800" spc="-50">
                <a:solidFill>
                  <a:srgbClr val="333333"/>
                </a:solidFill>
                <a:latin typeface="Times New Roman"/>
                <a:cs typeface="Times New Roman"/>
              </a:rPr>
              <a:t>Ø</a:t>
            </a:r>
            <a:r>
              <a:rPr sz="1800">
                <a:solidFill>
                  <a:srgbClr val="333333"/>
                </a:solidFill>
                <a:latin typeface="Times New Roman"/>
                <a:cs typeface="Times New Roman"/>
              </a:rPr>
              <a:t>	These</a:t>
            </a:r>
            <a:r>
              <a:rPr sz="1800" spc="365">
                <a:solidFill>
                  <a:srgbClr val="333333"/>
                </a:solidFill>
                <a:latin typeface="Times New Roman"/>
                <a:cs typeface="Times New Roman"/>
              </a:rPr>
              <a:t> </a:t>
            </a:r>
            <a:r>
              <a:rPr sz="1800">
                <a:solidFill>
                  <a:srgbClr val="333333"/>
                </a:solidFill>
                <a:latin typeface="Times New Roman"/>
                <a:cs typeface="Times New Roman"/>
              </a:rPr>
              <a:t>transducers</a:t>
            </a:r>
            <a:r>
              <a:rPr sz="1800" spc="375">
                <a:solidFill>
                  <a:srgbClr val="333333"/>
                </a:solidFill>
                <a:latin typeface="Times New Roman"/>
                <a:cs typeface="Times New Roman"/>
              </a:rPr>
              <a:t> </a:t>
            </a:r>
            <a:r>
              <a:rPr sz="1800">
                <a:solidFill>
                  <a:srgbClr val="333333"/>
                </a:solidFill>
                <a:latin typeface="Times New Roman"/>
                <a:cs typeface="Times New Roman"/>
              </a:rPr>
              <a:t>develop</a:t>
            </a:r>
            <a:r>
              <a:rPr sz="1800" spc="380">
                <a:solidFill>
                  <a:srgbClr val="333333"/>
                </a:solidFill>
                <a:latin typeface="Times New Roman"/>
                <a:cs typeface="Times New Roman"/>
              </a:rPr>
              <a:t> </a:t>
            </a:r>
            <a:r>
              <a:rPr sz="1800">
                <a:solidFill>
                  <a:srgbClr val="333333"/>
                </a:solidFill>
                <a:latin typeface="Times New Roman"/>
                <a:cs typeface="Times New Roman"/>
              </a:rPr>
              <a:t>an</a:t>
            </a:r>
            <a:r>
              <a:rPr sz="1800" spc="370">
                <a:solidFill>
                  <a:srgbClr val="333333"/>
                </a:solidFill>
                <a:latin typeface="Times New Roman"/>
                <a:cs typeface="Times New Roman"/>
              </a:rPr>
              <a:t> </a:t>
            </a:r>
            <a:r>
              <a:rPr sz="1800">
                <a:solidFill>
                  <a:srgbClr val="333333"/>
                </a:solidFill>
                <a:latin typeface="Times New Roman"/>
                <a:cs typeface="Times New Roman"/>
              </a:rPr>
              <a:t>electrical</a:t>
            </a:r>
            <a:r>
              <a:rPr sz="1800" spc="375">
                <a:solidFill>
                  <a:srgbClr val="333333"/>
                </a:solidFill>
                <a:latin typeface="Times New Roman"/>
                <a:cs typeface="Times New Roman"/>
              </a:rPr>
              <a:t> </a:t>
            </a:r>
            <a:r>
              <a:rPr sz="1800">
                <a:solidFill>
                  <a:srgbClr val="333333"/>
                </a:solidFill>
                <a:latin typeface="Times New Roman"/>
                <a:cs typeface="Times New Roman"/>
              </a:rPr>
              <a:t>parameter</a:t>
            </a:r>
            <a:r>
              <a:rPr sz="1800" spc="380">
                <a:solidFill>
                  <a:srgbClr val="333333"/>
                </a:solidFill>
                <a:latin typeface="Times New Roman"/>
                <a:cs typeface="Times New Roman"/>
              </a:rPr>
              <a:t> </a:t>
            </a:r>
            <a:r>
              <a:rPr sz="1800">
                <a:solidFill>
                  <a:srgbClr val="333333"/>
                </a:solidFill>
                <a:latin typeface="Times New Roman"/>
                <a:cs typeface="Times New Roman"/>
              </a:rPr>
              <a:t>(i.e.</a:t>
            </a:r>
            <a:r>
              <a:rPr sz="1800" spc="370">
                <a:solidFill>
                  <a:srgbClr val="333333"/>
                </a:solidFill>
                <a:latin typeface="Times New Roman"/>
                <a:cs typeface="Times New Roman"/>
              </a:rPr>
              <a:t> </a:t>
            </a:r>
            <a:r>
              <a:rPr sz="1800">
                <a:solidFill>
                  <a:srgbClr val="333333"/>
                </a:solidFill>
                <a:latin typeface="Times New Roman"/>
                <a:cs typeface="Times New Roman"/>
              </a:rPr>
              <a:t>voltage</a:t>
            </a:r>
            <a:r>
              <a:rPr sz="1800" spc="385">
                <a:solidFill>
                  <a:srgbClr val="333333"/>
                </a:solidFill>
                <a:latin typeface="Times New Roman"/>
                <a:cs typeface="Times New Roman"/>
              </a:rPr>
              <a:t> </a:t>
            </a:r>
            <a:r>
              <a:rPr sz="1800">
                <a:solidFill>
                  <a:srgbClr val="333333"/>
                </a:solidFill>
                <a:latin typeface="Times New Roman"/>
                <a:cs typeface="Times New Roman"/>
              </a:rPr>
              <a:t>or</a:t>
            </a:r>
            <a:r>
              <a:rPr sz="1800" spc="365">
                <a:solidFill>
                  <a:srgbClr val="333333"/>
                </a:solidFill>
                <a:latin typeface="Times New Roman"/>
                <a:cs typeface="Times New Roman"/>
              </a:rPr>
              <a:t> </a:t>
            </a:r>
            <a:r>
              <a:rPr sz="1800">
                <a:solidFill>
                  <a:srgbClr val="333333"/>
                </a:solidFill>
                <a:latin typeface="Times New Roman"/>
                <a:cs typeface="Times New Roman"/>
              </a:rPr>
              <a:t>current)</a:t>
            </a:r>
            <a:r>
              <a:rPr sz="1800" spc="375">
                <a:solidFill>
                  <a:srgbClr val="333333"/>
                </a:solidFill>
                <a:latin typeface="Times New Roman"/>
                <a:cs typeface="Times New Roman"/>
              </a:rPr>
              <a:t> </a:t>
            </a:r>
            <a:r>
              <a:rPr sz="1800">
                <a:solidFill>
                  <a:srgbClr val="333333"/>
                </a:solidFill>
                <a:latin typeface="Times New Roman"/>
                <a:cs typeface="Times New Roman"/>
              </a:rPr>
              <a:t>which</a:t>
            </a:r>
            <a:r>
              <a:rPr sz="1800" spc="380">
                <a:solidFill>
                  <a:srgbClr val="333333"/>
                </a:solidFill>
                <a:latin typeface="Times New Roman"/>
                <a:cs typeface="Times New Roman"/>
              </a:rPr>
              <a:t> </a:t>
            </a:r>
            <a:r>
              <a:rPr sz="1800" spc="-25">
                <a:solidFill>
                  <a:srgbClr val="333333"/>
                </a:solidFill>
                <a:latin typeface="Times New Roman"/>
                <a:cs typeface="Times New Roman"/>
              </a:rPr>
              <a:t>is </a:t>
            </a:r>
            <a:r>
              <a:rPr sz="1800">
                <a:solidFill>
                  <a:srgbClr val="333333"/>
                </a:solidFill>
                <a:latin typeface="Times New Roman"/>
                <a:cs typeface="Times New Roman"/>
              </a:rPr>
              <a:t>proportional</a:t>
            </a:r>
            <a:r>
              <a:rPr sz="1800" spc="-20">
                <a:solidFill>
                  <a:srgbClr val="333333"/>
                </a:solidFill>
                <a:latin typeface="Times New Roman"/>
                <a:cs typeface="Times New Roman"/>
              </a:rPr>
              <a:t> </a:t>
            </a:r>
            <a:r>
              <a:rPr sz="1800">
                <a:solidFill>
                  <a:srgbClr val="333333"/>
                </a:solidFill>
                <a:latin typeface="Times New Roman"/>
                <a:cs typeface="Times New Roman"/>
              </a:rPr>
              <a:t>to</a:t>
            </a:r>
            <a:r>
              <a:rPr sz="1800" spc="-5">
                <a:solidFill>
                  <a:srgbClr val="333333"/>
                </a:solidFill>
                <a:latin typeface="Times New Roman"/>
                <a:cs typeface="Times New Roman"/>
              </a:rPr>
              <a:t> </a:t>
            </a:r>
            <a:r>
              <a:rPr sz="1800">
                <a:solidFill>
                  <a:srgbClr val="333333"/>
                </a:solidFill>
                <a:latin typeface="Times New Roman"/>
                <a:cs typeface="Times New Roman"/>
              </a:rPr>
              <a:t>the quantity</a:t>
            </a:r>
            <a:r>
              <a:rPr sz="1800" spc="-10">
                <a:solidFill>
                  <a:srgbClr val="333333"/>
                </a:solidFill>
                <a:latin typeface="Times New Roman"/>
                <a:cs typeface="Times New Roman"/>
              </a:rPr>
              <a:t> </a:t>
            </a:r>
            <a:r>
              <a:rPr sz="1800">
                <a:solidFill>
                  <a:srgbClr val="333333"/>
                </a:solidFill>
                <a:latin typeface="Times New Roman"/>
                <a:cs typeface="Times New Roman"/>
              </a:rPr>
              <a:t>under</a:t>
            </a:r>
            <a:r>
              <a:rPr sz="1800" spc="15">
                <a:solidFill>
                  <a:srgbClr val="333333"/>
                </a:solidFill>
                <a:latin typeface="Times New Roman"/>
                <a:cs typeface="Times New Roman"/>
              </a:rPr>
              <a:t> </a:t>
            </a:r>
            <a:r>
              <a:rPr sz="1800" spc="-10">
                <a:solidFill>
                  <a:srgbClr val="333333"/>
                </a:solidFill>
                <a:latin typeface="Times New Roman"/>
                <a:cs typeface="Times New Roman"/>
              </a:rPr>
              <a:t>measurement.</a:t>
            </a:r>
            <a:endParaRPr sz="1800">
              <a:latin typeface="Times New Roman"/>
              <a:cs typeface="Times New Roman"/>
            </a:endParaRPr>
          </a:p>
          <a:p>
            <a:pPr>
              <a:lnSpc>
                <a:spcPct val="100000"/>
              </a:lnSpc>
              <a:spcBef>
                <a:spcPts val="35"/>
              </a:spcBef>
            </a:pPr>
            <a:endParaRPr sz="1850">
              <a:latin typeface="Times New Roman"/>
              <a:cs typeface="Times New Roman"/>
            </a:endParaRPr>
          </a:p>
          <a:p>
            <a:pPr marL="12700">
              <a:lnSpc>
                <a:spcPct val="100000"/>
              </a:lnSpc>
              <a:tabLst>
                <a:tab pos="459105" algn="l"/>
              </a:tabLst>
            </a:pPr>
            <a:r>
              <a:rPr sz="1800" spc="-50">
                <a:solidFill>
                  <a:srgbClr val="333333"/>
                </a:solidFill>
                <a:latin typeface="Times New Roman"/>
                <a:cs typeface="Times New Roman"/>
              </a:rPr>
              <a:t>Ø</a:t>
            </a:r>
            <a:r>
              <a:rPr sz="1800">
                <a:solidFill>
                  <a:srgbClr val="333333"/>
                </a:solidFill>
                <a:latin typeface="Times New Roman"/>
                <a:cs typeface="Times New Roman"/>
              </a:rPr>
              <a:t>	These</a:t>
            </a:r>
            <a:r>
              <a:rPr sz="1800" spc="-15">
                <a:solidFill>
                  <a:srgbClr val="333333"/>
                </a:solidFill>
                <a:latin typeface="Times New Roman"/>
                <a:cs typeface="Times New Roman"/>
              </a:rPr>
              <a:t> </a:t>
            </a:r>
            <a:r>
              <a:rPr sz="1800">
                <a:solidFill>
                  <a:srgbClr val="333333"/>
                </a:solidFill>
                <a:latin typeface="Times New Roman"/>
                <a:cs typeface="Times New Roman"/>
              </a:rPr>
              <a:t>transducers</a:t>
            </a:r>
            <a:r>
              <a:rPr sz="1800" spc="-10">
                <a:solidFill>
                  <a:srgbClr val="333333"/>
                </a:solidFill>
                <a:latin typeface="Times New Roman"/>
                <a:cs typeface="Times New Roman"/>
              </a:rPr>
              <a:t> </a:t>
            </a:r>
            <a:r>
              <a:rPr sz="1800">
                <a:solidFill>
                  <a:srgbClr val="333333"/>
                </a:solidFill>
                <a:latin typeface="Times New Roman"/>
                <a:cs typeface="Times New Roman"/>
              </a:rPr>
              <a:t>do</a:t>
            </a:r>
            <a:r>
              <a:rPr sz="1800" spc="-15">
                <a:solidFill>
                  <a:srgbClr val="333333"/>
                </a:solidFill>
                <a:latin typeface="Times New Roman"/>
                <a:cs typeface="Times New Roman"/>
              </a:rPr>
              <a:t> </a:t>
            </a:r>
            <a:r>
              <a:rPr sz="1800">
                <a:solidFill>
                  <a:srgbClr val="333333"/>
                </a:solidFill>
                <a:latin typeface="Times New Roman"/>
                <a:cs typeface="Times New Roman"/>
              </a:rPr>
              <a:t>not</a:t>
            </a:r>
            <a:r>
              <a:rPr sz="1800" spc="-5">
                <a:solidFill>
                  <a:srgbClr val="333333"/>
                </a:solidFill>
                <a:latin typeface="Times New Roman"/>
                <a:cs typeface="Times New Roman"/>
              </a:rPr>
              <a:t> </a:t>
            </a:r>
            <a:r>
              <a:rPr sz="1800">
                <a:solidFill>
                  <a:srgbClr val="333333"/>
                </a:solidFill>
                <a:latin typeface="Times New Roman"/>
                <a:cs typeface="Times New Roman"/>
              </a:rPr>
              <a:t>require any</a:t>
            </a:r>
            <a:r>
              <a:rPr sz="1800" spc="-10">
                <a:solidFill>
                  <a:srgbClr val="333333"/>
                </a:solidFill>
                <a:latin typeface="Times New Roman"/>
                <a:cs typeface="Times New Roman"/>
              </a:rPr>
              <a:t> </a:t>
            </a:r>
            <a:r>
              <a:rPr sz="1800">
                <a:solidFill>
                  <a:srgbClr val="333333"/>
                </a:solidFill>
                <a:latin typeface="Times New Roman"/>
                <a:cs typeface="Times New Roman"/>
              </a:rPr>
              <a:t>external</a:t>
            </a:r>
            <a:r>
              <a:rPr sz="1800" spc="-15">
                <a:solidFill>
                  <a:srgbClr val="333333"/>
                </a:solidFill>
                <a:latin typeface="Times New Roman"/>
                <a:cs typeface="Times New Roman"/>
              </a:rPr>
              <a:t> </a:t>
            </a:r>
            <a:r>
              <a:rPr sz="1800">
                <a:solidFill>
                  <a:srgbClr val="333333"/>
                </a:solidFill>
                <a:latin typeface="Times New Roman"/>
                <a:cs typeface="Times New Roman"/>
              </a:rPr>
              <a:t>source or power</a:t>
            </a:r>
            <a:r>
              <a:rPr sz="1800" spc="-10">
                <a:solidFill>
                  <a:srgbClr val="333333"/>
                </a:solidFill>
                <a:latin typeface="Times New Roman"/>
                <a:cs typeface="Times New Roman"/>
              </a:rPr>
              <a:t> </a:t>
            </a:r>
            <a:r>
              <a:rPr sz="1800">
                <a:solidFill>
                  <a:srgbClr val="333333"/>
                </a:solidFill>
                <a:latin typeface="Times New Roman"/>
                <a:cs typeface="Times New Roman"/>
              </a:rPr>
              <a:t>for</a:t>
            </a:r>
            <a:r>
              <a:rPr sz="1800" spc="-5">
                <a:solidFill>
                  <a:srgbClr val="333333"/>
                </a:solidFill>
                <a:latin typeface="Times New Roman"/>
                <a:cs typeface="Times New Roman"/>
              </a:rPr>
              <a:t> </a:t>
            </a:r>
            <a:r>
              <a:rPr sz="1800">
                <a:solidFill>
                  <a:srgbClr val="333333"/>
                </a:solidFill>
                <a:latin typeface="Times New Roman"/>
                <a:cs typeface="Times New Roman"/>
              </a:rPr>
              <a:t>their</a:t>
            </a:r>
            <a:r>
              <a:rPr sz="1800" spc="-15">
                <a:solidFill>
                  <a:srgbClr val="333333"/>
                </a:solidFill>
                <a:latin typeface="Times New Roman"/>
                <a:cs typeface="Times New Roman"/>
              </a:rPr>
              <a:t> </a:t>
            </a:r>
            <a:r>
              <a:rPr sz="1800" spc="-10">
                <a:solidFill>
                  <a:srgbClr val="333333"/>
                </a:solidFill>
                <a:latin typeface="Times New Roman"/>
                <a:cs typeface="Times New Roman"/>
              </a:rPr>
              <a:t>operation.</a:t>
            </a:r>
            <a:endParaRPr sz="1800">
              <a:latin typeface="Times New Roman"/>
              <a:cs typeface="Times New Roman"/>
            </a:endParaRPr>
          </a:p>
          <a:p>
            <a:pPr>
              <a:lnSpc>
                <a:spcPct val="100000"/>
              </a:lnSpc>
            </a:pPr>
            <a:endParaRPr sz="2000">
              <a:latin typeface="Times New Roman"/>
              <a:cs typeface="Times New Roman"/>
            </a:endParaRPr>
          </a:p>
          <a:p>
            <a:pPr>
              <a:lnSpc>
                <a:spcPct val="100000"/>
              </a:lnSpc>
              <a:spcBef>
                <a:spcPts val="5"/>
              </a:spcBef>
            </a:pPr>
            <a:endParaRPr sz="1750">
              <a:latin typeface="Times New Roman"/>
              <a:cs typeface="Times New Roman"/>
            </a:endParaRPr>
          </a:p>
          <a:p>
            <a:pPr marL="12700">
              <a:lnSpc>
                <a:spcPct val="100000"/>
              </a:lnSpc>
              <a:spcBef>
                <a:spcPts val="5"/>
              </a:spcBef>
              <a:tabLst>
                <a:tab pos="344805" algn="l"/>
              </a:tabLst>
            </a:pPr>
            <a:r>
              <a:rPr sz="1800" spc="-50">
                <a:solidFill>
                  <a:srgbClr val="333333"/>
                </a:solidFill>
                <a:latin typeface="Times New Roman"/>
                <a:cs typeface="Times New Roman"/>
              </a:rPr>
              <a:t>Ø</a:t>
            </a:r>
            <a:r>
              <a:rPr sz="1800">
                <a:solidFill>
                  <a:srgbClr val="333333"/>
                </a:solidFill>
                <a:latin typeface="Times New Roman"/>
                <a:cs typeface="Times New Roman"/>
              </a:rPr>
              <a:t>	They</a:t>
            </a:r>
            <a:r>
              <a:rPr sz="1800" spc="-5">
                <a:solidFill>
                  <a:srgbClr val="333333"/>
                </a:solidFill>
                <a:latin typeface="Times New Roman"/>
                <a:cs typeface="Times New Roman"/>
              </a:rPr>
              <a:t> </a:t>
            </a:r>
            <a:r>
              <a:rPr sz="1800">
                <a:solidFill>
                  <a:srgbClr val="333333"/>
                </a:solidFill>
                <a:latin typeface="Times New Roman"/>
                <a:cs typeface="Times New Roman"/>
              </a:rPr>
              <a:t>can</a:t>
            </a:r>
            <a:r>
              <a:rPr sz="1800" spc="-5">
                <a:solidFill>
                  <a:srgbClr val="333333"/>
                </a:solidFill>
                <a:latin typeface="Times New Roman"/>
                <a:cs typeface="Times New Roman"/>
              </a:rPr>
              <a:t> </a:t>
            </a:r>
            <a:r>
              <a:rPr sz="1800">
                <a:solidFill>
                  <a:srgbClr val="333333"/>
                </a:solidFill>
                <a:latin typeface="Times New Roman"/>
                <a:cs typeface="Times New Roman"/>
              </a:rPr>
              <a:t>be</a:t>
            </a:r>
            <a:r>
              <a:rPr sz="1800" spc="-5">
                <a:solidFill>
                  <a:srgbClr val="333333"/>
                </a:solidFill>
                <a:latin typeface="Times New Roman"/>
                <a:cs typeface="Times New Roman"/>
              </a:rPr>
              <a:t> </a:t>
            </a:r>
            <a:r>
              <a:rPr sz="1800">
                <a:solidFill>
                  <a:srgbClr val="333333"/>
                </a:solidFill>
                <a:latin typeface="Times New Roman"/>
                <a:cs typeface="Times New Roman"/>
              </a:rPr>
              <a:t>subdivided</a:t>
            </a:r>
            <a:r>
              <a:rPr sz="1800" spc="-5">
                <a:solidFill>
                  <a:srgbClr val="333333"/>
                </a:solidFill>
                <a:latin typeface="Times New Roman"/>
                <a:cs typeface="Times New Roman"/>
              </a:rPr>
              <a:t> </a:t>
            </a:r>
            <a:r>
              <a:rPr sz="1800">
                <a:solidFill>
                  <a:srgbClr val="333333"/>
                </a:solidFill>
                <a:latin typeface="Times New Roman"/>
                <a:cs typeface="Times New Roman"/>
              </a:rPr>
              <a:t>into</a:t>
            </a:r>
            <a:r>
              <a:rPr sz="1800" spc="-5">
                <a:solidFill>
                  <a:srgbClr val="333333"/>
                </a:solidFill>
                <a:latin typeface="Times New Roman"/>
                <a:cs typeface="Times New Roman"/>
              </a:rPr>
              <a:t> </a:t>
            </a:r>
            <a:r>
              <a:rPr sz="1800">
                <a:solidFill>
                  <a:srgbClr val="333333"/>
                </a:solidFill>
                <a:latin typeface="Times New Roman"/>
                <a:cs typeface="Times New Roman"/>
              </a:rPr>
              <a:t>the</a:t>
            </a:r>
            <a:r>
              <a:rPr sz="1800" spc="-10">
                <a:solidFill>
                  <a:srgbClr val="333333"/>
                </a:solidFill>
                <a:latin typeface="Times New Roman"/>
                <a:cs typeface="Times New Roman"/>
              </a:rPr>
              <a:t> </a:t>
            </a:r>
            <a:r>
              <a:rPr sz="1800">
                <a:solidFill>
                  <a:srgbClr val="333333"/>
                </a:solidFill>
                <a:latin typeface="Times New Roman"/>
                <a:cs typeface="Times New Roman"/>
              </a:rPr>
              <a:t>following</a:t>
            </a:r>
            <a:r>
              <a:rPr sz="1800" spc="-5">
                <a:solidFill>
                  <a:srgbClr val="333333"/>
                </a:solidFill>
                <a:latin typeface="Times New Roman"/>
                <a:cs typeface="Times New Roman"/>
              </a:rPr>
              <a:t> </a:t>
            </a:r>
            <a:r>
              <a:rPr sz="1800">
                <a:solidFill>
                  <a:srgbClr val="333333"/>
                </a:solidFill>
                <a:latin typeface="Times New Roman"/>
                <a:cs typeface="Times New Roman"/>
              </a:rPr>
              <a:t>commonly</a:t>
            </a:r>
            <a:r>
              <a:rPr sz="1800" spc="10">
                <a:solidFill>
                  <a:srgbClr val="333333"/>
                </a:solidFill>
                <a:latin typeface="Times New Roman"/>
                <a:cs typeface="Times New Roman"/>
              </a:rPr>
              <a:t> </a:t>
            </a:r>
            <a:r>
              <a:rPr sz="1800">
                <a:solidFill>
                  <a:srgbClr val="333333"/>
                </a:solidFill>
                <a:latin typeface="Times New Roman"/>
                <a:cs typeface="Times New Roman"/>
              </a:rPr>
              <a:t>used</a:t>
            </a:r>
            <a:r>
              <a:rPr sz="1800" spc="10">
                <a:solidFill>
                  <a:srgbClr val="333333"/>
                </a:solidFill>
                <a:latin typeface="Times New Roman"/>
                <a:cs typeface="Times New Roman"/>
              </a:rPr>
              <a:t> </a:t>
            </a:r>
            <a:r>
              <a:rPr sz="1800" spc="-10">
                <a:solidFill>
                  <a:srgbClr val="333333"/>
                </a:solidFill>
                <a:latin typeface="Times New Roman"/>
                <a:cs typeface="Times New Roman"/>
              </a:rPr>
              <a:t>types</a:t>
            </a:r>
            <a:endParaRPr sz="180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452" y="3809"/>
            <a:ext cx="8784590" cy="3043555"/>
          </a:xfrm>
          <a:prstGeom prst="rect">
            <a:avLst/>
          </a:prstGeom>
        </p:spPr>
        <p:txBody>
          <a:bodyPr vert="horz" wrap="square" lIns="0" tIns="12700" rIns="0" bIns="0" rtlCol="0">
            <a:spAutoFit/>
          </a:bodyPr>
          <a:lstStyle/>
          <a:p>
            <a:pPr marL="12700">
              <a:lnSpc>
                <a:spcPct val="100000"/>
              </a:lnSpc>
              <a:spcBef>
                <a:spcPts val="100"/>
              </a:spcBef>
            </a:pPr>
            <a:r>
              <a:rPr sz="1800" b="1">
                <a:solidFill>
                  <a:srgbClr val="333333"/>
                </a:solidFill>
                <a:latin typeface="Times New Roman"/>
                <a:cs typeface="Times New Roman"/>
              </a:rPr>
              <a:t>Passive</a:t>
            </a:r>
            <a:r>
              <a:rPr sz="1800" b="1" spc="-40">
                <a:solidFill>
                  <a:srgbClr val="333333"/>
                </a:solidFill>
                <a:latin typeface="Times New Roman"/>
                <a:cs typeface="Times New Roman"/>
              </a:rPr>
              <a:t> </a:t>
            </a:r>
            <a:r>
              <a:rPr sz="1800" b="1" spc="-10">
                <a:solidFill>
                  <a:srgbClr val="333333"/>
                </a:solidFill>
                <a:latin typeface="Times New Roman"/>
                <a:cs typeface="Times New Roman"/>
              </a:rPr>
              <a:t>Transducers</a:t>
            </a:r>
            <a:endParaRPr sz="1800">
              <a:latin typeface="Times New Roman"/>
              <a:cs typeface="Times New Roman"/>
            </a:endParaRPr>
          </a:p>
          <a:p>
            <a:pPr>
              <a:lnSpc>
                <a:spcPct val="100000"/>
              </a:lnSpc>
              <a:spcBef>
                <a:spcPts val="30"/>
              </a:spcBef>
            </a:pPr>
            <a:endParaRPr sz="1850">
              <a:latin typeface="Times New Roman"/>
              <a:cs typeface="Times New Roman"/>
            </a:endParaRPr>
          </a:p>
          <a:p>
            <a:pPr marL="12700">
              <a:lnSpc>
                <a:spcPct val="100000"/>
              </a:lnSpc>
              <a:tabLst>
                <a:tab pos="463550" algn="l"/>
              </a:tabLst>
            </a:pPr>
            <a:r>
              <a:rPr sz="1800" spc="-50">
                <a:solidFill>
                  <a:srgbClr val="333333"/>
                </a:solidFill>
                <a:latin typeface="Times New Roman"/>
                <a:cs typeface="Times New Roman"/>
              </a:rPr>
              <a:t>Ø</a:t>
            </a:r>
            <a:r>
              <a:rPr sz="1800">
                <a:solidFill>
                  <a:srgbClr val="333333"/>
                </a:solidFill>
                <a:latin typeface="Times New Roman"/>
                <a:cs typeface="Times New Roman"/>
              </a:rPr>
              <a:t>	Passive</a:t>
            </a:r>
            <a:r>
              <a:rPr sz="1800" spc="5">
                <a:solidFill>
                  <a:srgbClr val="333333"/>
                </a:solidFill>
                <a:latin typeface="Times New Roman"/>
                <a:cs typeface="Times New Roman"/>
              </a:rPr>
              <a:t> </a:t>
            </a:r>
            <a:r>
              <a:rPr sz="1800">
                <a:solidFill>
                  <a:srgbClr val="333333"/>
                </a:solidFill>
                <a:latin typeface="Times New Roman"/>
                <a:cs typeface="Times New Roman"/>
              </a:rPr>
              <a:t>transducers</a:t>
            </a:r>
            <a:r>
              <a:rPr sz="1800" spc="-10">
                <a:solidFill>
                  <a:srgbClr val="333333"/>
                </a:solidFill>
                <a:latin typeface="Times New Roman"/>
                <a:cs typeface="Times New Roman"/>
              </a:rPr>
              <a:t> </a:t>
            </a:r>
            <a:r>
              <a:rPr sz="1800">
                <a:solidFill>
                  <a:srgbClr val="333333"/>
                </a:solidFill>
                <a:latin typeface="Times New Roman"/>
                <a:cs typeface="Times New Roman"/>
              </a:rPr>
              <a:t>do</a:t>
            </a:r>
            <a:r>
              <a:rPr sz="1800" spc="10">
                <a:solidFill>
                  <a:srgbClr val="333333"/>
                </a:solidFill>
                <a:latin typeface="Times New Roman"/>
                <a:cs typeface="Times New Roman"/>
              </a:rPr>
              <a:t> </a:t>
            </a:r>
            <a:r>
              <a:rPr sz="1800">
                <a:solidFill>
                  <a:srgbClr val="333333"/>
                </a:solidFill>
                <a:latin typeface="Times New Roman"/>
                <a:cs typeface="Times New Roman"/>
              </a:rPr>
              <a:t>not generate any</a:t>
            </a:r>
            <a:r>
              <a:rPr sz="1800" spc="-5">
                <a:solidFill>
                  <a:srgbClr val="333333"/>
                </a:solidFill>
                <a:latin typeface="Times New Roman"/>
                <a:cs typeface="Times New Roman"/>
              </a:rPr>
              <a:t> </a:t>
            </a:r>
            <a:r>
              <a:rPr sz="1800">
                <a:solidFill>
                  <a:srgbClr val="333333"/>
                </a:solidFill>
                <a:latin typeface="Times New Roman"/>
                <a:cs typeface="Times New Roman"/>
              </a:rPr>
              <a:t>electrical</a:t>
            </a:r>
            <a:r>
              <a:rPr sz="1800" spc="-25">
                <a:solidFill>
                  <a:srgbClr val="333333"/>
                </a:solidFill>
                <a:latin typeface="Times New Roman"/>
                <a:cs typeface="Times New Roman"/>
              </a:rPr>
              <a:t> </a:t>
            </a:r>
            <a:r>
              <a:rPr sz="1800">
                <a:solidFill>
                  <a:srgbClr val="333333"/>
                </a:solidFill>
                <a:latin typeface="Times New Roman"/>
                <a:cs typeface="Times New Roman"/>
              </a:rPr>
              <a:t>signal by</a:t>
            </a:r>
            <a:r>
              <a:rPr sz="1800" spc="10">
                <a:solidFill>
                  <a:srgbClr val="333333"/>
                </a:solidFill>
                <a:latin typeface="Times New Roman"/>
                <a:cs typeface="Times New Roman"/>
              </a:rPr>
              <a:t> </a:t>
            </a:r>
            <a:r>
              <a:rPr sz="1800" spc="-10">
                <a:solidFill>
                  <a:srgbClr val="333333"/>
                </a:solidFill>
                <a:latin typeface="Times New Roman"/>
                <a:cs typeface="Times New Roman"/>
              </a:rPr>
              <a:t>themselves.</a:t>
            </a:r>
            <a:endParaRPr sz="1800">
              <a:latin typeface="Times New Roman"/>
              <a:cs typeface="Times New Roman"/>
            </a:endParaRPr>
          </a:p>
          <a:p>
            <a:pPr>
              <a:lnSpc>
                <a:spcPct val="100000"/>
              </a:lnSpc>
              <a:spcBef>
                <a:spcPts val="35"/>
              </a:spcBef>
            </a:pPr>
            <a:endParaRPr sz="1850">
              <a:latin typeface="Times New Roman"/>
              <a:cs typeface="Times New Roman"/>
            </a:endParaRPr>
          </a:p>
          <a:p>
            <a:pPr marL="12700">
              <a:lnSpc>
                <a:spcPct val="100000"/>
              </a:lnSpc>
            </a:pPr>
            <a:r>
              <a:rPr sz="1800">
                <a:solidFill>
                  <a:srgbClr val="333333"/>
                </a:solidFill>
                <a:latin typeface="Times New Roman"/>
                <a:cs typeface="Times New Roman"/>
              </a:rPr>
              <a:t>Ø</a:t>
            </a:r>
            <a:r>
              <a:rPr sz="1800" spc="400">
                <a:solidFill>
                  <a:srgbClr val="333333"/>
                </a:solidFill>
                <a:latin typeface="Times New Roman"/>
                <a:cs typeface="Times New Roman"/>
              </a:rPr>
              <a:t> </a:t>
            </a:r>
            <a:r>
              <a:rPr sz="1800" spc="-30">
                <a:solidFill>
                  <a:srgbClr val="333333"/>
                </a:solidFill>
                <a:latin typeface="Times New Roman"/>
                <a:cs typeface="Times New Roman"/>
              </a:rPr>
              <a:t>To</a:t>
            </a:r>
            <a:r>
              <a:rPr sz="1800" spc="-25">
                <a:solidFill>
                  <a:srgbClr val="333333"/>
                </a:solidFill>
                <a:latin typeface="Times New Roman"/>
                <a:cs typeface="Times New Roman"/>
              </a:rPr>
              <a:t> </a:t>
            </a:r>
            <a:r>
              <a:rPr sz="1800">
                <a:solidFill>
                  <a:srgbClr val="333333"/>
                </a:solidFill>
                <a:latin typeface="Times New Roman"/>
                <a:cs typeface="Times New Roman"/>
              </a:rPr>
              <a:t>obtain</a:t>
            </a:r>
            <a:r>
              <a:rPr sz="1800" spc="-10">
                <a:solidFill>
                  <a:srgbClr val="333333"/>
                </a:solidFill>
                <a:latin typeface="Times New Roman"/>
                <a:cs typeface="Times New Roman"/>
              </a:rPr>
              <a:t> </a:t>
            </a:r>
            <a:r>
              <a:rPr sz="1800">
                <a:solidFill>
                  <a:srgbClr val="333333"/>
                </a:solidFill>
                <a:latin typeface="Times New Roman"/>
                <a:cs typeface="Times New Roman"/>
              </a:rPr>
              <a:t>an</a:t>
            </a:r>
            <a:r>
              <a:rPr sz="1800" spc="-15">
                <a:solidFill>
                  <a:srgbClr val="333333"/>
                </a:solidFill>
                <a:latin typeface="Times New Roman"/>
                <a:cs typeface="Times New Roman"/>
              </a:rPr>
              <a:t> </a:t>
            </a:r>
            <a:r>
              <a:rPr sz="1800">
                <a:solidFill>
                  <a:srgbClr val="333333"/>
                </a:solidFill>
                <a:latin typeface="Times New Roman"/>
                <a:cs typeface="Times New Roman"/>
              </a:rPr>
              <a:t>electrical</a:t>
            </a:r>
            <a:r>
              <a:rPr sz="1800" spc="-25">
                <a:solidFill>
                  <a:srgbClr val="333333"/>
                </a:solidFill>
                <a:latin typeface="Times New Roman"/>
                <a:cs typeface="Times New Roman"/>
              </a:rPr>
              <a:t> </a:t>
            </a:r>
            <a:r>
              <a:rPr sz="1800">
                <a:solidFill>
                  <a:srgbClr val="333333"/>
                </a:solidFill>
                <a:latin typeface="Times New Roman"/>
                <a:cs typeface="Times New Roman"/>
              </a:rPr>
              <a:t>signal</a:t>
            </a:r>
            <a:r>
              <a:rPr sz="1800" spc="-20">
                <a:solidFill>
                  <a:srgbClr val="333333"/>
                </a:solidFill>
                <a:latin typeface="Times New Roman"/>
                <a:cs typeface="Times New Roman"/>
              </a:rPr>
              <a:t> </a:t>
            </a:r>
            <a:r>
              <a:rPr sz="1800">
                <a:solidFill>
                  <a:srgbClr val="333333"/>
                </a:solidFill>
                <a:latin typeface="Times New Roman"/>
                <a:cs typeface="Times New Roman"/>
              </a:rPr>
              <a:t>from such</a:t>
            </a:r>
            <a:r>
              <a:rPr sz="1800" spc="-10">
                <a:solidFill>
                  <a:srgbClr val="333333"/>
                </a:solidFill>
                <a:latin typeface="Times New Roman"/>
                <a:cs typeface="Times New Roman"/>
              </a:rPr>
              <a:t> </a:t>
            </a:r>
            <a:r>
              <a:rPr sz="1800">
                <a:solidFill>
                  <a:srgbClr val="333333"/>
                </a:solidFill>
                <a:latin typeface="Times New Roman"/>
                <a:cs typeface="Times New Roman"/>
              </a:rPr>
              <a:t>transducers,</a:t>
            </a:r>
            <a:r>
              <a:rPr sz="1800" spc="-15">
                <a:solidFill>
                  <a:srgbClr val="333333"/>
                </a:solidFill>
                <a:latin typeface="Times New Roman"/>
                <a:cs typeface="Times New Roman"/>
              </a:rPr>
              <a:t> </a:t>
            </a:r>
            <a:r>
              <a:rPr sz="1800">
                <a:solidFill>
                  <a:srgbClr val="333333"/>
                </a:solidFill>
                <a:latin typeface="Times New Roman"/>
                <a:cs typeface="Times New Roman"/>
              </a:rPr>
              <a:t>an external</a:t>
            </a:r>
            <a:r>
              <a:rPr sz="1800" spc="-30">
                <a:solidFill>
                  <a:srgbClr val="333333"/>
                </a:solidFill>
                <a:latin typeface="Times New Roman"/>
                <a:cs typeface="Times New Roman"/>
              </a:rPr>
              <a:t> </a:t>
            </a:r>
            <a:r>
              <a:rPr sz="1800">
                <a:solidFill>
                  <a:srgbClr val="333333"/>
                </a:solidFill>
                <a:latin typeface="Times New Roman"/>
                <a:cs typeface="Times New Roman"/>
              </a:rPr>
              <a:t>source</a:t>
            </a:r>
            <a:r>
              <a:rPr sz="1800" spc="10">
                <a:solidFill>
                  <a:srgbClr val="333333"/>
                </a:solidFill>
                <a:latin typeface="Times New Roman"/>
                <a:cs typeface="Times New Roman"/>
              </a:rPr>
              <a:t> </a:t>
            </a:r>
            <a:r>
              <a:rPr sz="1800">
                <a:solidFill>
                  <a:srgbClr val="333333"/>
                </a:solidFill>
                <a:latin typeface="Times New Roman"/>
                <a:cs typeface="Times New Roman"/>
              </a:rPr>
              <a:t>of</a:t>
            </a:r>
            <a:r>
              <a:rPr sz="1800" spc="-15">
                <a:solidFill>
                  <a:srgbClr val="333333"/>
                </a:solidFill>
                <a:latin typeface="Times New Roman"/>
                <a:cs typeface="Times New Roman"/>
              </a:rPr>
              <a:t> </a:t>
            </a:r>
            <a:r>
              <a:rPr sz="1800">
                <a:solidFill>
                  <a:srgbClr val="333333"/>
                </a:solidFill>
                <a:latin typeface="Times New Roman"/>
                <a:cs typeface="Times New Roman"/>
              </a:rPr>
              <a:t>power</a:t>
            </a:r>
            <a:r>
              <a:rPr sz="1800" spc="-5">
                <a:solidFill>
                  <a:srgbClr val="333333"/>
                </a:solidFill>
                <a:latin typeface="Times New Roman"/>
                <a:cs typeface="Times New Roman"/>
              </a:rPr>
              <a:t> </a:t>
            </a:r>
            <a:r>
              <a:rPr sz="1800">
                <a:solidFill>
                  <a:srgbClr val="333333"/>
                </a:solidFill>
                <a:latin typeface="Times New Roman"/>
                <a:cs typeface="Times New Roman"/>
              </a:rPr>
              <a:t>is</a:t>
            </a:r>
            <a:r>
              <a:rPr sz="1800" spc="-15">
                <a:solidFill>
                  <a:srgbClr val="333333"/>
                </a:solidFill>
                <a:latin typeface="Times New Roman"/>
                <a:cs typeface="Times New Roman"/>
              </a:rPr>
              <a:t> </a:t>
            </a:r>
            <a:r>
              <a:rPr sz="1800" spc="-10">
                <a:solidFill>
                  <a:srgbClr val="333333"/>
                </a:solidFill>
                <a:latin typeface="Times New Roman"/>
                <a:cs typeface="Times New Roman"/>
              </a:rPr>
              <a:t>essential.</a:t>
            </a:r>
            <a:endParaRPr sz="1800">
              <a:latin typeface="Times New Roman"/>
              <a:cs typeface="Times New Roman"/>
            </a:endParaRPr>
          </a:p>
          <a:p>
            <a:pPr marL="12700" marR="692150">
              <a:lnSpc>
                <a:spcPct val="200000"/>
              </a:lnSpc>
              <a:tabLst>
                <a:tab pos="459105" algn="l"/>
              </a:tabLst>
            </a:pPr>
            <a:r>
              <a:rPr sz="1800" spc="-50">
                <a:solidFill>
                  <a:srgbClr val="333333"/>
                </a:solidFill>
                <a:latin typeface="Times New Roman"/>
                <a:cs typeface="Times New Roman"/>
              </a:rPr>
              <a:t>Ø</a:t>
            </a:r>
            <a:r>
              <a:rPr sz="1800">
                <a:solidFill>
                  <a:srgbClr val="333333"/>
                </a:solidFill>
                <a:latin typeface="Times New Roman"/>
                <a:cs typeface="Times New Roman"/>
              </a:rPr>
              <a:t>	</a:t>
            </a:r>
            <a:r>
              <a:rPr sz="1800" spc="-430">
                <a:solidFill>
                  <a:srgbClr val="333333"/>
                </a:solidFill>
                <a:latin typeface="Times New Roman"/>
                <a:cs typeface="Times New Roman"/>
              </a:rPr>
              <a:t> </a:t>
            </a:r>
            <a:r>
              <a:rPr sz="1800">
                <a:solidFill>
                  <a:srgbClr val="333333"/>
                </a:solidFill>
                <a:latin typeface="Times New Roman"/>
                <a:cs typeface="Times New Roman"/>
              </a:rPr>
              <a:t>Passive</a:t>
            </a:r>
            <a:r>
              <a:rPr sz="1800" spc="5">
                <a:solidFill>
                  <a:srgbClr val="333333"/>
                </a:solidFill>
                <a:latin typeface="Times New Roman"/>
                <a:cs typeface="Times New Roman"/>
              </a:rPr>
              <a:t> </a:t>
            </a:r>
            <a:r>
              <a:rPr sz="1800">
                <a:solidFill>
                  <a:srgbClr val="333333"/>
                </a:solidFill>
                <a:latin typeface="Times New Roman"/>
                <a:cs typeface="Times New Roman"/>
              </a:rPr>
              <a:t>transducers</a:t>
            </a:r>
            <a:r>
              <a:rPr sz="1800" spc="-10">
                <a:solidFill>
                  <a:srgbClr val="333333"/>
                </a:solidFill>
                <a:latin typeface="Times New Roman"/>
                <a:cs typeface="Times New Roman"/>
              </a:rPr>
              <a:t> </a:t>
            </a:r>
            <a:r>
              <a:rPr sz="1800">
                <a:solidFill>
                  <a:srgbClr val="333333"/>
                </a:solidFill>
                <a:latin typeface="Times New Roman"/>
                <a:cs typeface="Times New Roman"/>
              </a:rPr>
              <a:t>depend upon</a:t>
            </a:r>
            <a:r>
              <a:rPr sz="1800" spc="5">
                <a:solidFill>
                  <a:srgbClr val="333333"/>
                </a:solidFill>
                <a:latin typeface="Times New Roman"/>
                <a:cs typeface="Times New Roman"/>
              </a:rPr>
              <a:t> </a:t>
            </a:r>
            <a:r>
              <a:rPr sz="1800">
                <a:solidFill>
                  <a:srgbClr val="333333"/>
                </a:solidFill>
                <a:latin typeface="Times New Roman"/>
                <a:cs typeface="Times New Roman"/>
              </a:rPr>
              <a:t>the</a:t>
            </a:r>
            <a:r>
              <a:rPr sz="1800" spc="-5">
                <a:solidFill>
                  <a:srgbClr val="333333"/>
                </a:solidFill>
                <a:latin typeface="Times New Roman"/>
                <a:cs typeface="Times New Roman"/>
              </a:rPr>
              <a:t> </a:t>
            </a:r>
            <a:r>
              <a:rPr sz="1800">
                <a:solidFill>
                  <a:srgbClr val="333333"/>
                </a:solidFill>
                <a:latin typeface="Times New Roman"/>
                <a:cs typeface="Times New Roman"/>
              </a:rPr>
              <a:t>change in an</a:t>
            </a:r>
            <a:r>
              <a:rPr sz="1800" spc="-10">
                <a:solidFill>
                  <a:srgbClr val="333333"/>
                </a:solidFill>
                <a:latin typeface="Times New Roman"/>
                <a:cs typeface="Times New Roman"/>
              </a:rPr>
              <a:t> </a:t>
            </a:r>
            <a:r>
              <a:rPr sz="1800">
                <a:solidFill>
                  <a:srgbClr val="333333"/>
                </a:solidFill>
                <a:latin typeface="Times New Roman"/>
                <a:cs typeface="Times New Roman"/>
              </a:rPr>
              <a:t>electrical</a:t>
            </a:r>
            <a:r>
              <a:rPr sz="1800" spc="-15">
                <a:solidFill>
                  <a:srgbClr val="333333"/>
                </a:solidFill>
                <a:latin typeface="Times New Roman"/>
                <a:cs typeface="Times New Roman"/>
              </a:rPr>
              <a:t> </a:t>
            </a:r>
            <a:r>
              <a:rPr sz="1800">
                <a:solidFill>
                  <a:srgbClr val="333333"/>
                </a:solidFill>
                <a:latin typeface="Times New Roman"/>
                <a:cs typeface="Times New Roman"/>
              </a:rPr>
              <a:t>parameter</a:t>
            </a:r>
            <a:r>
              <a:rPr sz="1800" spc="-10">
                <a:solidFill>
                  <a:srgbClr val="333333"/>
                </a:solidFill>
                <a:latin typeface="Times New Roman"/>
                <a:cs typeface="Times New Roman"/>
              </a:rPr>
              <a:t> </a:t>
            </a:r>
            <a:r>
              <a:rPr sz="1800">
                <a:solidFill>
                  <a:srgbClr val="333333"/>
                </a:solidFill>
                <a:latin typeface="Times New Roman"/>
                <a:cs typeface="Times New Roman"/>
              </a:rPr>
              <a:t>(R,</a:t>
            </a:r>
            <a:r>
              <a:rPr sz="1800" spc="5">
                <a:solidFill>
                  <a:srgbClr val="333333"/>
                </a:solidFill>
                <a:latin typeface="Times New Roman"/>
                <a:cs typeface="Times New Roman"/>
              </a:rPr>
              <a:t> </a:t>
            </a:r>
            <a:r>
              <a:rPr sz="1800">
                <a:solidFill>
                  <a:srgbClr val="333333"/>
                </a:solidFill>
                <a:latin typeface="Times New Roman"/>
                <a:cs typeface="Times New Roman"/>
              </a:rPr>
              <a:t>L, or</a:t>
            </a:r>
            <a:r>
              <a:rPr sz="1800" spc="-5">
                <a:solidFill>
                  <a:srgbClr val="333333"/>
                </a:solidFill>
                <a:latin typeface="Times New Roman"/>
                <a:cs typeface="Times New Roman"/>
              </a:rPr>
              <a:t> </a:t>
            </a:r>
            <a:r>
              <a:rPr sz="1800" spc="-10">
                <a:solidFill>
                  <a:srgbClr val="333333"/>
                </a:solidFill>
                <a:latin typeface="Times New Roman"/>
                <a:cs typeface="Times New Roman"/>
              </a:rPr>
              <a:t>C). </a:t>
            </a:r>
            <a:r>
              <a:rPr sz="1800" spc="-50">
                <a:solidFill>
                  <a:srgbClr val="333333"/>
                </a:solidFill>
                <a:latin typeface="Times New Roman"/>
                <a:cs typeface="Times New Roman"/>
              </a:rPr>
              <a:t>Ø</a:t>
            </a:r>
            <a:r>
              <a:rPr sz="1800">
                <a:solidFill>
                  <a:srgbClr val="333333"/>
                </a:solidFill>
                <a:latin typeface="Times New Roman"/>
                <a:cs typeface="Times New Roman"/>
              </a:rPr>
              <a:t>	They</a:t>
            </a:r>
            <a:r>
              <a:rPr sz="1800" spc="-15">
                <a:solidFill>
                  <a:srgbClr val="333333"/>
                </a:solidFill>
                <a:latin typeface="Times New Roman"/>
                <a:cs typeface="Times New Roman"/>
              </a:rPr>
              <a:t> </a:t>
            </a:r>
            <a:r>
              <a:rPr sz="1800">
                <a:solidFill>
                  <a:srgbClr val="333333"/>
                </a:solidFill>
                <a:latin typeface="Times New Roman"/>
                <a:cs typeface="Times New Roman"/>
              </a:rPr>
              <a:t>are</a:t>
            </a:r>
            <a:r>
              <a:rPr sz="1800" spc="5">
                <a:solidFill>
                  <a:srgbClr val="333333"/>
                </a:solidFill>
                <a:latin typeface="Times New Roman"/>
                <a:cs typeface="Times New Roman"/>
              </a:rPr>
              <a:t> </a:t>
            </a:r>
            <a:r>
              <a:rPr sz="1800">
                <a:solidFill>
                  <a:srgbClr val="333333"/>
                </a:solidFill>
                <a:latin typeface="Times New Roman"/>
                <a:cs typeface="Times New Roman"/>
              </a:rPr>
              <a:t>also</a:t>
            </a:r>
            <a:r>
              <a:rPr sz="1800" spc="-10">
                <a:solidFill>
                  <a:srgbClr val="333333"/>
                </a:solidFill>
                <a:latin typeface="Times New Roman"/>
                <a:cs typeface="Times New Roman"/>
              </a:rPr>
              <a:t> </a:t>
            </a:r>
            <a:r>
              <a:rPr sz="1800">
                <a:solidFill>
                  <a:srgbClr val="333333"/>
                </a:solidFill>
                <a:latin typeface="Times New Roman"/>
                <a:cs typeface="Times New Roman"/>
              </a:rPr>
              <a:t>known</a:t>
            </a:r>
            <a:r>
              <a:rPr sz="1800" spc="5">
                <a:solidFill>
                  <a:srgbClr val="333333"/>
                </a:solidFill>
                <a:latin typeface="Times New Roman"/>
                <a:cs typeface="Times New Roman"/>
              </a:rPr>
              <a:t> </a:t>
            </a:r>
            <a:r>
              <a:rPr sz="1800">
                <a:solidFill>
                  <a:srgbClr val="333333"/>
                </a:solidFill>
                <a:latin typeface="Times New Roman"/>
                <a:cs typeface="Times New Roman"/>
              </a:rPr>
              <a:t>as</a:t>
            </a:r>
            <a:r>
              <a:rPr sz="1800" spc="-10">
                <a:solidFill>
                  <a:srgbClr val="333333"/>
                </a:solidFill>
                <a:latin typeface="Times New Roman"/>
                <a:cs typeface="Times New Roman"/>
              </a:rPr>
              <a:t> </a:t>
            </a:r>
            <a:r>
              <a:rPr sz="1800">
                <a:solidFill>
                  <a:srgbClr val="333333"/>
                </a:solidFill>
                <a:latin typeface="Times New Roman"/>
                <a:cs typeface="Times New Roman"/>
              </a:rPr>
              <a:t>externally</a:t>
            </a:r>
            <a:r>
              <a:rPr sz="1800" spc="-10">
                <a:solidFill>
                  <a:srgbClr val="333333"/>
                </a:solidFill>
                <a:latin typeface="Times New Roman"/>
                <a:cs typeface="Times New Roman"/>
              </a:rPr>
              <a:t> </a:t>
            </a:r>
            <a:r>
              <a:rPr sz="1800">
                <a:solidFill>
                  <a:srgbClr val="333333"/>
                </a:solidFill>
                <a:latin typeface="Times New Roman"/>
                <a:cs typeface="Times New Roman"/>
              </a:rPr>
              <a:t>power driven </a:t>
            </a:r>
            <a:r>
              <a:rPr sz="1800" spc="-10">
                <a:solidFill>
                  <a:srgbClr val="333333"/>
                </a:solidFill>
                <a:latin typeface="Times New Roman"/>
                <a:cs typeface="Times New Roman"/>
              </a:rPr>
              <a:t>transducers.</a:t>
            </a:r>
            <a:endParaRPr sz="1800">
              <a:latin typeface="Times New Roman"/>
              <a:cs typeface="Times New Roman"/>
            </a:endParaRPr>
          </a:p>
          <a:p>
            <a:pPr>
              <a:lnSpc>
                <a:spcPct val="100000"/>
              </a:lnSpc>
              <a:spcBef>
                <a:spcPts val="35"/>
              </a:spcBef>
            </a:pPr>
            <a:endParaRPr sz="1850">
              <a:latin typeface="Times New Roman"/>
              <a:cs typeface="Times New Roman"/>
            </a:endParaRPr>
          </a:p>
          <a:p>
            <a:pPr marL="12700">
              <a:lnSpc>
                <a:spcPct val="100000"/>
              </a:lnSpc>
              <a:tabLst>
                <a:tab pos="459105" algn="l"/>
              </a:tabLst>
            </a:pPr>
            <a:r>
              <a:rPr sz="1800" spc="-50">
                <a:solidFill>
                  <a:srgbClr val="333333"/>
                </a:solidFill>
                <a:latin typeface="Times New Roman"/>
                <a:cs typeface="Times New Roman"/>
              </a:rPr>
              <a:t>Ø</a:t>
            </a:r>
            <a:r>
              <a:rPr sz="1800">
                <a:solidFill>
                  <a:srgbClr val="333333"/>
                </a:solidFill>
                <a:latin typeface="Times New Roman"/>
                <a:cs typeface="Times New Roman"/>
              </a:rPr>
              <a:t>	They</a:t>
            </a:r>
            <a:r>
              <a:rPr sz="1800" spc="-20">
                <a:solidFill>
                  <a:srgbClr val="333333"/>
                </a:solidFill>
                <a:latin typeface="Times New Roman"/>
                <a:cs typeface="Times New Roman"/>
              </a:rPr>
              <a:t> </a:t>
            </a:r>
            <a:r>
              <a:rPr sz="1800">
                <a:solidFill>
                  <a:srgbClr val="333333"/>
                </a:solidFill>
                <a:latin typeface="Times New Roman"/>
                <a:cs typeface="Times New Roman"/>
              </a:rPr>
              <a:t>can</a:t>
            </a:r>
            <a:r>
              <a:rPr sz="1800" spc="-15">
                <a:solidFill>
                  <a:srgbClr val="333333"/>
                </a:solidFill>
                <a:latin typeface="Times New Roman"/>
                <a:cs typeface="Times New Roman"/>
              </a:rPr>
              <a:t> </a:t>
            </a:r>
            <a:r>
              <a:rPr sz="1800">
                <a:solidFill>
                  <a:srgbClr val="333333"/>
                </a:solidFill>
                <a:latin typeface="Times New Roman"/>
                <a:cs typeface="Times New Roman"/>
              </a:rPr>
              <a:t>be</a:t>
            </a:r>
            <a:r>
              <a:rPr sz="1800" spc="-10">
                <a:solidFill>
                  <a:srgbClr val="333333"/>
                </a:solidFill>
                <a:latin typeface="Times New Roman"/>
                <a:cs typeface="Times New Roman"/>
              </a:rPr>
              <a:t> </a:t>
            </a:r>
            <a:r>
              <a:rPr sz="1800">
                <a:solidFill>
                  <a:srgbClr val="333333"/>
                </a:solidFill>
                <a:latin typeface="Times New Roman"/>
                <a:cs typeface="Times New Roman"/>
              </a:rPr>
              <a:t>subdivided</a:t>
            </a:r>
            <a:r>
              <a:rPr sz="1800" spc="-10">
                <a:solidFill>
                  <a:srgbClr val="333333"/>
                </a:solidFill>
                <a:latin typeface="Times New Roman"/>
                <a:cs typeface="Times New Roman"/>
              </a:rPr>
              <a:t> </a:t>
            </a:r>
            <a:r>
              <a:rPr sz="1800">
                <a:solidFill>
                  <a:srgbClr val="333333"/>
                </a:solidFill>
                <a:latin typeface="Times New Roman"/>
                <a:cs typeface="Times New Roman"/>
              </a:rPr>
              <a:t>into</a:t>
            </a:r>
            <a:r>
              <a:rPr sz="1800" spc="-5">
                <a:solidFill>
                  <a:srgbClr val="333333"/>
                </a:solidFill>
                <a:latin typeface="Times New Roman"/>
                <a:cs typeface="Times New Roman"/>
              </a:rPr>
              <a:t> </a:t>
            </a:r>
            <a:r>
              <a:rPr sz="1800">
                <a:solidFill>
                  <a:srgbClr val="333333"/>
                </a:solidFill>
                <a:latin typeface="Times New Roman"/>
                <a:cs typeface="Times New Roman"/>
              </a:rPr>
              <a:t>the</a:t>
            </a:r>
            <a:r>
              <a:rPr sz="1800" spc="-20">
                <a:solidFill>
                  <a:srgbClr val="333333"/>
                </a:solidFill>
                <a:latin typeface="Times New Roman"/>
                <a:cs typeface="Times New Roman"/>
              </a:rPr>
              <a:t> </a:t>
            </a:r>
            <a:r>
              <a:rPr sz="1800">
                <a:solidFill>
                  <a:srgbClr val="333333"/>
                </a:solidFill>
                <a:latin typeface="Times New Roman"/>
                <a:cs typeface="Times New Roman"/>
              </a:rPr>
              <a:t>following</a:t>
            </a:r>
            <a:r>
              <a:rPr sz="1800" spc="-15">
                <a:solidFill>
                  <a:srgbClr val="333333"/>
                </a:solidFill>
                <a:latin typeface="Times New Roman"/>
                <a:cs typeface="Times New Roman"/>
              </a:rPr>
              <a:t> </a:t>
            </a:r>
            <a:r>
              <a:rPr sz="1800">
                <a:solidFill>
                  <a:srgbClr val="333333"/>
                </a:solidFill>
                <a:latin typeface="Times New Roman"/>
                <a:cs typeface="Times New Roman"/>
              </a:rPr>
              <a:t>commonly used </a:t>
            </a:r>
            <a:r>
              <a:rPr sz="1800" spc="-10">
                <a:solidFill>
                  <a:srgbClr val="333333"/>
                </a:solidFill>
                <a:latin typeface="Times New Roman"/>
                <a:cs typeface="Times New Roman"/>
              </a:rPr>
              <a:t>types</a:t>
            </a:r>
            <a:endParaRPr sz="1800">
              <a:latin typeface="Times New Roman"/>
              <a:cs typeface="Times New Roman"/>
            </a:endParaRPr>
          </a:p>
        </p:txBody>
      </p:sp>
      <p:pic>
        <p:nvPicPr>
          <p:cNvPr id="3" name="object 3"/>
          <p:cNvPicPr/>
          <p:nvPr/>
        </p:nvPicPr>
        <p:blipFill>
          <a:blip r:embed="rId2" cstate="print"/>
          <a:stretch>
            <a:fillRect/>
          </a:stretch>
        </p:blipFill>
        <p:spPr>
          <a:xfrm>
            <a:off x="1297813" y="3067697"/>
            <a:ext cx="6120638" cy="35690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4972" y="914400"/>
            <a:ext cx="8984615" cy="4293235"/>
          </a:xfrm>
          <a:prstGeom prst="rect">
            <a:avLst/>
          </a:prstGeom>
        </p:spPr>
        <p:txBody>
          <a:bodyPr vert="horz" wrap="square" lIns="0" tIns="11430" rIns="0" bIns="0" rtlCol="0">
            <a:spAutoFit/>
          </a:bodyPr>
          <a:lstStyle/>
          <a:p>
            <a:pPr marL="12700" algn="just">
              <a:lnSpc>
                <a:spcPct val="100000"/>
              </a:lnSpc>
              <a:spcBef>
                <a:spcPts val="90"/>
              </a:spcBef>
            </a:pPr>
            <a:r>
              <a:rPr sz="2000" b="1">
                <a:latin typeface="Times New Roman"/>
                <a:cs typeface="Times New Roman"/>
              </a:rPr>
              <a:t>Classification</a:t>
            </a:r>
            <a:r>
              <a:rPr sz="2000" b="1" spc="-65">
                <a:latin typeface="Times New Roman"/>
                <a:cs typeface="Times New Roman"/>
              </a:rPr>
              <a:t> </a:t>
            </a:r>
            <a:r>
              <a:rPr sz="2000" b="1">
                <a:latin typeface="Times New Roman"/>
                <a:cs typeface="Times New Roman"/>
              </a:rPr>
              <a:t>of</a:t>
            </a:r>
            <a:r>
              <a:rPr sz="2000" b="1" spc="-50">
                <a:latin typeface="Times New Roman"/>
                <a:cs typeface="Times New Roman"/>
              </a:rPr>
              <a:t> </a:t>
            </a:r>
            <a:r>
              <a:rPr sz="2000" b="1" spc="-10">
                <a:latin typeface="Times New Roman"/>
                <a:cs typeface="Times New Roman"/>
              </a:rPr>
              <a:t>Instruments:</a:t>
            </a:r>
            <a:endParaRPr sz="2000">
              <a:latin typeface="Times New Roman"/>
              <a:cs typeface="Times New Roman"/>
            </a:endParaRPr>
          </a:p>
          <a:p>
            <a:pPr marL="469900" marR="8255" indent="-457834" algn="just">
              <a:lnSpc>
                <a:spcPct val="100000"/>
              </a:lnSpc>
              <a:buAutoNum type="arabicPeriod"/>
              <a:tabLst>
                <a:tab pos="469900" algn="l"/>
              </a:tabLst>
            </a:pPr>
            <a:r>
              <a:rPr sz="2000" b="1">
                <a:latin typeface="Times New Roman"/>
                <a:cs typeface="Times New Roman"/>
              </a:rPr>
              <a:t>Absolute</a:t>
            </a:r>
            <a:r>
              <a:rPr sz="2000" b="1" spc="-45">
                <a:latin typeface="Times New Roman"/>
                <a:cs typeface="Times New Roman"/>
              </a:rPr>
              <a:t> </a:t>
            </a:r>
            <a:r>
              <a:rPr sz="2000" b="1" spc="-10">
                <a:latin typeface="Times New Roman"/>
                <a:cs typeface="Times New Roman"/>
              </a:rPr>
              <a:t>instruments:</a:t>
            </a:r>
            <a:r>
              <a:rPr sz="2000" b="1" spc="-70">
                <a:latin typeface="Times New Roman"/>
                <a:cs typeface="Times New Roman"/>
              </a:rPr>
              <a:t> </a:t>
            </a:r>
            <a:r>
              <a:rPr sz="2000">
                <a:latin typeface="Times New Roman"/>
                <a:cs typeface="Times New Roman"/>
              </a:rPr>
              <a:t>These</a:t>
            </a:r>
            <a:r>
              <a:rPr sz="2000" spc="-30">
                <a:latin typeface="Times New Roman"/>
                <a:cs typeface="Times New Roman"/>
              </a:rPr>
              <a:t> </a:t>
            </a:r>
            <a:r>
              <a:rPr sz="2000" spc="-10">
                <a:latin typeface="Times New Roman"/>
                <a:cs typeface="Times New Roman"/>
              </a:rPr>
              <a:t>instruments</a:t>
            </a:r>
            <a:r>
              <a:rPr sz="2000" spc="-50">
                <a:latin typeface="Times New Roman"/>
                <a:cs typeface="Times New Roman"/>
              </a:rPr>
              <a:t> </a:t>
            </a:r>
            <a:r>
              <a:rPr sz="2000">
                <a:latin typeface="Times New Roman"/>
                <a:cs typeface="Times New Roman"/>
              </a:rPr>
              <a:t>give</a:t>
            </a:r>
            <a:r>
              <a:rPr sz="2000" spc="-25">
                <a:latin typeface="Times New Roman"/>
                <a:cs typeface="Times New Roman"/>
              </a:rPr>
              <a:t> </a:t>
            </a:r>
            <a:r>
              <a:rPr sz="2000">
                <a:latin typeface="Times New Roman"/>
                <a:cs typeface="Times New Roman"/>
              </a:rPr>
              <a:t>the</a:t>
            </a:r>
            <a:r>
              <a:rPr sz="2000" spc="-45">
                <a:latin typeface="Times New Roman"/>
                <a:cs typeface="Times New Roman"/>
              </a:rPr>
              <a:t> </a:t>
            </a:r>
            <a:r>
              <a:rPr sz="2000">
                <a:latin typeface="Times New Roman"/>
                <a:cs typeface="Times New Roman"/>
              </a:rPr>
              <a:t>magnitude</a:t>
            </a:r>
            <a:r>
              <a:rPr sz="2000" spc="-20">
                <a:latin typeface="Times New Roman"/>
                <a:cs typeface="Times New Roman"/>
              </a:rPr>
              <a:t> </a:t>
            </a:r>
            <a:r>
              <a:rPr sz="2000">
                <a:latin typeface="Times New Roman"/>
                <a:cs typeface="Times New Roman"/>
              </a:rPr>
              <a:t>of</a:t>
            </a:r>
            <a:r>
              <a:rPr sz="2000" spc="-60">
                <a:latin typeface="Times New Roman"/>
                <a:cs typeface="Times New Roman"/>
              </a:rPr>
              <a:t> </a:t>
            </a:r>
            <a:r>
              <a:rPr sz="2000">
                <a:latin typeface="Times New Roman"/>
                <a:cs typeface="Times New Roman"/>
              </a:rPr>
              <a:t>the</a:t>
            </a:r>
            <a:r>
              <a:rPr sz="2000" spc="-20">
                <a:latin typeface="Times New Roman"/>
                <a:cs typeface="Times New Roman"/>
              </a:rPr>
              <a:t> </a:t>
            </a:r>
            <a:r>
              <a:rPr sz="2000">
                <a:latin typeface="Times New Roman"/>
                <a:cs typeface="Times New Roman"/>
              </a:rPr>
              <a:t>quantity</a:t>
            </a:r>
            <a:r>
              <a:rPr sz="2000" spc="-60">
                <a:latin typeface="Times New Roman"/>
                <a:cs typeface="Times New Roman"/>
              </a:rPr>
              <a:t> </a:t>
            </a:r>
            <a:r>
              <a:rPr sz="2000" spc="-10">
                <a:latin typeface="Times New Roman"/>
                <a:cs typeface="Times New Roman"/>
              </a:rPr>
              <a:t>under </a:t>
            </a:r>
            <a:r>
              <a:rPr sz="2000">
                <a:latin typeface="Times New Roman"/>
                <a:cs typeface="Times New Roman"/>
              </a:rPr>
              <a:t>measurement</a:t>
            </a:r>
            <a:r>
              <a:rPr sz="2000" spc="235">
                <a:latin typeface="Times New Roman"/>
                <a:cs typeface="Times New Roman"/>
              </a:rPr>
              <a:t>  </a:t>
            </a:r>
            <a:r>
              <a:rPr sz="2000">
                <a:latin typeface="Times New Roman"/>
                <a:cs typeface="Times New Roman"/>
              </a:rPr>
              <a:t>in</a:t>
            </a:r>
            <a:r>
              <a:rPr sz="2000" spc="240">
                <a:latin typeface="Times New Roman"/>
                <a:cs typeface="Times New Roman"/>
              </a:rPr>
              <a:t>  </a:t>
            </a:r>
            <a:r>
              <a:rPr sz="2000">
                <a:latin typeface="Times New Roman"/>
                <a:cs typeface="Times New Roman"/>
              </a:rPr>
              <a:t>terms</a:t>
            </a:r>
            <a:r>
              <a:rPr sz="2000" spc="245">
                <a:latin typeface="Times New Roman"/>
                <a:cs typeface="Times New Roman"/>
              </a:rPr>
              <a:t>  </a:t>
            </a:r>
            <a:r>
              <a:rPr sz="2000">
                <a:latin typeface="Times New Roman"/>
                <a:cs typeface="Times New Roman"/>
              </a:rPr>
              <a:t>of</a:t>
            </a:r>
            <a:r>
              <a:rPr sz="2000" spc="240">
                <a:latin typeface="Times New Roman"/>
                <a:cs typeface="Times New Roman"/>
              </a:rPr>
              <a:t>  </a:t>
            </a:r>
            <a:r>
              <a:rPr sz="2000">
                <a:latin typeface="Times New Roman"/>
                <a:cs typeface="Times New Roman"/>
              </a:rPr>
              <a:t>physical</a:t>
            </a:r>
            <a:r>
              <a:rPr sz="2000" spc="240">
                <a:latin typeface="Times New Roman"/>
                <a:cs typeface="Times New Roman"/>
              </a:rPr>
              <a:t>  </a:t>
            </a:r>
            <a:r>
              <a:rPr sz="2000">
                <a:latin typeface="Times New Roman"/>
                <a:cs typeface="Times New Roman"/>
              </a:rPr>
              <a:t>constants</a:t>
            </a:r>
            <a:r>
              <a:rPr sz="2000" spc="240">
                <a:latin typeface="Times New Roman"/>
                <a:cs typeface="Times New Roman"/>
              </a:rPr>
              <a:t>  </a:t>
            </a:r>
            <a:r>
              <a:rPr sz="2000">
                <a:latin typeface="Times New Roman"/>
                <a:cs typeface="Times New Roman"/>
              </a:rPr>
              <a:t>of</a:t>
            </a:r>
            <a:r>
              <a:rPr sz="2000" spc="240">
                <a:latin typeface="Times New Roman"/>
                <a:cs typeface="Times New Roman"/>
              </a:rPr>
              <a:t>  </a:t>
            </a:r>
            <a:r>
              <a:rPr sz="2000">
                <a:latin typeface="Times New Roman"/>
                <a:cs typeface="Times New Roman"/>
              </a:rPr>
              <a:t>the</a:t>
            </a:r>
            <a:r>
              <a:rPr sz="2000" spc="250">
                <a:latin typeface="Times New Roman"/>
                <a:cs typeface="Times New Roman"/>
              </a:rPr>
              <a:t>  </a:t>
            </a:r>
            <a:r>
              <a:rPr sz="2000">
                <a:latin typeface="Times New Roman"/>
                <a:cs typeface="Times New Roman"/>
              </a:rPr>
              <a:t>instrument.</a:t>
            </a:r>
            <a:r>
              <a:rPr sz="2000" spc="250">
                <a:latin typeface="Times New Roman"/>
                <a:cs typeface="Times New Roman"/>
              </a:rPr>
              <a:t>  </a:t>
            </a:r>
            <a:r>
              <a:rPr sz="2000" spc="-10">
                <a:latin typeface="Times New Roman"/>
                <a:cs typeface="Times New Roman"/>
              </a:rPr>
              <a:t>Example: Galvanometer.</a:t>
            </a:r>
            <a:endParaRPr sz="2000">
              <a:latin typeface="Times New Roman"/>
              <a:cs typeface="Times New Roman"/>
            </a:endParaRPr>
          </a:p>
          <a:p>
            <a:pPr marL="468630" marR="5080" indent="-456565" algn="just">
              <a:lnSpc>
                <a:spcPct val="100000"/>
              </a:lnSpc>
              <a:spcBef>
                <a:spcPts val="5"/>
              </a:spcBef>
              <a:buAutoNum type="arabicPeriod"/>
              <a:tabLst>
                <a:tab pos="469900" algn="l"/>
              </a:tabLst>
            </a:pPr>
            <a:r>
              <a:rPr sz="2000" b="1">
                <a:latin typeface="Times New Roman"/>
                <a:cs typeface="Times New Roman"/>
              </a:rPr>
              <a:t>Secondary</a:t>
            </a:r>
            <a:r>
              <a:rPr sz="2000" b="1" spc="65">
                <a:latin typeface="Times New Roman"/>
                <a:cs typeface="Times New Roman"/>
              </a:rPr>
              <a:t> </a:t>
            </a:r>
            <a:r>
              <a:rPr sz="2000" b="1">
                <a:latin typeface="Times New Roman"/>
                <a:cs typeface="Times New Roman"/>
              </a:rPr>
              <a:t>Instrument:</a:t>
            </a:r>
            <a:r>
              <a:rPr sz="2000" b="1" spc="20">
                <a:latin typeface="Times New Roman"/>
                <a:cs typeface="Times New Roman"/>
              </a:rPr>
              <a:t> </a:t>
            </a:r>
            <a:r>
              <a:rPr sz="2000">
                <a:latin typeface="Times New Roman"/>
                <a:cs typeface="Times New Roman"/>
              </a:rPr>
              <a:t>These</a:t>
            </a:r>
            <a:r>
              <a:rPr sz="2000" spc="60">
                <a:latin typeface="Times New Roman"/>
                <a:cs typeface="Times New Roman"/>
              </a:rPr>
              <a:t> </a:t>
            </a:r>
            <a:r>
              <a:rPr sz="2000">
                <a:latin typeface="Times New Roman"/>
                <a:cs typeface="Times New Roman"/>
              </a:rPr>
              <a:t>instruments</a:t>
            </a:r>
            <a:r>
              <a:rPr sz="2000" spc="50">
                <a:latin typeface="Times New Roman"/>
                <a:cs typeface="Times New Roman"/>
              </a:rPr>
              <a:t> </a:t>
            </a:r>
            <a:r>
              <a:rPr sz="2000">
                <a:latin typeface="Times New Roman"/>
                <a:cs typeface="Times New Roman"/>
              </a:rPr>
              <a:t>are</a:t>
            </a:r>
            <a:r>
              <a:rPr sz="2000" spc="55">
                <a:latin typeface="Times New Roman"/>
                <a:cs typeface="Times New Roman"/>
              </a:rPr>
              <a:t> </a:t>
            </a:r>
            <a:r>
              <a:rPr sz="2000">
                <a:latin typeface="Times New Roman"/>
                <a:cs typeface="Times New Roman"/>
              </a:rPr>
              <a:t>constructed</a:t>
            </a:r>
            <a:r>
              <a:rPr sz="2000" spc="75">
                <a:latin typeface="Times New Roman"/>
                <a:cs typeface="Times New Roman"/>
              </a:rPr>
              <a:t> </a:t>
            </a:r>
            <a:r>
              <a:rPr sz="2000">
                <a:latin typeface="Times New Roman"/>
                <a:cs typeface="Times New Roman"/>
              </a:rPr>
              <a:t>that</a:t>
            </a:r>
            <a:r>
              <a:rPr sz="2000" spc="55">
                <a:latin typeface="Times New Roman"/>
                <a:cs typeface="Times New Roman"/>
              </a:rPr>
              <a:t> </a:t>
            </a:r>
            <a:r>
              <a:rPr sz="2000">
                <a:latin typeface="Times New Roman"/>
                <a:cs typeface="Times New Roman"/>
              </a:rPr>
              <a:t>the</a:t>
            </a:r>
            <a:r>
              <a:rPr sz="2000" spc="60">
                <a:latin typeface="Times New Roman"/>
                <a:cs typeface="Times New Roman"/>
              </a:rPr>
              <a:t> </a:t>
            </a:r>
            <a:r>
              <a:rPr sz="2000">
                <a:latin typeface="Times New Roman"/>
                <a:cs typeface="Times New Roman"/>
              </a:rPr>
              <a:t>quantity</a:t>
            </a:r>
            <a:r>
              <a:rPr sz="2000" spc="40">
                <a:latin typeface="Times New Roman"/>
                <a:cs typeface="Times New Roman"/>
              </a:rPr>
              <a:t> </a:t>
            </a:r>
            <a:r>
              <a:rPr sz="2000" spc="-10">
                <a:latin typeface="Times New Roman"/>
                <a:cs typeface="Times New Roman"/>
              </a:rPr>
              <a:t>being 	</a:t>
            </a:r>
            <a:r>
              <a:rPr sz="2000">
                <a:latin typeface="Times New Roman"/>
                <a:cs typeface="Times New Roman"/>
              </a:rPr>
              <a:t>measured</a:t>
            </a:r>
            <a:r>
              <a:rPr sz="2000" spc="130">
                <a:latin typeface="Times New Roman"/>
                <a:cs typeface="Times New Roman"/>
              </a:rPr>
              <a:t>  </a:t>
            </a:r>
            <a:r>
              <a:rPr sz="2000">
                <a:latin typeface="Times New Roman"/>
                <a:cs typeface="Times New Roman"/>
              </a:rPr>
              <a:t>can</a:t>
            </a:r>
            <a:r>
              <a:rPr sz="2000" spc="125">
                <a:latin typeface="Times New Roman"/>
                <a:cs typeface="Times New Roman"/>
              </a:rPr>
              <a:t>  </a:t>
            </a:r>
            <a:r>
              <a:rPr sz="2000">
                <a:latin typeface="Times New Roman"/>
                <a:cs typeface="Times New Roman"/>
              </a:rPr>
              <a:t>only</a:t>
            </a:r>
            <a:r>
              <a:rPr sz="2000" spc="105">
                <a:latin typeface="Times New Roman"/>
                <a:cs typeface="Times New Roman"/>
              </a:rPr>
              <a:t>  </a:t>
            </a:r>
            <a:r>
              <a:rPr sz="2000">
                <a:latin typeface="Times New Roman"/>
                <a:cs typeface="Times New Roman"/>
              </a:rPr>
              <a:t>be</a:t>
            </a:r>
            <a:r>
              <a:rPr sz="2000" spc="130">
                <a:latin typeface="Times New Roman"/>
                <a:cs typeface="Times New Roman"/>
              </a:rPr>
              <a:t>  </a:t>
            </a:r>
            <a:r>
              <a:rPr sz="2000">
                <a:latin typeface="Times New Roman"/>
                <a:cs typeface="Times New Roman"/>
              </a:rPr>
              <a:t>measured</a:t>
            </a:r>
            <a:r>
              <a:rPr sz="2000" spc="130">
                <a:latin typeface="Times New Roman"/>
                <a:cs typeface="Times New Roman"/>
              </a:rPr>
              <a:t>  </a:t>
            </a:r>
            <a:r>
              <a:rPr sz="2000">
                <a:latin typeface="Times New Roman"/>
                <a:cs typeface="Times New Roman"/>
              </a:rPr>
              <a:t>by</a:t>
            </a:r>
            <a:r>
              <a:rPr sz="2000" spc="110">
                <a:latin typeface="Times New Roman"/>
                <a:cs typeface="Times New Roman"/>
              </a:rPr>
              <a:t>  </a:t>
            </a:r>
            <a:r>
              <a:rPr sz="2000">
                <a:latin typeface="Times New Roman"/>
                <a:cs typeface="Times New Roman"/>
              </a:rPr>
              <a:t>observing</a:t>
            </a:r>
            <a:r>
              <a:rPr sz="2000" spc="120">
                <a:latin typeface="Times New Roman"/>
                <a:cs typeface="Times New Roman"/>
              </a:rPr>
              <a:t>  </a:t>
            </a:r>
            <a:r>
              <a:rPr sz="2000">
                <a:latin typeface="Times New Roman"/>
                <a:cs typeface="Times New Roman"/>
              </a:rPr>
              <a:t>the</a:t>
            </a:r>
            <a:r>
              <a:rPr sz="2000" spc="130">
                <a:latin typeface="Times New Roman"/>
                <a:cs typeface="Times New Roman"/>
              </a:rPr>
              <a:t>  </a:t>
            </a:r>
            <a:r>
              <a:rPr sz="2000">
                <a:latin typeface="Times New Roman"/>
                <a:cs typeface="Times New Roman"/>
              </a:rPr>
              <a:t>output</a:t>
            </a:r>
            <a:r>
              <a:rPr sz="2000" spc="125">
                <a:latin typeface="Times New Roman"/>
                <a:cs typeface="Times New Roman"/>
              </a:rPr>
              <a:t>  </a:t>
            </a:r>
            <a:r>
              <a:rPr sz="2000">
                <a:latin typeface="Times New Roman"/>
                <a:cs typeface="Times New Roman"/>
              </a:rPr>
              <a:t>indicated</a:t>
            </a:r>
            <a:r>
              <a:rPr sz="2000" spc="130">
                <a:latin typeface="Times New Roman"/>
                <a:cs typeface="Times New Roman"/>
              </a:rPr>
              <a:t>  </a:t>
            </a:r>
            <a:r>
              <a:rPr sz="2000">
                <a:latin typeface="Times New Roman"/>
                <a:cs typeface="Times New Roman"/>
              </a:rPr>
              <a:t>by</a:t>
            </a:r>
            <a:r>
              <a:rPr sz="2000" spc="120">
                <a:latin typeface="Times New Roman"/>
                <a:cs typeface="Times New Roman"/>
              </a:rPr>
              <a:t>  </a:t>
            </a:r>
            <a:r>
              <a:rPr sz="2000" spc="-25">
                <a:latin typeface="Times New Roman"/>
                <a:cs typeface="Times New Roman"/>
              </a:rPr>
              <a:t>the 	</a:t>
            </a:r>
            <a:r>
              <a:rPr sz="2000" spc="-10">
                <a:latin typeface="Times New Roman"/>
                <a:cs typeface="Times New Roman"/>
              </a:rPr>
              <a:t>instrument.</a:t>
            </a:r>
            <a:endParaRPr sz="2000">
              <a:latin typeface="Times New Roman"/>
              <a:cs typeface="Times New Roman"/>
            </a:endParaRPr>
          </a:p>
          <a:p>
            <a:pPr>
              <a:lnSpc>
                <a:spcPct val="100000"/>
              </a:lnSpc>
              <a:buFont typeface="Times New Roman"/>
              <a:buAutoNum type="arabicPeriod"/>
            </a:pPr>
            <a:endParaRPr sz="2200">
              <a:latin typeface="Times New Roman"/>
              <a:cs typeface="Times New Roman"/>
            </a:endParaRPr>
          </a:p>
          <a:p>
            <a:pPr>
              <a:lnSpc>
                <a:spcPct val="100000"/>
              </a:lnSpc>
              <a:spcBef>
                <a:spcPts val="30"/>
              </a:spcBef>
              <a:buFont typeface="Times New Roman"/>
              <a:buAutoNum type="arabicPeriod"/>
            </a:pPr>
            <a:endParaRPr sz="1950">
              <a:latin typeface="Times New Roman"/>
              <a:cs typeface="Times New Roman"/>
            </a:endParaRPr>
          </a:p>
          <a:p>
            <a:pPr marL="12700">
              <a:lnSpc>
                <a:spcPct val="100000"/>
              </a:lnSpc>
            </a:pPr>
            <a:r>
              <a:rPr sz="2000" b="1">
                <a:latin typeface="Times New Roman"/>
                <a:cs typeface="Times New Roman"/>
              </a:rPr>
              <a:t>Modes</a:t>
            </a:r>
            <a:r>
              <a:rPr sz="2000" b="1" spc="-15">
                <a:latin typeface="Times New Roman"/>
                <a:cs typeface="Times New Roman"/>
              </a:rPr>
              <a:t> </a:t>
            </a:r>
            <a:r>
              <a:rPr sz="2000" b="1">
                <a:latin typeface="Times New Roman"/>
                <a:cs typeface="Times New Roman"/>
              </a:rPr>
              <a:t>of</a:t>
            </a:r>
            <a:r>
              <a:rPr sz="2000" b="1" spc="-5">
                <a:latin typeface="Times New Roman"/>
                <a:cs typeface="Times New Roman"/>
              </a:rPr>
              <a:t> </a:t>
            </a:r>
            <a:r>
              <a:rPr sz="2000" b="1" spc="-10">
                <a:latin typeface="Times New Roman"/>
                <a:cs typeface="Times New Roman"/>
              </a:rPr>
              <a:t>Operation:</a:t>
            </a:r>
            <a:endParaRPr sz="2000">
              <a:latin typeface="Times New Roman"/>
              <a:cs typeface="Times New Roman"/>
            </a:endParaRPr>
          </a:p>
          <a:p>
            <a:pPr marL="469900" lvl="1" indent="-457200">
              <a:lnSpc>
                <a:spcPct val="100000"/>
              </a:lnSpc>
              <a:spcBef>
                <a:spcPts val="5"/>
              </a:spcBef>
              <a:buFont typeface="Wingdings"/>
              <a:buChar char=""/>
              <a:tabLst>
                <a:tab pos="469900" algn="l"/>
                <a:tab pos="1374140" algn="l"/>
                <a:tab pos="2265680" algn="l"/>
                <a:tab pos="3596640" algn="l"/>
                <a:tab pos="4732020" algn="l"/>
                <a:tab pos="7325995" algn="l"/>
                <a:tab pos="7874634" algn="l"/>
                <a:tab pos="8242934" algn="l"/>
              </a:tabLst>
            </a:pPr>
            <a:r>
              <a:rPr sz="2000" b="1" spc="-10">
                <a:latin typeface="Times New Roman"/>
                <a:cs typeface="Times New Roman"/>
              </a:rPr>
              <a:t>Analog</a:t>
            </a:r>
            <a:r>
              <a:rPr sz="2000" b="1">
                <a:latin typeface="Times New Roman"/>
                <a:cs typeface="Times New Roman"/>
              </a:rPr>
              <a:t>	</a:t>
            </a:r>
            <a:r>
              <a:rPr sz="2000" b="1" spc="-10">
                <a:latin typeface="Times New Roman"/>
                <a:cs typeface="Times New Roman"/>
              </a:rPr>
              <a:t>Signal:</a:t>
            </a:r>
            <a:r>
              <a:rPr sz="2000" b="1">
                <a:latin typeface="Times New Roman"/>
                <a:cs typeface="Times New Roman"/>
              </a:rPr>
              <a:t>	</a:t>
            </a:r>
            <a:r>
              <a:rPr sz="2000">
                <a:latin typeface="Times New Roman"/>
                <a:cs typeface="Times New Roman"/>
              </a:rPr>
              <a:t>signals</a:t>
            </a:r>
            <a:r>
              <a:rPr sz="2000" spc="390">
                <a:latin typeface="Times New Roman"/>
                <a:cs typeface="Times New Roman"/>
              </a:rPr>
              <a:t> </a:t>
            </a:r>
            <a:r>
              <a:rPr sz="2000" spc="-20">
                <a:latin typeface="Times New Roman"/>
                <a:cs typeface="Times New Roman"/>
              </a:rPr>
              <a:t>that</a:t>
            </a:r>
            <a:r>
              <a:rPr sz="2000">
                <a:latin typeface="Times New Roman"/>
                <a:cs typeface="Times New Roman"/>
              </a:rPr>
              <a:t>	vary</a:t>
            </a:r>
            <a:r>
              <a:rPr sz="2000" spc="430">
                <a:latin typeface="Times New Roman"/>
                <a:cs typeface="Times New Roman"/>
              </a:rPr>
              <a:t> </a:t>
            </a:r>
            <a:r>
              <a:rPr sz="2000">
                <a:latin typeface="Times New Roman"/>
                <a:cs typeface="Times New Roman"/>
              </a:rPr>
              <a:t>in</a:t>
            </a:r>
            <a:r>
              <a:rPr sz="2000" spc="455">
                <a:latin typeface="Times New Roman"/>
                <a:cs typeface="Times New Roman"/>
              </a:rPr>
              <a:t> </a:t>
            </a:r>
            <a:r>
              <a:rPr sz="2000" spc="-50">
                <a:latin typeface="Times New Roman"/>
                <a:cs typeface="Times New Roman"/>
              </a:rPr>
              <a:t>a</a:t>
            </a:r>
            <a:r>
              <a:rPr sz="2000">
                <a:latin typeface="Times New Roman"/>
                <a:cs typeface="Times New Roman"/>
              </a:rPr>
              <a:t>	continuous</a:t>
            </a:r>
            <a:r>
              <a:rPr sz="2000" spc="375">
                <a:latin typeface="Times New Roman"/>
                <a:cs typeface="Times New Roman"/>
              </a:rPr>
              <a:t> </a:t>
            </a:r>
            <a:r>
              <a:rPr sz="2000">
                <a:latin typeface="Times New Roman"/>
                <a:cs typeface="Times New Roman"/>
              </a:rPr>
              <a:t>fashion</a:t>
            </a:r>
            <a:r>
              <a:rPr sz="2000" spc="375">
                <a:latin typeface="Times New Roman"/>
                <a:cs typeface="Times New Roman"/>
              </a:rPr>
              <a:t> </a:t>
            </a:r>
            <a:r>
              <a:rPr sz="2000" spc="-25">
                <a:latin typeface="Times New Roman"/>
                <a:cs typeface="Times New Roman"/>
              </a:rPr>
              <a:t>and</a:t>
            </a:r>
            <a:r>
              <a:rPr sz="2000">
                <a:latin typeface="Times New Roman"/>
                <a:cs typeface="Times New Roman"/>
              </a:rPr>
              <a:t>	</a:t>
            </a:r>
            <a:r>
              <a:rPr sz="2000" spc="-20">
                <a:latin typeface="Times New Roman"/>
                <a:cs typeface="Times New Roman"/>
              </a:rPr>
              <a:t>take</a:t>
            </a:r>
            <a:r>
              <a:rPr sz="2000">
                <a:latin typeface="Times New Roman"/>
                <a:cs typeface="Times New Roman"/>
              </a:rPr>
              <a:t>	</a:t>
            </a:r>
            <a:r>
              <a:rPr sz="2000" spc="-25">
                <a:latin typeface="Times New Roman"/>
                <a:cs typeface="Times New Roman"/>
              </a:rPr>
              <a:t>an</a:t>
            </a:r>
            <a:r>
              <a:rPr sz="2000">
                <a:latin typeface="Times New Roman"/>
                <a:cs typeface="Times New Roman"/>
              </a:rPr>
              <a:t>	</a:t>
            </a:r>
            <a:r>
              <a:rPr sz="2000" spc="-10">
                <a:latin typeface="Times New Roman"/>
                <a:cs typeface="Times New Roman"/>
              </a:rPr>
              <a:t>infinite</a:t>
            </a:r>
            <a:endParaRPr sz="2000">
              <a:latin typeface="Times New Roman"/>
              <a:cs typeface="Times New Roman"/>
            </a:endParaRPr>
          </a:p>
          <a:p>
            <a:pPr marL="469900">
              <a:lnSpc>
                <a:spcPct val="100000"/>
              </a:lnSpc>
            </a:pPr>
            <a:r>
              <a:rPr sz="2000">
                <a:latin typeface="Times New Roman"/>
                <a:cs typeface="Times New Roman"/>
              </a:rPr>
              <a:t>number</a:t>
            </a:r>
            <a:r>
              <a:rPr sz="2000" spc="-50">
                <a:latin typeface="Times New Roman"/>
                <a:cs typeface="Times New Roman"/>
              </a:rPr>
              <a:t> </a:t>
            </a:r>
            <a:r>
              <a:rPr sz="2000">
                <a:latin typeface="Times New Roman"/>
                <a:cs typeface="Times New Roman"/>
              </a:rPr>
              <a:t>of</a:t>
            </a:r>
            <a:r>
              <a:rPr sz="2000" spc="-70">
                <a:latin typeface="Times New Roman"/>
                <a:cs typeface="Times New Roman"/>
              </a:rPr>
              <a:t> </a:t>
            </a:r>
            <a:r>
              <a:rPr sz="2000">
                <a:latin typeface="Times New Roman"/>
                <a:cs typeface="Times New Roman"/>
              </a:rPr>
              <a:t>values</a:t>
            </a:r>
            <a:r>
              <a:rPr sz="2000" spc="-60">
                <a:latin typeface="Times New Roman"/>
                <a:cs typeface="Times New Roman"/>
              </a:rPr>
              <a:t> </a:t>
            </a:r>
            <a:r>
              <a:rPr sz="2000">
                <a:latin typeface="Times New Roman"/>
                <a:cs typeface="Times New Roman"/>
              </a:rPr>
              <a:t>in</a:t>
            </a:r>
            <a:r>
              <a:rPr sz="2000" spc="-65">
                <a:latin typeface="Times New Roman"/>
                <a:cs typeface="Times New Roman"/>
              </a:rPr>
              <a:t> </a:t>
            </a:r>
            <a:r>
              <a:rPr sz="2000">
                <a:latin typeface="Times New Roman"/>
                <a:cs typeface="Times New Roman"/>
              </a:rPr>
              <a:t>any</a:t>
            </a:r>
            <a:r>
              <a:rPr sz="2000" spc="-90">
                <a:latin typeface="Times New Roman"/>
                <a:cs typeface="Times New Roman"/>
              </a:rPr>
              <a:t> </a:t>
            </a:r>
            <a:r>
              <a:rPr sz="2000">
                <a:latin typeface="Times New Roman"/>
                <a:cs typeface="Times New Roman"/>
              </a:rPr>
              <a:t>given</a:t>
            </a:r>
            <a:r>
              <a:rPr sz="2000" spc="-65">
                <a:latin typeface="Times New Roman"/>
                <a:cs typeface="Times New Roman"/>
              </a:rPr>
              <a:t> </a:t>
            </a:r>
            <a:r>
              <a:rPr sz="2000" spc="-10">
                <a:latin typeface="Times New Roman"/>
                <a:cs typeface="Times New Roman"/>
              </a:rPr>
              <a:t>range.</a:t>
            </a:r>
            <a:endParaRPr sz="2000">
              <a:latin typeface="Times New Roman"/>
              <a:cs typeface="Times New Roman"/>
            </a:endParaRPr>
          </a:p>
          <a:p>
            <a:pPr marL="469900" lvl="1" indent="-457200">
              <a:lnSpc>
                <a:spcPct val="100000"/>
              </a:lnSpc>
              <a:buFont typeface="Wingdings"/>
              <a:buChar char=""/>
              <a:tabLst>
                <a:tab pos="469900" algn="l"/>
              </a:tabLst>
            </a:pPr>
            <a:r>
              <a:rPr sz="2000" b="1">
                <a:latin typeface="Times New Roman"/>
                <a:cs typeface="Times New Roman"/>
              </a:rPr>
              <a:t>Digital</a:t>
            </a:r>
            <a:r>
              <a:rPr sz="2000" b="1" spc="40">
                <a:latin typeface="Times New Roman"/>
                <a:cs typeface="Times New Roman"/>
              </a:rPr>
              <a:t> </a:t>
            </a:r>
            <a:r>
              <a:rPr sz="2000" b="1">
                <a:latin typeface="Times New Roman"/>
                <a:cs typeface="Times New Roman"/>
              </a:rPr>
              <a:t>signal:</a:t>
            </a:r>
            <a:r>
              <a:rPr sz="2000" b="1" spc="60">
                <a:latin typeface="Times New Roman"/>
                <a:cs typeface="Times New Roman"/>
              </a:rPr>
              <a:t> </a:t>
            </a:r>
            <a:r>
              <a:rPr sz="2000">
                <a:latin typeface="Times New Roman"/>
                <a:cs typeface="Times New Roman"/>
              </a:rPr>
              <a:t>signals</a:t>
            </a:r>
            <a:r>
              <a:rPr sz="2000" spc="35">
                <a:latin typeface="Times New Roman"/>
                <a:cs typeface="Times New Roman"/>
              </a:rPr>
              <a:t> </a:t>
            </a:r>
            <a:r>
              <a:rPr sz="2000">
                <a:latin typeface="Times New Roman"/>
                <a:cs typeface="Times New Roman"/>
              </a:rPr>
              <a:t>that</a:t>
            </a:r>
            <a:r>
              <a:rPr sz="2000" spc="45">
                <a:latin typeface="Times New Roman"/>
                <a:cs typeface="Times New Roman"/>
              </a:rPr>
              <a:t> </a:t>
            </a:r>
            <a:r>
              <a:rPr sz="2000">
                <a:latin typeface="Times New Roman"/>
                <a:cs typeface="Times New Roman"/>
              </a:rPr>
              <a:t>vary</a:t>
            </a:r>
            <a:r>
              <a:rPr sz="2000" spc="5">
                <a:latin typeface="Times New Roman"/>
                <a:cs typeface="Times New Roman"/>
              </a:rPr>
              <a:t> </a:t>
            </a:r>
            <a:r>
              <a:rPr sz="2000">
                <a:latin typeface="Times New Roman"/>
                <a:cs typeface="Times New Roman"/>
              </a:rPr>
              <a:t>in</a:t>
            </a:r>
            <a:r>
              <a:rPr sz="2000" spc="30">
                <a:latin typeface="Times New Roman"/>
                <a:cs typeface="Times New Roman"/>
              </a:rPr>
              <a:t> </a:t>
            </a:r>
            <a:r>
              <a:rPr sz="2000">
                <a:latin typeface="Times New Roman"/>
                <a:cs typeface="Times New Roman"/>
              </a:rPr>
              <a:t>discrete</a:t>
            </a:r>
            <a:r>
              <a:rPr sz="2000" spc="60">
                <a:latin typeface="Times New Roman"/>
                <a:cs typeface="Times New Roman"/>
              </a:rPr>
              <a:t> </a:t>
            </a:r>
            <a:r>
              <a:rPr sz="2000">
                <a:latin typeface="Times New Roman"/>
                <a:cs typeface="Times New Roman"/>
              </a:rPr>
              <a:t>steps</a:t>
            </a:r>
            <a:r>
              <a:rPr sz="2000" spc="40">
                <a:latin typeface="Times New Roman"/>
                <a:cs typeface="Times New Roman"/>
              </a:rPr>
              <a:t> </a:t>
            </a:r>
            <a:r>
              <a:rPr sz="2000">
                <a:latin typeface="Times New Roman"/>
                <a:cs typeface="Times New Roman"/>
              </a:rPr>
              <a:t>and</a:t>
            </a:r>
            <a:r>
              <a:rPr sz="2000" spc="45">
                <a:latin typeface="Times New Roman"/>
                <a:cs typeface="Times New Roman"/>
              </a:rPr>
              <a:t> </a:t>
            </a:r>
            <a:r>
              <a:rPr sz="2000">
                <a:latin typeface="Times New Roman"/>
                <a:cs typeface="Times New Roman"/>
              </a:rPr>
              <a:t>thus</a:t>
            </a:r>
            <a:r>
              <a:rPr sz="2000" spc="40">
                <a:latin typeface="Times New Roman"/>
                <a:cs typeface="Times New Roman"/>
              </a:rPr>
              <a:t> </a:t>
            </a:r>
            <a:r>
              <a:rPr sz="2000">
                <a:latin typeface="Times New Roman"/>
                <a:cs typeface="Times New Roman"/>
              </a:rPr>
              <a:t>take</a:t>
            </a:r>
            <a:r>
              <a:rPr sz="2000" spc="45">
                <a:latin typeface="Times New Roman"/>
                <a:cs typeface="Times New Roman"/>
              </a:rPr>
              <a:t> </a:t>
            </a:r>
            <a:r>
              <a:rPr sz="2000">
                <a:latin typeface="Times New Roman"/>
                <a:cs typeface="Times New Roman"/>
              </a:rPr>
              <a:t>only</a:t>
            </a:r>
            <a:r>
              <a:rPr sz="2000" spc="5">
                <a:latin typeface="Times New Roman"/>
                <a:cs typeface="Times New Roman"/>
              </a:rPr>
              <a:t> </a:t>
            </a:r>
            <a:r>
              <a:rPr sz="2000">
                <a:latin typeface="Times New Roman"/>
                <a:cs typeface="Times New Roman"/>
              </a:rPr>
              <a:t>finite</a:t>
            </a:r>
            <a:r>
              <a:rPr sz="2000" spc="60">
                <a:latin typeface="Times New Roman"/>
                <a:cs typeface="Times New Roman"/>
              </a:rPr>
              <a:t> </a:t>
            </a:r>
            <a:r>
              <a:rPr sz="2000" spc="-10">
                <a:latin typeface="Times New Roman"/>
                <a:cs typeface="Times New Roman"/>
              </a:rPr>
              <a:t>different</a:t>
            </a:r>
            <a:endParaRPr sz="2000">
              <a:latin typeface="Times New Roman"/>
              <a:cs typeface="Times New Roman"/>
            </a:endParaRPr>
          </a:p>
          <a:p>
            <a:pPr marL="469900">
              <a:lnSpc>
                <a:spcPct val="100000"/>
              </a:lnSpc>
            </a:pPr>
            <a:r>
              <a:rPr sz="2000">
                <a:latin typeface="Times New Roman"/>
                <a:cs typeface="Times New Roman"/>
              </a:rPr>
              <a:t>values</a:t>
            </a:r>
            <a:r>
              <a:rPr sz="2000" spc="-50">
                <a:latin typeface="Times New Roman"/>
                <a:cs typeface="Times New Roman"/>
              </a:rPr>
              <a:t> </a:t>
            </a:r>
            <a:r>
              <a:rPr sz="2000">
                <a:latin typeface="Times New Roman"/>
                <a:cs typeface="Times New Roman"/>
              </a:rPr>
              <a:t>in</a:t>
            </a:r>
            <a:r>
              <a:rPr sz="2000" spc="-55">
                <a:latin typeface="Times New Roman"/>
                <a:cs typeface="Times New Roman"/>
              </a:rPr>
              <a:t> </a:t>
            </a:r>
            <a:r>
              <a:rPr sz="2000">
                <a:latin typeface="Times New Roman"/>
                <a:cs typeface="Times New Roman"/>
              </a:rPr>
              <a:t>a</a:t>
            </a:r>
            <a:r>
              <a:rPr sz="2000" spc="-40">
                <a:latin typeface="Times New Roman"/>
                <a:cs typeface="Times New Roman"/>
              </a:rPr>
              <a:t> </a:t>
            </a:r>
            <a:r>
              <a:rPr sz="2000">
                <a:latin typeface="Times New Roman"/>
                <a:cs typeface="Times New Roman"/>
              </a:rPr>
              <a:t>given</a:t>
            </a:r>
            <a:r>
              <a:rPr sz="2000" spc="-50">
                <a:latin typeface="Times New Roman"/>
                <a:cs typeface="Times New Roman"/>
              </a:rPr>
              <a:t> </a:t>
            </a:r>
            <a:r>
              <a:rPr sz="2000" spc="-10">
                <a:latin typeface="Times New Roman"/>
                <a:cs typeface="Times New Roman"/>
              </a:rPr>
              <a:t>range.</a:t>
            </a:r>
            <a:endParaRPr sz="20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72644"/>
            <a:ext cx="8701785" cy="1366400"/>
          </a:xfrm>
          <a:prstGeom prst="rect">
            <a:avLst/>
          </a:prstGeom>
        </p:spPr>
        <p:txBody>
          <a:bodyPr vert="horz" wrap="square" lIns="0" tIns="12065" rIns="0" bIns="0" rtlCol="0">
            <a:spAutoFit/>
          </a:bodyPr>
          <a:lstStyle/>
          <a:p>
            <a:pPr marL="135255" marR="5080" indent="583565">
              <a:lnSpc>
                <a:spcPct val="100000"/>
              </a:lnSpc>
              <a:spcBef>
                <a:spcPts val="95"/>
              </a:spcBef>
            </a:pPr>
            <a:r>
              <a:t>Based</a:t>
            </a:r>
            <a:r>
              <a:rPr spc="-80"/>
              <a:t> </a:t>
            </a:r>
            <a:r>
              <a:t>on</a:t>
            </a:r>
            <a:r>
              <a:rPr spc="-70"/>
              <a:t> </a:t>
            </a:r>
            <a:r>
              <a:t>the</a:t>
            </a:r>
            <a:r>
              <a:rPr spc="-85"/>
              <a:t> </a:t>
            </a:r>
            <a:r>
              <a:t>type</a:t>
            </a:r>
            <a:r>
              <a:rPr spc="-85"/>
              <a:t> </a:t>
            </a:r>
            <a:r>
              <a:t>of</a:t>
            </a:r>
            <a:r>
              <a:rPr spc="-65"/>
              <a:t> </a:t>
            </a:r>
            <a:r>
              <a:t>output</a:t>
            </a:r>
            <a:r>
              <a:rPr spc="-85"/>
              <a:t> </a:t>
            </a:r>
            <a:r>
              <a:rPr spc="-25"/>
              <a:t>the </a:t>
            </a:r>
            <a:r>
              <a:rPr spc="-10"/>
              <a:t>classification</a:t>
            </a:r>
            <a:r>
              <a:rPr spc="-125"/>
              <a:t> </a:t>
            </a:r>
            <a:r>
              <a:t>of</a:t>
            </a:r>
            <a:r>
              <a:rPr spc="-90"/>
              <a:t> </a:t>
            </a:r>
            <a:r>
              <a:rPr spc="-20"/>
              <a:t>transducers</a:t>
            </a:r>
            <a:r>
              <a:rPr spc="-105"/>
              <a:t> </a:t>
            </a:r>
            <a:r>
              <a:t>are</a:t>
            </a:r>
            <a:r>
              <a:rPr spc="-145"/>
              <a:t> </a:t>
            </a:r>
            <a:r>
              <a:rPr spc="-20"/>
              <a:t>made</a:t>
            </a:r>
          </a:p>
        </p:txBody>
      </p:sp>
      <p:sp>
        <p:nvSpPr>
          <p:cNvPr id="3" name="object 3"/>
          <p:cNvSpPr txBox="1"/>
          <p:nvPr/>
        </p:nvSpPr>
        <p:spPr>
          <a:xfrm>
            <a:off x="533400" y="2514600"/>
            <a:ext cx="3385185" cy="1196340"/>
          </a:xfrm>
          <a:prstGeom prst="rect">
            <a:avLst/>
          </a:prstGeom>
        </p:spPr>
        <p:txBody>
          <a:bodyPr vert="horz" wrap="square" lIns="0" tIns="109855" rIns="0" bIns="0" rtlCol="0">
            <a:spAutoFit/>
          </a:bodyPr>
          <a:lstStyle/>
          <a:p>
            <a:pPr marL="354965" indent="-342265">
              <a:lnSpc>
                <a:spcPct val="100000"/>
              </a:lnSpc>
              <a:spcBef>
                <a:spcPts val="865"/>
              </a:spcBef>
              <a:buFont typeface="Arial"/>
              <a:buChar char="•"/>
              <a:tabLst>
                <a:tab pos="354965" algn="l"/>
              </a:tabLst>
            </a:pPr>
            <a:r>
              <a:rPr sz="3200">
                <a:latin typeface="Calibri"/>
                <a:cs typeface="Calibri"/>
              </a:rPr>
              <a:t>Analog</a:t>
            </a:r>
            <a:r>
              <a:rPr sz="3200" spc="-5">
                <a:latin typeface="Calibri"/>
                <a:cs typeface="Calibri"/>
              </a:rPr>
              <a:t> </a:t>
            </a:r>
            <a:r>
              <a:rPr sz="3200" spc="-10">
                <a:latin typeface="Calibri"/>
                <a:cs typeface="Calibri"/>
              </a:rPr>
              <a:t>transducer</a:t>
            </a:r>
            <a:endParaRPr sz="3200">
              <a:latin typeface="Calibri"/>
              <a:cs typeface="Calibri"/>
            </a:endParaRPr>
          </a:p>
          <a:p>
            <a:pPr marL="354965" indent="-342265">
              <a:lnSpc>
                <a:spcPct val="100000"/>
              </a:lnSpc>
              <a:spcBef>
                <a:spcPts val="770"/>
              </a:spcBef>
              <a:buFont typeface="Arial"/>
              <a:buChar char="•"/>
              <a:tabLst>
                <a:tab pos="354965" algn="l"/>
              </a:tabLst>
            </a:pPr>
            <a:r>
              <a:rPr sz="3200">
                <a:latin typeface="Calibri"/>
                <a:cs typeface="Calibri"/>
              </a:rPr>
              <a:t>Digital</a:t>
            </a:r>
            <a:r>
              <a:rPr sz="3200" spc="-35">
                <a:latin typeface="Calibri"/>
                <a:cs typeface="Calibri"/>
              </a:rPr>
              <a:t> </a:t>
            </a:r>
            <a:r>
              <a:rPr sz="3200" spc="-10">
                <a:latin typeface="Calibri"/>
                <a:cs typeface="Calibri"/>
              </a:rPr>
              <a:t>transducer</a:t>
            </a:r>
            <a:endParaRPr sz="32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071" y="660019"/>
            <a:ext cx="8809990" cy="5320030"/>
          </a:xfrm>
          <a:prstGeom prst="rect">
            <a:avLst/>
          </a:prstGeom>
        </p:spPr>
        <p:txBody>
          <a:bodyPr vert="horz" wrap="square" lIns="0" tIns="12700" rIns="0" bIns="0" rtlCol="0">
            <a:spAutoFit/>
          </a:bodyPr>
          <a:lstStyle/>
          <a:p>
            <a:pPr marL="12700" marR="7620">
              <a:lnSpc>
                <a:spcPct val="100000"/>
              </a:lnSpc>
              <a:spcBef>
                <a:spcPts val="100"/>
              </a:spcBef>
            </a:pPr>
            <a:r>
              <a:rPr sz="1800">
                <a:solidFill>
                  <a:srgbClr val="333333"/>
                </a:solidFill>
                <a:latin typeface="Times New Roman"/>
                <a:cs typeface="Times New Roman"/>
              </a:rPr>
              <a:t>The</a:t>
            </a:r>
            <a:r>
              <a:rPr sz="1800" spc="5">
                <a:solidFill>
                  <a:srgbClr val="333333"/>
                </a:solidFill>
                <a:latin typeface="Times New Roman"/>
                <a:cs typeface="Times New Roman"/>
              </a:rPr>
              <a:t> </a:t>
            </a:r>
            <a:r>
              <a:rPr sz="1800">
                <a:solidFill>
                  <a:srgbClr val="333333"/>
                </a:solidFill>
                <a:latin typeface="Times New Roman"/>
                <a:cs typeface="Times New Roman"/>
              </a:rPr>
              <a:t>transducers</a:t>
            </a:r>
            <a:r>
              <a:rPr sz="1800" spc="-10">
                <a:solidFill>
                  <a:srgbClr val="333333"/>
                </a:solidFill>
                <a:latin typeface="Times New Roman"/>
                <a:cs typeface="Times New Roman"/>
              </a:rPr>
              <a:t> </a:t>
            </a:r>
            <a:r>
              <a:rPr sz="1800">
                <a:solidFill>
                  <a:srgbClr val="333333"/>
                </a:solidFill>
                <a:latin typeface="Times New Roman"/>
                <a:cs typeface="Times New Roman"/>
              </a:rPr>
              <a:t>can</a:t>
            </a:r>
            <a:r>
              <a:rPr sz="1800" spc="10">
                <a:solidFill>
                  <a:srgbClr val="333333"/>
                </a:solidFill>
                <a:latin typeface="Times New Roman"/>
                <a:cs typeface="Times New Roman"/>
              </a:rPr>
              <a:t> </a:t>
            </a:r>
            <a:r>
              <a:rPr sz="1800">
                <a:solidFill>
                  <a:srgbClr val="333333"/>
                </a:solidFill>
                <a:latin typeface="Times New Roman"/>
                <a:cs typeface="Times New Roman"/>
              </a:rPr>
              <a:t>be</a:t>
            </a:r>
            <a:r>
              <a:rPr sz="1800" spc="5">
                <a:solidFill>
                  <a:srgbClr val="333333"/>
                </a:solidFill>
                <a:latin typeface="Times New Roman"/>
                <a:cs typeface="Times New Roman"/>
              </a:rPr>
              <a:t> </a:t>
            </a:r>
            <a:r>
              <a:rPr sz="1800">
                <a:solidFill>
                  <a:srgbClr val="333333"/>
                </a:solidFill>
                <a:latin typeface="Times New Roman"/>
                <a:cs typeface="Times New Roman"/>
              </a:rPr>
              <a:t>classified</a:t>
            </a:r>
            <a:r>
              <a:rPr sz="1800" spc="10">
                <a:solidFill>
                  <a:srgbClr val="333333"/>
                </a:solidFill>
                <a:latin typeface="Times New Roman"/>
                <a:cs typeface="Times New Roman"/>
              </a:rPr>
              <a:t> </a:t>
            </a:r>
            <a:r>
              <a:rPr sz="1800">
                <a:solidFill>
                  <a:srgbClr val="333333"/>
                </a:solidFill>
                <a:latin typeface="Times New Roman"/>
                <a:cs typeface="Times New Roman"/>
              </a:rPr>
              <a:t>on the</a:t>
            </a:r>
            <a:r>
              <a:rPr sz="1800" spc="10">
                <a:solidFill>
                  <a:srgbClr val="333333"/>
                </a:solidFill>
                <a:latin typeface="Times New Roman"/>
                <a:cs typeface="Times New Roman"/>
              </a:rPr>
              <a:t> </a:t>
            </a:r>
            <a:r>
              <a:rPr sz="1800">
                <a:solidFill>
                  <a:srgbClr val="333333"/>
                </a:solidFill>
                <a:latin typeface="Times New Roman"/>
                <a:cs typeface="Times New Roman"/>
              </a:rPr>
              <a:t>basis of the</a:t>
            </a:r>
            <a:r>
              <a:rPr sz="1800" spc="20">
                <a:solidFill>
                  <a:srgbClr val="333333"/>
                </a:solidFill>
                <a:latin typeface="Times New Roman"/>
                <a:cs typeface="Times New Roman"/>
              </a:rPr>
              <a:t> </a:t>
            </a:r>
            <a:r>
              <a:rPr sz="1800">
                <a:solidFill>
                  <a:srgbClr val="333333"/>
                </a:solidFill>
                <a:latin typeface="Times New Roman"/>
                <a:cs typeface="Times New Roman"/>
              </a:rPr>
              <a:t>output</a:t>
            </a:r>
            <a:r>
              <a:rPr sz="1800" spc="5">
                <a:solidFill>
                  <a:srgbClr val="333333"/>
                </a:solidFill>
                <a:latin typeface="Times New Roman"/>
                <a:cs typeface="Times New Roman"/>
              </a:rPr>
              <a:t> </a:t>
            </a:r>
            <a:r>
              <a:rPr sz="1800">
                <a:solidFill>
                  <a:srgbClr val="333333"/>
                </a:solidFill>
                <a:latin typeface="Times New Roman"/>
                <a:cs typeface="Times New Roman"/>
              </a:rPr>
              <a:t>which</a:t>
            </a:r>
            <a:r>
              <a:rPr sz="1800" spc="-10">
                <a:solidFill>
                  <a:srgbClr val="333333"/>
                </a:solidFill>
                <a:latin typeface="Times New Roman"/>
                <a:cs typeface="Times New Roman"/>
              </a:rPr>
              <a:t> </a:t>
            </a:r>
            <a:r>
              <a:rPr sz="1800">
                <a:solidFill>
                  <a:srgbClr val="333333"/>
                </a:solidFill>
                <a:latin typeface="Times New Roman"/>
                <a:cs typeface="Times New Roman"/>
              </a:rPr>
              <a:t>may</a:t>
            </a:r>
            <a:r>
              <a:rPr sz="1800" spc="35">
                <a:solidFill>
                  <a:srgbClr val="333333"/>
                </a:solidFill>
                <a:latin typeface="Times New Roman"/>
                <a:cs typeface="Times New Roman"/>
              </a:rPr>
              <a:t> </a:t>
            </a:r>
            <a:r>
              <a:rPr sz="1800">
                <a:solidFill>
                  <a:srgbClr val="333333"/>
                </a:solidFill>
                <a:latin typeface="Times New Roman"/>
                <a:cs typeface="Times New Roman"/>
              </a:rPr>
              <a:t>be</a:t>
            </a:r>
            <a:r>
              <a:rPr sz="1800" spc="5">
                <a:solidFill>
                  <a:srgbClr val="333333"/>
                </a:solidFill>
                <a:latin typeface="Times New Roman"/>
                <a:cs typeface="Times New Roman"/>
              </a:rPr>
              <a:t> </a:t>
            </a:r>
            <a:r>
              <a:rPr sz="1800">
                <a:solidFill>
                  <a:srgbClr val="333333"/>
                </a:solidFill>
                <a:latin typeface="Times New Roman"/>
                <a:cs typeface="Times New Roman"/>
              </a:rPr>
              <a:t>a</a:t>
            </a:r>
            <a:r>
              <a:rPr sz="1800" spc="5">
                <a:solidFill>
                  <a:srgbClr val="333333"/>
                </a:solidFill>
                <a:latin typeface="Times New Roman"/>
                <a:cs typeface="Times New Roman"/>
              </a:rPr>
              <a:t> </a:t>
            </a:r>
            <a:r>
              <a:rPr sz="1800">
                <a:solidFill>
                  <a:srgbClr val="333333"/>
                </a:solidFill>
                <a:latin typeface="Times New Roman"/>
                <a:cs typeface="Times New Roman"/>
              </a:rPr>
              <a:t>continuous</a:t>
            </a:r>
            <a:r>
              <a:rPr sz="1800" spc="10">
                <a:solidFill>
                  <a:srgbClr val="333333"/>
                </a:solidFill>
                <a:latin typeface="Times New Roman"/>
                <a:cs typeface="Times New Roman"/>
              </a:rPr>
              <a:t> </a:t>
            </a:r>
            <a:r>
              <a:rPr sz="1800" spc="-10">
                <a:solidFill>
                  <a:srgbClr val="333333"/>
                </a:solidFill>
                <a:latin typeface="Times New Roman"/>
                <a:cs typeface="Times New Roman"/>
              </a:rPr>
              <a:t>function </a:t>
            </a:r>
            <a:r>
              <a:rPr sz="1800">
                <a:solidFill>
                  <a:srgbClr val="333333"/>
                </a:solidFill>
                <a:latin typeface="Times New Roman"/>
                <a:cs typeface="Times New Roman"/>
              </a:rPr>
              <a:t>of</a:t>
            </a:r>
            <a:r>
              <a:rPr sz="1800" spc="-15">
                <a:solidFill>
                  <a:srgbClr val="333333"/>
                </a:solidFill>
                <a:latin typeface="Times New Roman"/>
                <a:cs typeface="Times New Roman"/>
              </a:rPr>
              <a:t> </a:t>
            </a:r>
            <a:r>
              <a:rPr sz="1800">
                <a:solidFill>
                  <a:srgbClr val="333333"/>
                </a:solidFill>
                <a:latin typeface="Times New Roman"/>
                <a:cs typeface="Times New Roman"/>
              </a:rPr>
              <a:t>time</a:t>
            </a:r>
            <a:r>
              <a:rPr sz="1800" spc="15">
                <a:solidFill>
                  <a:srgbClr val="333333"/>
                </a:solidFill>
                <a:latin typeface="Times New Roman"/>
                <a:cs typeface="Times New Roman"/>
              </a:rPr>
              <a:t> </a:t>
            </a:r>
            <a:r>
              <a:rPr sz="1800">
                <a:solidFill>
                  <a:srgbClr val="333333"/>
                </a:solidFill>
                <a:latin typeface="Times New Roman"/>
                <a:cs typeface="Times New Roman"/>
              </a:rPr>
              <a:t>or</a:t>
            </a:r>
            <a:r>
              <a:rPr sz="1800" spc="-10">
                <a:solidFill>
                  <a:srgbClr val="333333"/>
                </a:solidFill>
                <a:latin typeface="Times New Roman"/>
                <a:cs typeface="Times New Roman"/>
              </a:rPr>
              <a:t> </a:t>
            </a:r>
            <a:r>
              <a:rPr sz="1800">
                <a:solidFill>
                  <a:srgbClr val="333333"/>
                </a:solidFill>
                <a:latin typeface="Times New Roman"/>
                <a:cs typeface="Times New Roman"/>
              </a:rPr>
              <a:t>the output</a:t>
            </a:r>
            <a:r>
              <a:rPr sz="1800" spc="-5">
                <a:solidFill>
                  <a:srgbClr val="333333"/>
                </a:solidFill>
                <a:latin typeface="Times New Roman"/>
                <a:cs typeface="Times New Roman"/>
              </a:rPr>
              <a:t> </a:t>
            </a:r>
            <a:r>
              <a:rPr sz="1800">
                <a:solidFill>
                  <a:srgbClr val="333333"/>
                </a:solidFill>
                <a:latin typeface="Times New Roman"/>
                <a:cs typeface="Times New Roman"/>
              </a:rPr>
              <a:t>may</a:t>
            </a:r>
            <a:r>
              <a:rPr sz="1800" spc="10">
                <a:solidFill>
                  <a:srgbClr val="333333"/>
                </a:solidFill>
                <a:latin typeface="Times New Roman"/>
                <a:cs typeface="Times New Roman"/>
              </a:rPr>
              <a:t> </a:t>
            </a:r>
            <a:r>
              <a:rPr sz="1800">
                <a:solidFill>
                  <a:srgbClr val="333333"/>
                </a:solidFill>
                <a:latin typeface="Times New Roman"/>
                <a:cs typeface="Times New Roman"/>
              </a:rPr>
              <a:t>be in</a:t>
            </a:r>
            <a:r>
              <a:rPr sz="1800" spc="-10">
                <a:solidFill>
                  <a:srgbClr val="333333"/>
                </a:solidFill>
                <a:latin typeface="Times New Roman"/>
                <a:cs typeface="Times New Roman"/>
              </a:rPr>
              <a:t> </a:t>
            </a:r>
            <a:r>
              <a:rPr sz="1800">
                <a:solidFill>
                  <a:srgbClr val="333333"/>
                </a:solidFill>
                <a:latin typeface="Times New Roman"/>
                <a:cs typeface="Times New Roman"/>
              </a:rPr>
              <a:t>discrete</a:t>
            </a:r>
            <a:r>
              <a:rPr sz="1800" spc="-10">
                <a:solidFill>
                  <a:srgbClr val="333333"/>
                </a:solidFill>
                <a:latin typeface="Times New Roman"/>
                <a:cs typeface="Times New Roman"/>
              </a:rPr>
              <a:t> steps.</a:t>
            </a:r>
            <a:endParaRPr sz="1800">
              <a:latin typeface="Times New Roman"/>
              <a:cs typeface="Times New Roman"/>
            </a:endParaRPr>
          </a:p>
          <a:p>
            <a:pPr>
              <a:lnSpc>
                <a:spcPct val="100000"/>
              </a:lnSpc>
              <a:spcBef>
                <a:spcPts val="30"/>
              </a:spcBef>
            </a:pPr>
            <a:endParaRPr sz="1850">
              <a:latin typeface="Times New Roman"/>
              <a:cs typeface="Times New Roman"/>
            </a:endParaRPr>
          </a:p>
          <a:p>
            <a:pPr marL="12700">
              <a:lnSpc>
                <a:spcPct val="100000"/>
              </a:lnSpc>
            </a:pPr>
            <a:r>
              <a:rPr sz="1800" b="1">
                <a:solidFill>
                  <a:srgbClr val="333333"/>
                </a:solidFill>
                <a:latin typeface="Times New Roman"/>
                <a:cs typeface="Times New Roman"/>
              </a:rPr>
              <a:t>Analog</a:t>
            </a:r>
            <a:r>
              <a:rPr sz="1800" b="1" spc="-35">
                <a:solidFill>
                  <a:srgbClr val="333333"/>
                </a:solidFill>
                <a:latin typeface="Times New Roman"/>
                <a:cs typeface="Times New Roman"/>
              </a:rPr>
              <a:t> </a:t>
            </a:r>
            <a:r>
              <a:rPr sz="1800" b="1" spc="-10">
                <a:solidFill>
                  <a:srgbClr val="333333"/>
                </a:solidFill>
                <a:latin typeface="Times New Roman"/>
                <a:cs typeface="Times New Roman"/>
              </a:rPr>
              <a:t>Transducers</a:t>
            </a:r>
            <a:endParaRPr sz="1800">
              <a:latin typeface="Times New Roman"/>
              <a:cs typeface="Times New Roman"/>
            </a:endParaRPr>
          </a:p>
          <a:p>
            <a:pPr>
              <a:lnSpc>
                <a:spcPct val="100000"/>
              </a:lnSpc>
              <a:spcBef>
                <a:spcPts val="35"/>
              </a:spcBef>
            </a:pPr>
            <a:endParaRPr sz="1850">
              <a:latin typeface="Times New Roman"/>
              <a:cs typeface="Times New Roman"/>
            </a:endParaRPr>
          </a:p>
          <a:p>
            <a:pPr marL="12700" marR="5080">
              <a:lnSpc>
                <a:spcPct val="100000"/>
              </a:lnSpc>
            </a:pPr>
            <a:r>
              <a:rPr sz="1800">
                <a:solidFill>
                  <a:srgbClr val="333333"/>
                </a:solidFill>
                <a:latin typeface="Times New Roman"/>
                <a:cs typeface="Times New Roman"/>
              </a:rPr>
              <a:t>Ø</a:t>
            </a:r>
            <a:r>
              <a:rPr sz="1800" spc="250">
                <a:solidFill>
                  <a:srgbClr val="333333"/>
                </a:solidFill>
                <a:latin typeface="Times New Roman"/>
                <a:cs typeface="Times New Roman"/>
              </a:rPr>
              <a:t> </a:t>
            </a:r>
            <a:r>
              <a:rPr sz="1800">
                <a:solidFill>
                  <a:srgbClr val="333333"/>
                </a:solidFill>
                <a:latin typeface="Times New Roman"/>
                <a:cs typeface="Times New Roman"/>
              </a:rPr>
              <a:t>These</a:t>
            </a:r>
            <a:r>
              <a:rPr sz="1800" spc="260">
                <a:solidFill>
                  <a:srgbClr val="333333"/>
                </a:solidFill>
                <a:latin typeface="Times New Roman"/>
                <a:cs typeface="Times New Roman"/>
              </a:rPr>
              <a:t> </a:t>
            </a:r>
            <a:r>
              <a:rPr sz="1800">
                <a:solidFill>
                  <a:srgbClr val="333333"/>
                </a:solidFill>
                <a:latin typeface="Times New Roman"/>
                <a:cs typeface="Times New Roman"/>
              </a:rPr>
              <a:t>transducers</a:t>
            </a:r>
            <a:r>
              <a:rPr sz="1800" spc="254">
                <a:solidFill>
                  <a:srgbClr val="333333"/>
                </a:solidFill>
                <a:latin typeface="Times New Roman"/>
                <a:cs typeface="Times New Roman"/>
              </a:rPr>
              <a:t> </a:t>
            </a:r>
            <a:r>
              <a:rPr sz="1800">
                <a:solidFill>
                  <a:srgbClr val="333333"/>
                </a:solidFill>
                <a:latin typeface="Times New Roman"/>
                <a:cs typeface="Times New Roman"/>
              </a:rPr>
              <a:t>convert</a:t>
            </a:r>
            <a:r>
              <a:rPr sz="1800" spc="265">
                <a:solidFill>
                  <a:srgbClr val="333333"/>
                </a:solidFill>
                <a:latin typeface="Times New Roman"/>
                <a:cs typeface="Times New Roman"/>
              </a:rPr>
              <a:t> </a:t>
            </a:r>
            <a:r>
              <a:rPr sz="1800">
                <a:solidFill>
                  <a:srgbClr val="333333"/>
                </a:solidFill>
                <a:latin typeface="Times New Roman"/>
                <a:cs typeface="Times New Roman"/>
              </a:rPr>
              <a:t>the</a:t>
            </a:r>
            <a:r>
              <a:rPr sz="1800" spc="254">
                <a:solidFill>
                  <a:srgbClr val="333333"/>
                </a:solidFill>
                <a:latin typeface="Times New Roman"/>
                <a:cs typeface="Times New Roman"/>
              </a:rPr>
              <a:t> </a:t>
            </a:r>
            <a:r>
              <a:rPr sz="1800">
                <a:solidFill>
                  <a:srgbClr val="333333"/>
                </a:solidFill>
                <a:latin typeface="Times New Roman"/>
                <a:cs typeface="Times New Roman"/>
              </a:rPr>
              <a:t>input</a:t>
            </a:r>
            <a:r>
              <a:rPr sz="1800" spc="265">
                <a:solidFill>
                  <a:srgbClr val="333333"/>
                </a:solidFill>
                <a:latin typeface="Times New Roman"/>
                <a:cs typeface="Times New Roman"/>
              </a:rPr>
              <a:t> </a:t>
            </a:r>
            <a:r>
              <a:rPr sz="1800">
                <a:solidFill>
                  <a:srgbClr val="333333"/>
                </a:solidFill>
                <a:latin typeface="Times New Roman"/>
                <a:cs typeface="Times New Roman"/>
              </a:rPr>
              <a:t>quantity</a:t>
            </a:r>
            <a:r>
              <a:rPr sz="1800" spc="270">
                <a:solidFill>
                  <a:srgbClr val="333333"/>
                </a:solidFill>
                <a:latin typeface="Times New Roman"/>
                <a:cs typeface="Times New Roman"/>
              </a:rPr>
              <a:t> </a:t>
            </a:r>
            <a:r>
              <a:rPr sz="1800">
                <a:solidFill>
                  <a:srgbClr val="333333"/>
                </a:solidFill>
                <a:latin typeface="Times New Roman"/>
                <a:cs typeface="Times New Roman"/>
              </a:rPr>
              <a:t>into</a:t>
            </a:r>
            <a:r>
              <a:rPr sz="1800" spc="260">
                <a:solidFill>
                  <a:srgbClr val="333333"/>
                </a:solidFill>
                <a:latin typeface="Times New Roman"/>
                <a:cs typeface="Times New Roman"/>
              </a:rPr>
              <a:t> </a:t>
            </a:r>
            <a:r>
              <a:rPr sz="1800">
                <a:solidFill>
                  <a:srgbClr val="333333"/>
                </a:solidFill>
                <a:latin typeface="Times New Roman"/>
                <a:cs typeface="Times New Roman"/>
              </a:rPr>
              <a:t>an</a:t>
            </a:r>
            <a:r>
              <a:rPr sz="1800" spc="254">
                <a:solidFill>
                  <a:srgbClr val="333333"/>
                </a:solidFill>
                <a:latin typeface="Times New Roman"/>
                <a:cs typeface="Times New Roman"/>
              </a:rPr>
              <a:t> </a:t>
            </a:r>
            <a:r>
              <a:rPr sz="1800">
                <a:solidFill>
                  <a:srgbClr val="333333"/>
                </a:solidFill>
                <a:latin typeface="Times New Roman"/>
                <a:cs typeface="Times New Roman"/>
              </a:rPr>
              <a:t>analog</a:t>
            </a:r>
            <a:r>
              <a:rPr sz="1800" spc="254">
                <a:solidFill>
                  <a:srgbClr val="333333"/>
                </a:solidFill>
                <a:latin typeface="Times New Roman"/>
                <a:cs typeface="Times New Roman"/>
              </a:rPr>
              <a:t> </a:t>
            </a:r>
            <a:r>
              <a:rPr sz="1800">
                <a:solidFill>
                  <a:srgbClr val="333333"/>
                </a:solidFill>
                <a:latin typeface="Times New Roman"/>
                <a:cs typeface="Times New Roman"/>
              </a:rPr>
              <a:t>output</a:t>
            </a:r>
            <a:r>
              <a:rPr sz="1800" spc="265">
                <a:solidFill>
                  <a:srgbClr val="333333"/>
                </a:solidFill>
                <a:latin typeface="Times New Roman"/>
                <a:cs typeface="Times New Roman"/>
              </a:rPr>
              <a:t> </a:t>
            </a:r>
            <a:r>
              <a:rPr sz="1800">
                <a:solidFill>
                  <a:srgbClr val="333333"/>
                </a:solidFill>
                <a:latin typeface="Times New Roman"/>
                <a:cs typeface="Times New Roman"/>
              </a:rPr>
              <a:t>which</a:t>
            </a:r>
            <a:r>
              <a:rPr sz="1800" spc="254">
                <a:solidFill>
                  <a:srgbClr val="333333"/>
                </a:solidFill>
                <a:latin typeface="Times New Roman"/>
                <a:cs typeface="Times New Roman"/>
              </a:rPr>
              <a:t> </a:t>
            </a:r>
            <a:r>
              <a:rPr sz="1800">
                <a:solidFill>
                  <a:srgbClr val="333333"/>
                </a:solidFill>
                <a:latin typeface="Times New Roman"/>
                <a:cs typeface="Times New Roman"/>
              </a:rPr>
              <a:t>is</a:t>
            </a:r>
            <a:r>
              <a:rPr sz="1800" spc="250">
                <a:solidFill>
                  <a:srgbClr val="333333"/>
                </a:solidFill>
                <a:latin typeface="Times New Roman"/>
                <a:cs typeface="Times New Roman"/>
              </a:rPr>
              <a:t> </a:t>
            </a:r>
            <a:r>
              <a:rPr sz="1800">
                <a:solidFill>
                  <a:srgbClr val="333333"/>
                </a:solidFill>
                <a:latin typeface="Times New Roman"/>
                <a:cs typeface="Times New Roman"/>
              </a:rPr>
              <a:t>a</a:t>
            </a:r>
            <a:r>
              <a:rPr sz="1800" spc="260">
                <a:solidFill>
                  <a:srgbClr val="333333"/>
                </a:solidFill>
                <a:latin typeface="Times New Roman"/>
                <a:cs typeface="Times New Roman"/>
              </a:rPr>
              <a:t> </a:t>
            </a:r>
            <a:r>
              <a:rPr sz="1800" spc="-10">
                <a:solidFill>
                  <a:srgbClr val="333333"/>
                </a:solidFill>
                <a:latin typeface="Times New Roman"/>
                <a:cs typeface="Times New Roman"/>
              </a:rPr>
              <a:t>continuous </a:t>
            </a:r>
            <a:r>
              <a:rPr sz="1800">
                <a:solidFill>
                  <a:srgbClr val="333333"/>
                </a:solidFill>
                <a:latin typeface="Times New Roman"/>
                <a:cs typeface="Times New Roman"/>
              </a:rPr>
              <a:t>function</a:t>
            </a:r>
            <a:r>
              <a:rPr sz="1800" spc="-25">
                <a:solidFill>
                  <a:srgbClr val="333333"/>
                </a:solidFill>
                <a:latin typeface="Times New Roman"/>
                <a:cs typeface="Times New Roman"/>
              </a:rPr>
              <a:t> </a:t>
            </a:r>
            <a:r>
              <a:rPr sz="1800">
                <a:solidFill>
                  <a:srgbClr val="333333"/>
                </a:solidFill>
                <a:latin typeface="Times New Roman"/>
                <a:cs typeface="Times New Roman"/>
              </a:rPr>
              <a:t>of</a:t>
            </a:r>
            <a:r>
              <a:rPr sz="1800" spc="10">
                <a:solidFill>
                  <a:srgbClr val="333333"/>
                </a:solidFill>
                <a:latin typeface="Times New Roman"/>
                <a:cs typeface="Times New Roman"/>
              </a:rPr>
              <a:t> </a:t>
            </a:r>
            <a:r>
              <a:rPr sz="1800" spc="-20">
                <a:solidFill>
                  <a:srgbClr val="333333"/>
                </a:solidFill>
                <a:latin typeface="Times New Roman"/>
                <a:cs typeface="Times New Roman"/>
              </a:rPr>
              <a:t>time.</a:t>
            </a:r>
            <a:endParaRPr sz="1800">
              <a:latin typeface="Times New Roman"/>
              <a:cs typeface="Times New Roman"/>
            </a:endParaRPr>
          </a:p>
          <a:p>
            <a:pPr>
              <a:lnSpc>
                <a:spcPct val="100000"/>
              </a:lnSpc>
              <a:spcBef>
                <a:spcPts val="35"/>
              </a:spcBef>
            </a:pPr>
            <a:endParaRPr sz="1850">
              <a:latin typeface="Times New Roman"/>
              <a:cs typeface="Times New Roman"/>
            </a:endParaRPr>
          </a:p>
          <a:p>
            <a:pPr marL="12700" marR="8255">
              <a:lnSpc>
                <a:spcPct val="100000"/>
              </a:lnSpc>
            </a:pPr>
            <a:r>
              <a:rPr sz="1800">
                <a:solidFill>
                  <a:srgbClr val="333333"/>
                </a:solidFill>
                <a:latin typeface="Times New Roman"/>
                <a:cs typeface="Times New Roman"/>
              </a:rPr>
              <a:t>Ø</a:t>
            </a:r>
            <a:r>
              <a:rPr sz="1800" spc="180">
                <a:solidFill>
                  <a:srgbClr val="333333"/>
                </a:solidFill>
                <a:latin typeface="Times New Roman"/>
                <a:cs typeface="Times New Roman"/>
              </a:rPr>
              <a:t> </a:t>
            </a:r>
            <a:r>
              <a:rPr sz="1800">
                <a:solidFill>
                  <a:srgbClr val="333333"/>
                </a:solidFill>
                <a:latin typeface="Times New Roman"/>
                <a:cs typeface="Times New Roman"/>
              </a:rPr>
              <a:t>A</a:t>
            </a:r>
            <a:r>
              <a:rPr sz="1800" spc="100">
                <a:solidFill>
                  <a:srgbClr val="333333"/>
                </a:solidFill>
                <a:latin typeface="Times New Roman"/>
                <a:cs typeface="Times New Roman"/>
              </a:rPr>
              <a:t> </a:t>
            </a:r>
            <a:r>
              <a:rPr sz="1800">
                <a:solidFill>
                  <a:srgbClr val="333333"/>
                </a:solidFill>
                <a:latin typeface="Times New Roman"/>
                <a:cs typeface="Times New Roman"/>
              </a:rPr>
              <a:t>strain</a:t>
            </a:r>
            <a:r>
              <a:rPr sz="1800" spc="204">
                <a:solidFill>
                  <a:srgbClr val="333333"/>
                </a:solidFill>
                <a:latin typeface="Times New Roman"/>
                <a:cs typeface="Times New Roman"/>
              </a:rPr>
              <a:t> </a:t>
            </a:r>
            <a:r>
              <a:rPr sz="1800">
                <a:solidFill>
                  <a:srgbClr val="333333"/>
                </a:solidFill>
                <a:latin typeface="Times New Roman"/>
                <a:cs typeface="Times New Roman"/>
              </a:rPr>
              <a:t>gauge,</a:t>
            </a:r>
            <a:r>
              <a:rPr sz="1800" spc="195">
                <a:solidFill>
                  <a:srgbClr val="333333"/>
                </a:solidFill>
                <a:latin typeface="Times New Roman"/>
                <a:cs typeface="Times New Roman"/>
              </a:rPr>
              <a:t> </a:t>
            </a:r>
            <a:r>
              <a:rPr sz="1800" spc="-20">
                <a:solidFill>
                  <a:srgbClr val="333333"/>
                </a:solidFill>
                <a:latin typeface="Times New Roman"/>
                <a:cs typeface="Times New Roman"/>
              </a:rPr>
              <a:t>LVDT,</a:t>
            </a:r>
            <a:r>
              <a:rPr sz="1800" spc="195">
                <a:solidFill>
                  <a:srgbClr val="333333"/>
                </a:solidFill>
                <a:latin typeface="Times New Roman"/>
                <a:cs typeface="Times New Roman"/>
              </a:rPr>
              <a:t> </a:t>
            </a:r>
            <a:r>
              <a:rPr sz="1800">
                <a:solidFill>
                  <a:srgbClr val="333333"/>
                </a:solidFill>
                <a:latin typeface="Times New Roman"/>
                <a:cs typeface="Times New Roman"/>
              </a:rPr>
              <a:t>thermocouples</a:t>
            </a:r>
            <a:r>
              <a:rPr sz="1800" spc="200">
                <a:solidFill>
                  <a:srgbClr val="333333"/>
                </a:solidFill>
                <a:latin typeface="Times New Roman"/>
                <a:cs typeface="Times New Roman"/>
              </a:rPr>
              <a:t> </a:t>
            </a:r>
            <a:r>
              <a:rPr sz="1800">
                <a:solidFill>
                  <a:srgbClr val="333333"/>
                </a:solidFill>
                <a:latin typeface="Times New Roman"/>
                <a:cs typeface="Times New Roman"/>
              </a:rPr>
              <a:t>or</a:t>
            </a:r>
            <a:r>
              <a:rPr sz="1800" spc="190">
                <a:solidFill>
                  <a:srgbClr val="333333"/>
                </a:solidFill>
                <a:latin typeface="Times New Roman"/>
                <a:cs typeface="Times New Roman"/>
              </a:rPr>
              <a:t> </a:t>
            </a:r>
            <a:r>
              <a:rPr sz="1800">
                <a:solidFill>
                  <a:srgbClr val="333333"/>
                </a:solidFill>
                <a:latin typeface="Times New Roman"/>
                <a:cs typeface="Times New Roman"/>
              </a:rPr>
              <a:t>thermistors</a:t>
            </a:r>
            <a:r>
              <a:rPr sz="1800" spc="204">
                <a:solidFill>
                  <a:srgbClr val="333333"/>
                </a:solidFill>
                <a:latin typeface="Times New Roman"/>
                <a:cs typeface="Times New Roman"/>
              </a:rPr>
              <a:t> </a:t>
            </a:r>
            <a:r>
              <a:rPr sz="1800">
                <a:solidFill>
                  <a:srgbClr val="333333"/>
                </a:solidFill>
                <a:latin typeface="Times New Roman"/>
                <a:cs typeface="Times New Roman"/>
              </a:rPr>
              <a:t>are</a:t>
            </a:r>
            <a:r>
              <a:rPr sz="1800" spc="195">
                <a:solidFill>
                  <a:srgbClr val="333333"/>
                </a:solidFill>
                <a:latin typeface="Times New Roman"/>
                <a:cs typeface="Times New Roman"/>
              </a:rPr>
              <a:t> </a:t>
            </a:r>
            <a:r>
              <a:rPr sz="1800">
                <a:solidFill>
                  <a:srgbClr val="333333"/>
                </a:solidFill>
                <a:latin typeface="Times New Roman"/>
                <a:cs typeface="Times New Roman"/>
              </a:rPr>
              <a:t>called</a:t>
            </a:r>
            <a:r>
              <a:rPr sz="1800" spc="200">
                <a:solidFill>
                  <a:srgbClr val="333333"/>
                </a:solidFill>
                <a:latin typeface="Times New Roman"/>
                <a:cs typeface="Times New Roman"/>
              </a:rPr>
              <a:t> </a:t>
            </a:r>
            <a:r>
              <a:rPr sz="1800">
                <a:solidFill>
                  <a:srgbClr val="333333"/>
                </a:solidFill>
                <a:latin typeface="Times New Roman"/>
                <a:cs typeface="Times New Roman"/>
              </a:rPr>
              <a:t>analog</a:t>
            </a:r>
            <a:r>
              <a:rPr sz="1800" spc="185">
                <a:solidFill>
                  <a:srgbClr val="333333"/>
                </a:solidFill>
                <a:latin typeface="Times New Roman"/>
                <a:cs typeface="Times New Roman"/>
              </a:rPr>
              <a:t> </a:t>
            </a:r>
            <a:r>
              <a:rPr sz="1800">
                <a:solidFill>
                  <a:srgbClr val="333333"/>
                </a:solidFill>
                <a:latin typeface="Times New Roman"/>
                <a:cs typeface="Times New Roman"/>
              </a:rPr>
              <a:t>transducers</a:t>
            </a:r>
            <a:r>
              <a:rPr sz="1800" spc="200">
                <a:solidFill>
                  <a:srgbClr val="333333"/>
                </a:solidFill>
                <a:latin typeface="Times New Roman"/>
                <a:cs typeface="Times New Roman"/>
              </a:rPr>
              <a:t> </a:t>
            </a:r>
            <a:r>
              <a:rPr sz="1800">
                <a:solidFill>
                  <a:srgbClr val="333333"/>
                </a:solidFill>
                <a:latin typeface="Times New Roman"/>
                <a:cs typeface="Times New Roman"/>
              </a:rPr>
              <a:t>as</a:t>
            </a:r>
            <a:r>
              <a:rPr sz="1800" spc="185">
                <a:solidFill>
                  <a:srgbClr val="333333"/>
                </a:solidFill>
                <a:latin typeface="Times New Roman"/>
                <a:cs typeface="Times New Roman"/>
              </a:rPr>
              <a:t> </a:t>
            </a:r>
            <a:r>
              <a:rPr sz="1800" spc="-20">
                <a:solidFill>
                  <a:srgbClr val="333333"/>
                </a:solidFill>
                <a:latin typeface="Times New Roman"/>
                <a:cs typeface="Times New Roman"/>
              </a:rPr>
              <a:t>they </a:t>
            </a:r>
            <a:r>
              <a:rPr sz="1800">
                <a:solidFill>
                  <a:srgbClr val="333333"/>
                </a:solidFill>
                <a:latin typeface="Times New Roman"/>
                <a:cs typeface="Times New Roman"/>
              </a:rPr>
              <a:t>produce</a:t>
            </a:r>
            <a:r>
              <a:rPr sz="1800" spc="-10">
                <a:solidFill>
                  <a:srgbClr val="333333"/>
                </a:solidFill>
                <a:latin typeface="Times New Roman"/>
                <a:cs typeface="Times New Roman"/>
              </a:rPr>
              <a:t> </a:t>
            </a:r>
            <a:r>
              <a:rPr sz="1800">
                <a:solidFill>
                  <a:srgbClr val="333333"/>
                </a:solidFill>
                <a:latin typeface="Times New Roman"/>
                <a:cs typeface="Times New Roman"/>
              </a:rPr>
              <a:t>an</a:t>
            </a:r>
            <a:r>
              <a:rPr sz="1800" spc="-10">
                <a:solidFill>
                  <a:srgbClr val="333333"/>
                </a:solidFill>
                <a:latin typeface="Times New Roman"/>
                <a:cs typeface="Times New Roman"/>
              </a:rPr>
              <a:t> </a:t>
            </a:r>
            <a:r>
              <a:rPr sz="1800">
                <a:solidFill>
                  <a:srgbClr val="333333"/>
                </a:solidFill>
                <a:latin typeface="Times New Roman"/>
                <a:cs typeface="Times New Roman"/>
              </a:rPr>
              <a:t>output which</a:t>
            </a:r>
            <a:r>
              <a:rPr sz="1800" spc="-5">
                <a:solidFill>
                  <a:srgbClr val="333333"/>
                </a:solidFill>
                <a:latin typeface="Times New Roman"/>
                <a:cs typeface="Times New Roman"/>
              </a:rPr>
              <a:t> </a:t>
            </a:r>
            <a:r>
              <a:rPr sz="1800">
                <a:solidFill>
                  <a:srgbClr val="333333"/>
                </a:solidFill>
                <a:latin typeface="Times New Roman"/>
                <a:cs typeface="Times New Roman"/>
              </a:rPr>
              <a:t>is</a:t>
            </a:r>
            <a:r>
              <a:rPr sz="1800" spc="5">
                <a:solidFill>
                  <a:srgbClr val="333333"/>
                </a:solidFill>
                <a:latin typeface="Times New Roman"/>
                <a:cs typeface="Times New Roman"/>
              </a:rPr>
              <a:t> </a:t>
            </a:r>
            <a:r>
              <a:rPr sz="1800">
                <a:solidFill>
                  <a:srgbClr val="333333"/>
                </a:solidFill>
                <a:latin typeface="Times New Roman"/>
                <a:cs typeface="Times New Roman"/>
              </a:rPr>
              <a:t>a continuous</a:t>
            </a:r>
            <a:r>
              <a:rPr sz="1800" spc="-5">
                <a:solidFill>
                  <a:srgbClr val="333333"/>
                </a:solidFill>
                <a:latin typeface="Times New Roman"/>
                <a:cs typeface="Times New Roman"/>
              </a:rPr>
              <a:t> </a:t>
            </a:r>
            <a:r>
              <a:rPr sz="1800">
                <a:solidFill>
                  <a:srgbClr val="333333"/>
                </a:solidFill>
                <a:latin typeface="Times New Roman"/>
                <a:cs typeface="Times New Roman"/>
              </a:rPr>
              <a:t>function</a:t>
            </a:r>
            <a:r>
              <a:rPr sz="1800" spc="-15">
                <a:solidFill>
                  <a:srgbClr val="333333"/>
                </a:solidFill>
                <a:latin typeface="Times New Roman"/>
                <a:cs typeface="Times New Roman"/>
              </a:rPr>
              <a:t> </a:t>
            </a:r>
            <a:r>
              <a:rPr sz="1800">
                <a:solidFill>
                  <a:srgbClr val="333333"/>
                </a:solidFill>
                <a:latin typeface="Times New Roman"/>
                <a:cs typeface="Times New Roman"/>
              </a:rPr>
              <a:t>of</a:t>
            </a:r>
            <a:r>
              <a:rPr sz="1800" spc="10">
                <a:solidFill>
                  <a:srgbClr val="333333"/>
                </a:solidFill>
                <a:latin typeface="Times New Roman"/>
                <a:cs typeface="Times New Roman"/>
              </a:rPr>
              <a:t> </a:t>
            </a:r>
            <a:r>
              <a:rPr sz="1800" spc="-10">
                <a:solidFill>
                  <a:srgbClr val="333333"/>
                </a:solidFill>
                <a:latin typeface="Times New Roman"/>
                <a:cs typeface="Times New Roman"/>
              </a:rPr>
              <a:t>time.</a:t>
            </a:r>
            <a:endParaRPr sz="1800">
              <a:latin typeface="Times New Roman"/>
              <a:cs typeface="Times New Roman"/>
            </a:endParaRPr>
          </a:p>
          <a:p>
            <a:pPr>
              <a:lnSpc>
                <a:spcPct val="100000"/>
              </a:lnSpc>
              <a:spcBef>
                <a:spcPts val="35"/>
              </a:spcBef>
            </a:pPr>
            <a:endParaRPr sz="1850">
              <a:latin typeface="Times New Roman"/>
              <a:cs typeface="Times New Roman"/>
            </a:endParaRPr>
          </a:p>
          <a:p>
            <a:pPr marL="12700">
              <a:lnSpc>
                <a:spcPct val="100000"/>
              </a:lnSpc>
            </a:pPr>
            <a:r>
              <a:rPr sz="1800" b="1">
                <a:solidFill>
                  <a:srgbClr val="333333"/>
                </a:solidFill>
                <a:latin typeface="Times New Roman"/>
                <a:cs typeface="Times New Roman"/>
              </a:rPr>
              <a:t>Digital</a:t>
            </a:r>
            <a:r>
              <a:rPr sz="1800" b="1" spc="-35">
                <a:solidFill>
                  <a:srgbClr val="333333"/>
                </a:solidFill>
                <a:latin typeface="Times New Roman"/>
                <a:cs typeface="Times New Roman"/>
              </a:rPr>
              <a:t> </a:t>
            </a:r>
            <a:r>
              <a:rPr sz="1800" b="1" spc="-10">
                <a:solidFill>
                  <a:srgbClr val="333333"/>
                </a:solidFill>
                <a:latin typeface="Times New Roman"/>
                <a:cs typeface="Times New Roman"/>
              </a:rPr>
              <a:t>Transducers</a:t>
            </a:r>
            <a:endParaRPr sz="1800">
              <a:latin typeface="Times New Roman"/>
              <a:cs typeface="Times New Roman"/>
            </a:endParaRPr>
          </a:p>
          <a:p>
            <a:pPr>
              <a:lnSpc>
                <a:spcPct val="100000"/>
              </a:lnSpc>
              <a:spcBef>
                <a:spcPts val="30"/>
              </a:spcBef>
            </a:pPr>
            <a:endParaRPr sz="1850">
              <a:latin typeface="Times New Roman"/>
              <a:cs typeface="Times New Roman"/>
            </a:endParaRPr>
          </a:p>
          <a:p>
            <a:pPr marL="12700" marR="5080">
              <a:lnSpc>
                <a:spcPct val="100000"/>
              </a:lnSpc>
            </a:pPr>
            <a:r>
              <a:rPr sz="1800">
                <a:solidFill>
                  <a:srgbClr val="333333"/>
                </a:solidFill>
                <a:latin typeface="Times New Roman"/>
                <a:cs typeface="Times New Roman"/>
              </a:rPr>
              <a:t>Ø</a:t>
            </a:r>
            <a:r>
              <a:rPr sz="1800" spc="430">
                <a:solidFill>
                  <a:srgbClr val="333333"/>
                </a:solidFill>
                <a:latin typeface="Times New Roman"/>
                <a:cs typeface="Times New Roman"/>
              </a:rPr>
              <a:t> </a:t>
            </a:r>
            <a:r>
              <a:rPr sz="1800">
                <a:solidFill>
                  <a:srgbClr val="333333"/>
                </a:solidFill>
                <a:latin typeface="Times New Roman"/>
                <a:cs typeface="Times New Roman"/>
              </a:rPr>
              <a:t>Digital</a:t>
            </a:r>
            <a:r>
              <a:rPr sz="1800" spc="445">
                <a:solidFill>
                  <a:srgbClr val="333333"/>
                </a:solidFill>
                <a:latin typeface="Times New Roman"/>
                <a:cs typeface="Times New Roman"/>
              </a:rPr>
              <a:t> </a:t>
            </a:r>
            <a:r>
              <a:rPr sz="1800">
                <a:solidFill>
                  <a:srgbClr val="333333"/>
                </a:solidFill>
                <a:latin typeface="Times New Roman"/>
                <a:cs typeface="Times New Roman"/>
              </a:rPr>
              <a:t>transducers</a:t>
            </a:r>
            <a:r>
              <a:rPr sz="1800" spc="445">
                <a:solidFill>
                  <a:srgbClr val="333333"/>
                </a:solidFill>
                <a:latin typeface="Times New Roman"/>
                <a:cs typeface="Times New Roman"/>
              </a:rPr>
              <a:t> </a:t>
            </a:r>
            <a:r>
              <a:rPr sz="1800">
                <a:solidFill>
                  <a:srgbClr val="333333"/>
                </a:solidFill>
                <a:latin typeface="Times New Roman"/>
                <a:cs typeface="Times New Roman"/>
              </a:rPr>
              <a:t>produce</a:t>
            </a:r>
            <a:r>
              <a:rPr sz="1800" spc="440">
                <a:solidFill>
                  <a:srgbClr val="333333"/>
                </a:solidFill>
                <a:latin typeface="Times New Roman"/>
                <a:cs typeface="Times New Roman"/>
              </a:rPr>
              <a:t> </a:t>
            </a:r>
            <a:r>
              <a:rPr sz="1800">
                <a:solidFill>
                  <a:srgbClr val="333333"/>
                </a:solidFill>
                <a:latin typeface="Times New Roman"/>
                <a:cs typeface="Times New Roman"/>
              </a:rPr>
              <a:t>an</a:t>
            </a:r>
            <a:r>
              <a:rPr sz="1800" spc="445">
                <a:solidFill>
                  <a:srgbClr val="333333"/>
                </a:solidFill>
                <a:latin typeface="Times New Roman"/>
                <a:cs typeface="Times New Roman"/>
              </a:rPr>
              <a:t> </a:t>
            </a:r>
            <a:r>
              <a:rPr sz="1800">
                <a:solidFill>
                  <a:srgbClr val="333333"/>
                </a:solidFill>
                <a:latin typeface="Times New Roman"/>
                <a:cs typeface="Times New Roman"/>
              </a:rPr>
              <a:t>electrical</a:t>
            </a:r>
            <a:r>
              <a:rPr sz="1800" spc="455">
                <a:solidFill>
                  <a:srgbClr val="333333"/>
                </a:solidFill>
                <a:latin typeface="Times New Roman"/>
                <a:cs typeface="Times New Roman"/>
              </a:rPr>
              <a:t> </a:t>
            </a:r>
            <a:r>
              <a:rPr sz="1800">
                <a:solidFill>
                  <a:srgbClr val="333333"/>
                </a:solidFill>
                <a:latin typeface="Times New Roman"/>
                <a:cs typeface="Times New Roman"/>
              </a:rPr>
              <a:t>output</a:t>
            </a:r>
            <a:r>
              <a:rPr sz="1800" spc="455">
                <a:solidFill>
                  <a:srgbClr val="333333"/>
                </a:solidFill>
                <a:latin typeface="Times New Roman"/>
                <a:cs typeface="Times New Roman"/>
              </a:rPr>
              <a:t> </a:t>
            </a:r>
            <a:r>
              <a:rPr sz="1800">
                <a:solidFill>
                  <a:srgbClr val="333333"/>
                </a:solidFill>
                <a:latin typeface="Times New Roman"/>
                <a:cs typeface="Times New Roman"/>
              </a:rPr>
              <a:t>in</a:t>
            </a:r>
            <a:r>
              <a:rPr sz="1800" spc="430">
                <a:solidFill>
                  <a:srgbClr val="333333"/>
                </a:solidFill>
                <a:latin typeface="Times New Roman"/>
                <a:cs typeface="Times New Roman"/>
              </a:rPr>
              <a:t> </a:t>
            </a:r>
            <a:r>
              <a:rPr sz="1800">
                <a:solidFill>
                  <a:srgbClr val="333333"/>
                </a:solidFill>
                <a:latin typeface="Times New Roman"/>
                <a:cs typeface="Times New Roman"/>
              </a:rPr>
              <a:t>the</a:t>
            </a:r>
            <a:r>
              <a:rPr sz="1800" spc="440">
                <a:solidFill>
                  <a:srgbClr val="333333"/>
                </a:solidFill>
                <a:latin typeface="Times New Roman"/>
                <a:cs typeface="Times New Roman"/>
              </a:rPr>
              <a:t> </a:t>
            </a:r>
            <a:r>
              <a:rPr sz="1800">
                <a:solidFill>
                  <a:srgbClr val="333333"/>
                </a:solidFill>
                <a:latin typeface="Times New Roman"/>
                <a:cs typeface="Times New Roman"/>
              </a:rPr>
              <a:t>form</a:t>
            </a:r>
            <a:r>
              <a:rPr sz="1800" spc="434">
                <a:solidFill>
                  <a:srgbClr val="333333"/>
                </a:solidFill>
                <a:latin typeface="Times New Roman"/>
                <a:cs typeface="Times New Roman"/>
              </a:rPr>
              <a:t> </a:t>
            </a:r>
            <a:r>
              <a:rPr sz="1800">
                <a:solidFill>
                  <a:srgbClr val="333333"/>
                </a:solidFill>
                <a:latin typeface="Times New Roman"/>
                <a:cs typeface="Times New Roman"/>
              </a:rPr>
              <a:t>of</a:t>
            </a:r>
            <a:r>
              <a:rPr sz="1800" spc="445">
                <a:solidFill>
                  <a:srgbClr val="333333"/>
                </a:solidFill>
                <a:latin typeface="Times New Roman"/>
                <a:cs typeface="Times New Roman"/>
              </a:rPr>
              <a:t> </a:t>
            </a:r>
            <a:r>
              <a:rPr sz="1800">
                <a:solidFill>
                  <a:srgbClr val="333333"/>
                </a:solidFill>
                <a:latin typeface="Times New Roman"/>
                <a:cs typeface="Times New Roman"/>
              </a:rPr>
              <a:t>pulses</a:t>
            </a:r>
            <a:r>
              <a:rPr sz="1800" spc="445">
                <a:solidFill>
                  <a:srgbClr val="333333"/>
                </a:solidFill>
                <a:latin typeface="Times New Roman"/>
                <a:cs typeface="Times New Roman"/>
              </a:rPr>
              <a:t> </a:t>
            </a:r>
            <a:r>
              <a:rPr sz="1800">
                <a:solidFill>
                  <a:srgbClr val="333333"/>
                </a:solidFill>
                <a:latin typeface="Times New Roman"/>
                <a:cs typeface="Times New Roman"/>
              </a:rPr>
              <a:t>which</a:t>
            </a:r>
            <a:r>
              <a:rPr sz="1800" spc="450">
                <a:solidFill>
                  <a:srgbClr val="333333"/>
                </a:solidFill>
                <a:latin typeface="Times New Roman"/>
                <a:cs typeface="Times New Roman"/>
              </a:rPr>
              <a:t> </a:t>
            </a:r>
            <a:r>
              <a:rPr sz="1800">
                <a:solidFill>
                  <a:srgbClr val="333333"/>
                </a:solidFill>
                <a:latin typeface="Times New Roman"/>
                <a:cs typeface="Times New Roman"/>
              </a:rPr>
              <a:t>forms</a:t>
            </a:r>
            <a:r>
              <a:rPr sz="1800" spc="445">
                <a:solidFill>
                  <a:srgbClr val="333333"/>
                </a:solidFill>
                <a:latin typeface="Times New Roman"/>
                <a:cs typeface="Times New Roman"/>
              </a:rPr>
              <a:t> </a:t>
            </a:r>
            <a:r>
              <a:rPr sz="1800" spc="-25">
                <a:solidFill>
                  <a:srgbClr val="333333"/>
                </a:solidFill>
                <a:latin typeface="Times New Roman"/>
                <a:cs typeface="Times New Roman"/>
              </a:rPr>
              <a:t>an </a:t>
            </a:r>
            <a:r>
              <a:rPr sz="1800">
                <a:solidFill>
                  <a:srgbClr val="333333"/>
                </a:solidFill>
                <a:latin typeface="Times New Roman"/>
                <a:cs typeface="Times New Roman"/>
              </a:rPr>
              <a:t>unique</a:t>
            </a:r>
            <a:r>
              <a:rPr sz="1800" spc="5">
                <a:solidFill>
                  <a:srgbClr val="333333"/>
                </a:solidFill>
                <a:latin typeface="Times New Roman"/>
                <a:cs typeface="Times New Roman"/>
              </a:rPr>
              <a:t> </a:t>
            </a:r>
            <a:r>
              <a:rPr sz="1800" spc="-20">
                <a:solidFill>
                  <a:srgbClr val="333333"/>
                </a:solidFill>
                <a:latin typeface="Times New Roman"/>
                <a:cs typeface="Times New Roman"/>
              </a:rPr>
              <a:t>code.</a:t>
            </a:r>
            <a:endParaRPr sz="1800">
              <a:latin typeface="Times New Roman"/>
              <a:cs typeface="Times New Roman"/>
            </a:endParaRPr>
          </a:p>
          <a:p>
            <a:pPr>
              <a:lnSpc>
                <a:spcPct val="100000"/>
              </a:lnSpc>
              <a:spcBef>
                <a:spcPts val="35"/>
              </a:spcBef>
            </a:pPr>
            <a:endParaRPr sz="1850">
              <a:latin typeface="Times New Roman"/>
              <a:cs typeface="Times New Roman"/>
            </a:endParaRPr>
          </a:p>
          <a:p>
            <a:pPr marL="12700">
              <a:lnSpc>
                <a:spcPct val="100000"/>
              </a:lnSpc>
              <a:tabLst>
                <a:tab pos="349250" algn="l"/>
              </a:tabLst>
            </a:pPr>
            <a:r>
              <a:rPr sz="1800" spc="-50">
                <a:solidFill>
                  <a:srgbClr val="333333"/>
                </a:solidFill>
                <a:latin typeface="Times New Roman"/>
                <a:cs typeface="Times New Roman"/>
              </a:rPr>
              <a:t>Ø</a:t>
            </a:r>
            <a:r>
              <a:rPr sz="1800">
                <a:solidFill>
                  <a:srgbClr val="333333"/>
                </a:solidFill>
                <a:latin typeface="Times New Roman"/>
                <a:cs typeface="Times New Roman"/>
              </a:rPr>
              <a:t>	Unique code</a:t>
            </a:r>
            <a:r>
              <a:rPr sz="1800" spc="5">
                <a:solidFill>
                  <a:srgbClr val="333333"/>
                </a:solidFill>
                <a:latin typeface="Times New Roman"/>
                <a:cs typeface="Times New Roman"/>
              </a:rPr>
              <a:t> </a:t>
            </a:r>
            <a:r>
              <a:rPr sz="1800">
                <a:solidFill>
                  <a:srgbClr val="333333"/>
                </a:solidFill>
                <a:latin typeface="Times New Roman"/>
                <a:cs typeface="Times New Roman"/>
              </a:rPr>
              <a:t>is</a:t>
            </a:r>
            <a:r>
              <a:rPr sz="1800" spc="-15">
                <a:solidFill>
                  <a:srgbClr val="333333"/>
                </a:solidFill>
                <a:latin typeface="Times New Roman"/>
                <a:cs typeface="Times New Roman"/>
              </a:rPr>
              <a:t> </a:t>
            </a:r>
            <a:r>
              <a:rPr sz="1800">
                <a:solidFill>
                  <a:srgbClr val="333333"/>
                </a:solidFill>
                <a:latin typeface="Times New Roman"/>
                <a:cs typeface="Times New Roman"/>
              </a:rPr>
              <a:t>generated</a:t>
            </a:r>
            <a:r>
              <a:rPr sz="1800" spc="-5">
                <a:solidFill>
                  <a:srgbClr val="333333"/>
                </a:solidFill>
                <a:latin typeface="Times New Roman"/>
                <a:cs typeface="Times New Roman"/>
              </a:rPr>
              <a:t> </a:t>
            </a:r>
            <a:r>
              <a:rPr sz="1800">
                <a:solidFill>
                  <a:srgbClr val="333333"/>
                </a:solidFill>
                <a:latin typeface="Times New Roman"/>
                <a:cs typeface="Times New Roman"/>
              </a:rPr>
              <a:t>for</a:t>
            </a:r>
            <a:r>
              <a:rPr sz="1800" spc="5">
                <a:solidFill>
                  <a:srgbClr val="333333"/>
                </a:solidFill>
                <a:latin typeface="Times New Roman"/>
                <a:cs typeface="Times New Roman"/>
              </a:rPr>
              <a:t> </a:t>
            </a:r>
            <a:r>
              <a:rPr sz="1800">
                <a:solidFill>
                  <a:srgbClr val="333333"/>
                </a:solidFill>
                <a:latin typeface="Times New Roman"/>
                <a:cs typeface="Times New Roman"/>
              </a:rPr>
              <a:t>each</a:t>
            </a:r>
            <a:r>
              <a:rPr sz="1800" spc="-15">
                <a:solidFill>
                  <a:srgbClr val="333333"/>
                </a:solidFill>
                <a:latin typeface="Times New Roman"/>
                <a:cs typeface="Times New Roman"/>
              </a:rPr>
              <a:t> </a:t>
            </a:r>
            <a:r>
              <a:rPr sz="1800">
                <a:solidFill>
                  <a:srgbClr val="333333"/>
                </a:solidFill>
                <a:latin typeface="Times New Roman"/>
                <a:cs typeface="Times New Roman"/>
              </a:rPr>
              <a:t>discrete</a:t>
            </a:r>
            <a:r>
              <a:rPr sz="1800" spc="-10">
                <a:solidFill>
                  <a:srgbClr val="333333"/>
                </a:solidFill>
                <a:latin typeface="Times New Roman"/>
                <a:cs typeface="Times New Roman"/>
              </a:rPr>
              <a:t> </a:t>
            </a:r>
            <a:r>
              <a:rPr sz="1800">
                <a:solidFill>
                  <a:srgbClr val="333333"/>
                </a:solidFill>
                <a:latin typeface="Times New Roman"/>
                <a:cs typeface="Times New Roman"/>
              </a:rPr>
              <a:t>value</a:t>
            </a:r>
            <a:r>
              <a:rPr sz="1800" spc="5">
                <a:solidFill>
                  <a:srgbClr val="333333"/>
                </a:solidFill>
                <a:latin typeface="Times New Roman"/>
                <a:cs typeface="Times New Roman"/>
              </a:rPr>
              <a:t> </a:t>
            </a:r>
            <a:r>
              <a:rPr sz="1800" spc="-10">
                <a:solidFill>
                  <a:srgbClr val="333333"/>
                </a:solidFill>
                <a:latin typeface="Times New Roman"/>
                <a:cs typeface="Times New Roman"/>
              </a:rPr>
              <a:t>sensed.</a:t>
            </a:r>
            <a:endParaRPr sz="1800">
              <a:latin typeface="Times New Roman"/>
              <a:cs typeface="Times New Roman"/>
            </a:endParaRPr>
          </a:p>
          <a:p>
            <a:pPr>
              <a:lnSpc>
                <a:spcPct val="100000"/>
              </a:lnSpc>
              <a:spcBef>
                <a:spcPts val="40"/>
              </a:spcBef>
            </a:pPr>
            <a:endParaRPr sz="2400">
              <a:latin typeface="Times New Roman"/>
              <a:cs typeface="Times New Roman"/>
            </a:endParaRPr>
          </a:p>
          <a:p>
            <a:pPr marL="12700">
              <a:lnSpc>
                <a:spcPct val="100000"/>
              </a:lnSpc>
              <a:spcBef>
                <a:spcPts val="5"/>
              </a:spcBef>
            </a:pPr>
            <a:r>
              <a:rPr sz="1800">
                <a:latin typeface="Calibri"/>
                <a:cs typeface="Calibri"/>
              </a:rPr>
              <a:t>Examples</a:t>
            </a:r>
            <a:r>
              <a:rPr sz="1800" spc="-20">
                <a:latin typeface="Calibri"/>
                <a:cs typeface="Calibri"/>
              </a:rPr>
              <a:t> </a:t>
            </a:r>
            <a:r>
              <a:rPr sz="1800">
                <a:latin typeface="Calibri"/>
                <a:cs typeface="Calibri"/>
              </a:rPr>
              <a:t>:</a:t>
            </a:r>
            <a:r>
              <a:rPr sz="1800" spc="-15">
                <a:latin typeface="Calibri"/>
                <a:cs typeface="Calibri"/>
              </a:rPr>
              <a:t> </a:t>
            </a:r>
            <a:r>
              <a:rPr sz="1800">
                <a:latin typeface="Calibri"/>
                <a:cs typeface="Calibri"/>
              </a:rPr>
              <a:t>Shaft</a:t>
            </a:r>
            <a:r>
              <a:rPr sz="1800" spc="-20">
                <a:latin typeface="Calibri"/>
                <a:cs typeface="Calibri"/>
              </a:rPr>
              <a:t> </a:t>
            </a:r>
            <a:r>
              <a:rPr sz="1800">
                <a:latin typeface="Calibri"/>
                <a:cs typeface="Calibri"/>
              </a:rPr>
              <a:t>Encoders</a:t>
            </a:r>
            <a:r>
              <a:rPr sz="1800" spc="-15">
                <a:latin typeface="Calibri"/>
                <a:cs typeface="Calibri"/>
              </a:rPr>
              <a:t> </a:t>
            </a:r>
            <a:r>
              <a:rPr sz="1800">
                <a:latin typeface="Calibri"/>
                <a:cs typeface="Calibri"/>
              </a:rPr>
              <a:t>,</a:t>
            </a:r>
            <a:r>
              <a:rPr sz="1800" spc="-20">
                <a:latin typeface="Calibri"/>
                <a:cs typeface="Calibri"/>
              </a:rPr>
              <a:t> </a:t>
            </a:r>
            <a:r>
              <a:rPr sz="1800">
                <a:latin typeface="Calibri"/>
                <a:cs typeface="Calibri"/>
              </a:rPr>
              <a:t>Digital</a:t>
            </a:r>
            <a:r>
              <a:rPr sz="1800" spc="-5">
                <a:latin typeface="Calibri"/>
                <a:cs typeface="Calibri"/>
              </a:rPr>
              <a:t> </a:t>
            </a:r>
            <a:r>
              <a:rPr sz="1800" spc="-20">
                <a:latin typeface="Calibri"/>
                <a:cs typeface="Calibri"/>
              </a:rPr>
              <a:t>Tachometers</a:t>
            </a:r>
            <a:r>
              <a:rPr sz="1800" spc="-10">
                <a:latin typeface="Calibri"/>
                <a:cs typeface="Calibri"/>
              </a:rPr>
              <a:t> </a:t>
            </a:r>
            <a:r>
              <a:rPr sz="1800">
                <a:latin typeface="Calibri"/>
                <a:cs typeface="Calibri"/>
              </a:rPr>
              <a:t>,</a:t>
            </a:r>
            <a:r>
              <a:rPr sz="1800" spc="-20">
                <a:latin typeface="Calibri"/>
                <a:cs typeface="Calibri"/>
              </a:rPr>
              <a:t> </a:t>
            </a:r>
            <a:r>
              <a:rPr sz="1800">
                <a:latin typeface="Calibri"/>
                <a:cs typeface="Calibri"/>
              </a:rPr>
              <a:t>Limit</a:t>
            </a:r>
            <a:r>
              <a:rPr sz="1800" spc="-10">
                <a:latin typeface="Calibri"/>
                <a:cs typeface="Calibri"/>
              </a:rPr>
              <a:t> </a:t>
            </a:r>
            <a:r>
              <a:rPr sz="1800">
                <a:latin typeface="Calibri"/>
                <a:cs typeface="Calibri"/>
              </a:rPr>
              <a:t>Switches</a:t>
            </a:r>
            <a:r>
              <a:rPr sz="1800" spc="-10">
                <a:latin typeface="Calibri"/>
                <a:cs typeface="Calibri"/>
              </a:rPr>
              <a:t> </a:t>
            </a:r>
            <a:r>
              <a:rPr sz="1800" spc="-25">
                <a:latin typeface="Calibri"/>
                <a:cs typeface="Calibri"/>
              </a:rPr>
              <a:t>etc</a:t>
            </a:r>
            <a:endParaRPr sz="18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2622550" marR="5080" indent="-1320165">
              <a:lnSpc>
                <a:spcPct val="100000"/>
              </a:lnSpc>
              <a:spcBef>
                <a:spcPts val="95"/>
              </a:spcBef>
            </a:pPr>
            <a:r>
              <a:t>Based</a:t>
            </a:r>
            <a:r>
              <a:rPr spc="-80"/>
              <a:t> </a:t>
            </a:r>
            <a:r>
              <a:t>on</a:t>
            </a:r>
            <a:r>
              <a:rPr spc="-70"/>
              <a:t> </a:t>
            </a:r>
            <a:r>
              <a:t>the</a:t>
            </a:r>
            <a:r>
              <a:rPr spc="-80"/>
              <a:t> </a:t>
            </a:r>
            <a:r>
              <a:rPr spc="-10"/>
              <a:t>transduction phenomenon</a:t>
            </a:r>
          </a:p>
        </p:txBody>
      </p:sp>
      <p:sp>
        <p:nvSpPr>
          <p:cNvPr id="3" name="object 3"/>
          <p:cNvSpPr txBox="1"/>
          <p:nvPr/>
        </p:nvSpPr>
        <p:spPr>
          <a:xfrm>
            <a:off x="78739" y="1510635"/>
            <a:ext cx="8936990" cy="4311650"/>
          </a:xfrm>
          <a:prstGeom prst="rect">
            <a:avLst/>
          </a:prstGeom>
        </p:spPr>
        <p:txBody>
          <a:bodyPr vert="horz" wrap="square" lIns="0" tIns="109855" rIns="0" bIns="0" rtlCol="0">
            <a:spAutoFit/>
          </a:bodyPr>
          <a:lstStyle/>
          <a:p>
            <a:pPr marL="812165" indent="-342265">
              <a:lnSpc>
                <a:spcPct val="100000"/>
              </a:lnSpc>
              <a:spcBef>
                <a:spcPts val="865"/>
              </a:spcBef>
              <a:buFont typeface="Arial"/>
              <a:buChar char="•"/>
              <a:tabLst>
                <a:tab pos="812165" algn="l"/>
              </a:tabLst>
            </a:pPr>
            <a:r>
              <a:rPr sz="3200" spc="-10">
                <a:latin typeface="Calibri"/>
                <a:cs typeface="Calibri"/>
              </a:rPr>
              <a:t>Transducer</a:t>
            </a:r>
            <a:endParaRPr sz="3200">
              <a:latin typeface="Calibri"/>
              <a:cs typeface="Calibri"/>
            </a:endParaRPr>
          </a:p>
          <a:p>
            <a:pPr marL="812165" indent="-342265">
              <a:lnSpc>
                <a:spcPct val="100000"/>
              </a:lnSpc>
              <a:spcBef>
                <a:spcPts val="770"/>
              </a:spcBef>
              <a:buFont typeface="Arial"/>
              <a:buChar char="•"/>
              <a:tabLst>
                <a:tab pos="812165" algn="l"/>
              </a:tabLst>
            </a:pPr>
            <a:r>
              <a:rPr sz="3200">
                <a:latin typeface="Calibri"/>
                <a:cs typeface="Calibri"/>
              </a:rPr>
              <a:t>Inverse</a:t>
            </a:r>
            <a:r>
              <a:rPr sz="3200" spc="-175">
                <a:latin typeface="Calibri"/>
                <a:cs typeface="Calibri"/>
              </a:rPr>
              <a:t> </a:t>
            </a:r>
            <a:r>
              <a:rPr sz="3200" spc="-10">
                <a:latin typeface="Calibri"/>
                <a:cs typeface="Calibri"/>
              </a:rPr>
              <a:t>transducer</a:t>
            </a:r>
            <a:endParaRPr sz="3200">
              <a:latin typeface="Calibri"/>
              <a:cs typeface="Calibri"/>
            </a:endParaRPr>
          </a:p>
          <a:p>
            <a:pPr>
              <a:lnSpc>
                <a:spcPct val="100000"/>
              </a:lnSpc>
              <a:spcBef>
                <a:spcPts val="35"/>
              </a:spcBef>
            </a:pPr>
            <a:endParaRPr sz="3550">
              <a:latin typeface="Calibri"/>
              <a:cs typeface="Calibri"/>
            </a:endParaRPr>
          </a:p>
          <a:p>
            <a:pPr marL="12700">
              <a:lnSpc>
                <a:spcPct val="100000"/>
              </a:lnSpc>
            </a:pPr>
            <a:r>
              <a:rPr sz="2400">
                <a:latin typeface="Times New Roman"/>
                <a:cs typeface="Times New Roman"/>
              </a:rPr>
              <a:t>When</a:t>
            </a:r>
            <a:r>
              <a:rPr sz="2400" spc="-10">
                <a:latin typeface="Times New Roman"/>
                <a:cs typeface="Times New Roman"/>
              </a:rPr>
              <a:t> </a:t>
            </a:r>
            <a:r>
              <a:rPr sz="2400">
                <a:latin typeface="Times New Roman"/>
                <a:cs typeface="Times New Roman"/>
              </a:rPr>
              <a:t>you</a:t>
            </a:r>
            <a:r>
              <a:rPr sz="2400" spc="-10">
                <a:latin typeface="Times New Roman"/>
                <a:cs typeface="Times New Roman"/>
              </a:rPr>
              <a:t> </a:t>
            </a:r>
            <a:r>
              <a:rPr sz="2400">
                <a:latin typeface="Times New Roman"/>
                <a:cs typeface="Times New Roman"/>
              </a:rPr>
              <a:t>change</a:t>
            </a:r>
            <a:r>
              <a:rPr sz="2400" spc="-30">
                <a:latin typeface="Times New Roman"/>
                <a:cs typeface="Times New Roman"/>
              </a:rPr>
              <a:t> </a:t>
            </a:r>
            <a:r>
              <a:rPr sz="2400">
                <a:latin typeface="Times New Roman"/>
                <a:cs typeface="Times New Roman"/>
              </a:rPr>
              <a:t>energy</a:t>
            </a:r>
            <a:r>
              <a:rPr sz="2400" spc="-20">
                <a:latin typeface="Times New Roman"/>
                <a:cs typeface="Times New Roman"/>
              </a:rPr>
              <a:t> </a:t>
            </a:r>
            <a:r>
              <a:rPr sz="2400">
                <a:latin typeface="Times New Roman"/>
                <a:cs typeface="Times New Roman"/>
              </a:rPr>
              <a:t>from</a:t>
            </a:r>
            <a:r>
              <a:rPr sz="2400" spc="-20">
                <a:latin typeface="Times New Roman"/>
                <a:cs typeface="Times New Roman"/>
              </a:rPr>
              <a:t> </a:t>
            </a:r>
            <a:r>
              <a:rPr sz="2400">
                <a:latin typeface="Times New Roman"/>
                <a:cs typeface="Times New Roman"/>
              </a:rPr>
              <a:t>any</a:t>
            </a:r>
            <a:r>
              <a:rPr sz="2400" spc="-15">
                <a:latin typeface="Times New Roman"/>
                <a:cs typeface="Times New Roman"/>
              </a:rPr>
              <a:t> </a:t>
            </a:r>
            <a:r>
              <a:rPr sz="2400">
                <a:latin typeface="Times New Roman"/>
                <a:cs typeface="Times New Roman"/>
              </a:rPr>
              <a:t>form</a:t>
            </a:r>
            <a:r>
              <a:rPr sz="2400" spc="-20">
                <a:latin typeface="Times New Roman"/>
                <a:cs typeface="Times New Roman"/>
              </a:rPr>
              <a:t> </a:t>
            </a:r>
            <a:r>
              <a:rPr sz="2400">
                <a:latin typeface="Times New Roman"/>
                <a:cs typeface="Times New Roman"/>
              </a:rPr>
              <a:t>to</a:t>
            </a:r>
            <a:r>
              <a:rPr sz="2400" spc="-10">
                <a:latin typeface="Times New Roman"/>
                <a:cs typeface="Times New Roman"/>
              </a:rPr>
              <a:t> </a:t>
            </a:r>
            <a:r>
              <a:rPr sz="2400">
                <a:latin typeface="Times New Roman"/>
                <a:cs typeface="Times New Roman"/>
              </a:rPr>
              <a:t>other</a:t>
            </a:r>
            <a:r>
              <a:rPr sz="2400" spc="-25">
                <a:latin typeface="Times New Roman"/>
                <a:cs typeface="Times New Roman"/>
              </a:rPr>
              <a:t> </a:t>
            </a:r>
            <a:r>
              <a:rPr sz="2400" spc="-10">
                <a:latin typeface="Times New Roman"/>
                <a:cs typeface="Times New Roman"/>
              </a:rPr>
              <a:t>form(generally</a:t>
            </a:r>
            <a:endParaRPr sz="2400">
              <a:latin typeface="Times New Roman"/>
              <a:cs typeface="Times New Roman"/>
            </a:endParaRPr>
          </a:p>
          <a:p>
            <a:pPr marL="12700">
              <a:lnSpc>
                <a:spcPct val="100000"/>
              </a:lnSpc>
            </a:pPr>
            <a:r>
              <a:rPr sz="2400">
                <a:latin typeface="Times New Roman"/>
                <a:cs typeface="Times New Roman"/>
              </a:rPr>
              <a:t>electrical)</a:t>
            </a:r>
            <a:r>
              <a:rPr sz="2400" spc="-55">
                <a:latin typeface="Times New Roman"/>
                <a:cs typeface="Times New Roman"/>
              </a:rPr>
              <a:t> </a:t>
            </a:r>
            <a:r>
              <a:rPr sz="2400">
                <a:latin typeface="Times New Roman"/>
                <a:cs typeface="Times New Roman"/>
              </a:rPr>
              <a:t>you consider</a:t>
            </a:r>
            <a:r>
              <a:rPr sz="2400" spc="-20">
                <a:latin typeface="Times New Roman"/>
                <a:cs typeface="Times New Roman"/>
              </a:rPr>
              <a:t> </a:t>
            </a:r>
            <a:r>
              <a:rPr sz="2400">
                <a:latin typeface="Times New Roman"/>
                <a:cs typeface="Times New Roman"/>
              </a:rPr>
              <a:t>it</a:t>
            </a:r>
            <a:r>
              <a:rPr sz="2400" spc="-20">
                <a:latin typeface="Times New Roman"/>
                <a:cs typeface="Times New Roman"/>
              </a:rPr>
              <a:t> </a:t>
            </a:r>
            <a:r>
              <a:rPr sz="2400">
                <a:latin typeface="Times New Roman"/>
                <a:cs typeface="Times New Roman"/>
              </a:rPr>
              <a:t>as a </a:t>
            </a:r>
            <a:r>
              <a:rPr sz="2400" spc="-10">
                <a:latin typeface="Times New Roman"/>
                <a:cs typeface="Times New Roman"/>
              </a:rPr>
              <a:t>transducer.</a:t>
            </a:r>
            <a:endParaRPr sz="2400">
              <a:latin typeface="Times New Roman"/>
              <a:cs typeface="Times New Roman"/>
            </a:endParaRPr>
          </a:p>
          <a:p>
            <a:pPr marL="12700">
              <a:lnSpc>
                <a:spcPct val="100000"/>
              </a:lnSpc>
            </a:pPr>
            <a:r>
              <a:rPr sz="2400">
                <a:latin typeface="Times New Roman"/>
                <a:cs typeface="Times New Roman"/>
              </a:rPr>
              <a:t>When</a:t>
            </a:r>
            <a:r>
              <a:rPr sz="2400" spc="-5">
                <a:latin typeface="Times New Roman"/>
                <a:cs typeface="Times New Roman"/>
              </a:rPr>
              <a:t> </a:t>
            </a:r>
            <a:r>
              <a:rPr sz="2400">
                <a:latin typeface="Times New Roman"/>
                <a:cs typeface="Times New Roman"/>
              </a:rPr>
              <a:t>you</a:t>
            </a:r>
            <a:r>
              <a:rPr sz="2400" spc="-5">
                <a:latin typeface="Times New Roman"/>
                <a:cs typeface="Times New Roman"/>
              </a:rPr>
              <a:t> </a:t>
            </a:r>
            <a:r>
              <a:rPr sz="2400">
                <a:latin typeface="Times New Roman"/>
                <a:cs typeface="Times New Roman"/>
              </a:rPr>
              <a:t>go</a:t>
            </a:r>
            <a:r>
              <a:rPr sz="2400" spc="-5">
                <a:latin typeface="Times New Roman"/>
                <a:cs typeface="Times New Roman"/>
              </a:rPr>
              <a:t> </a:t>
            </a:r>
            <a:r>
              <a:rPr sz="2400">
                <a:latin typeface="Times New Roman"/>
                <a:cs typeface="Times New Roman"/>
              </a:rPr>
              <a:t>the other</a:t>
            </a:r>
            <a:r>
              <a:rPr sz="2400" spc="-25">
                <a:latin typeface="Times New Roman"/>
                <a:cs typeface="Times New Roman"/>
              </a:rPr>
              <a:t> </a:t>
            </a:r>
            <a:r>
              <a:rPr sz="2400">
                <a:latin typeface="Times New Roman"/>
                <a:cs typeface="Times New Roman"/>
              </a:rPr>
              <a:t>way round,</a:t>
            </a:r>
            <a:r>
              <a:rPr sz="2400" spc="-10">
                <a:latin typeface="Times New Roman"/>
                <a:cs typeface="Times New Roman"/>
              </a:rPr>
              <a:t> </a:t>
            </a:r>
            <a:r>
              <a:rPr sz="2400">
                <a:latin typeface="Times New Roman"/>
                <a:cs typeface="Times New Roman"/>
              </a:rPr>
              <a:t>it's</a:t>
            </a:r>
            <a:r>
              <a:rPr sz="2400" spc="-5">
                <a:latin typeface="Times New Roman"/>
                <a:cs typeface="Times New Roman"/>
              </a:rPr>
              <a:t> </a:t>
            </a:r>
            <a:r>
              <a:rPr sz="2400">
                <a:latin typeface="Times New Roman"/>
                <a:cs typeface="Times New Roman"/>
              </a:rPr>
              <a:t>inverse</a:t>
            </a:r>
            <a:r>
              <a:rPr sz="2400" spc="-25">
                <a:latin typeface="Times New Roman"/>
                <a:cs typeface="Times New Roman"/>
              </a:rPr>
              <a:t> </a:t>
            </a:r>
            <a:r>
              <a:rPr sz="2400" spc="-10">
                <a:latin typeface="Times New Roman"/>
                <a:cs typeface="Times New Roman"/>
              </a:rPr>
              <a:t>transducer.</a:t>
            </a:r>
            <a:endParaRPr sz="2400">
              <a:latin typeface="Times New Roman"/>
              <a:cs typeface="Times New Roman"/>
            </a:endParaRPr>
          </a:p>
          <a:p>
            <a:pPr marL="12700" marR="5080">
              <a:lnSpc>
                <a:spcPct val="100000"/>
              </a:lnSpc>
            </a:pPr>
            <a:r>
              <a:rPr sz="2400">
                <a:latin typeface="Times New Roman"/>
                <a:cs typeface="Times New Roman"/>
              </a:rPr>
              <a:t>Example:</a:t>
            </a:r>
            <a:r>
              <a:rPr sz="2400" spc="-40">
                <a:latin typeface="Times New Roman"/>
                <a:cs typeface="Times New Roman"/>
              </a:rPr>
              <a:t> </a:t>
            </a:r>
            <a:r>
              <a:rPr sz="2400">
                <a:latin typeface="Times New Roman"/>
                <a:cs typeface="Times New Roman"/>
              </a:rPr>
              <a:t>Piezoelectric</a:t>
            </a:r>
            <a:r>
              <a:rPr sz="2400" spc="-50">
                <a:latin typeface="Times New Roman"/>
                <a:cs typeface="Times New Roman"/>
              </a:rPr>
              <a:t> </a:t>
            </a:r>
            <a:r>
              <a:rPr sz="2400">
                <a:latin typeface="Times New Roman"/>
                <a:cs typeface="Times New Roman"/>
              </a:rPr>
              <a:t>crystal</a:t>
            </a:r>
            <a:r>
              <a:rPr sz="2400" spc="-50">
                <a:latin typeface="Times New Roman"/>
                <a:cs typeface="Times New Roman"/>
              </a:rPr>
              <a:t> </a:t>
            </a:r>
            <a:r>
              <a:rPr sz="2400">
                <a:latin typeface="Times New Roman"/>
                <a:cs typeface="Times New Roman"/>
              </a:rPr>
              <a:t>when</a:t>
            </a:r>
            <a:r>
              <a:rPr sz="2400" spc="-15">
                <a:latin typeface="Times New Roman"/>
                <a:cs typeface="Times New Roman"/>
              </a:rPr>
              <a:t> </a:t>
            </a:r>
            <a:r>
              <a:rPr sz="2400">
                <a:latin typeface="Times New Roman"/>
                <a:cs typeface="Times New Roman"/>
              </a:rPr>
              <a:t>deformed</a:t>
            </a:r>
            <a:r>
              <a:rPr sz="2400" spc="-5">
                <a:latin typeface="Times New Roman"/>
                <a:cs typeface="Times New Roman"/>
              </a:rPr>
              <a:t> </a:t>
            </a:r>
            <a:r>
              <a:rPr sz="2400">
                <a:latin typeface="Times New Roman"/>
                <a:cs typeface="Times New Roman"/>
              </a:rPr>
              <a:t>causes</a:t>
            </a:r>
            <a:r>
              <a:rPr sz="2400" spc="-15">
                <a:latin typeface="Times New Roman"/>
                <a:cs typeface="Times New Roman"/>
              </a:rPr>
              <a:t> </a:t>
            </a:r>
            <a:r>
              <a:rPr sz="2400">
                <a:latin typeface="Times New Roman"/>
                <a:cs typeface="Times New Roman"/>
              </a:rPr>
              <a:t>charge</a:t>
            </a:r>
            <a:r>
              <a:rPr sz="2400" spc="-25">
                <a:latin typeface="Times New Roman"/>
                <a:cs typeface="Times New Roman"/>
              </a:rPr>
              <a:t> </a:t>
            </a:r>
            <a:r>
              <a:rPr sz="2400" spc="-10">
                <a:latin typeface="Times New Roman"/>
                <a:cs typeface="Times New Roman"/>
              </a:rPr>
              <a:t>distribution </a:t>
            </a:r>
            <a:r>
              <a:rPr sz="2400">
                <a:latin typeface="Times New Roman"/>
                <a:cs typeface="Times New Roman"/>
              </a:rPr>
              <a:t>within</a:t>
            </a:r>
            <a:r>
              <a:rPr sz="2400" spc="-35">
                <a:latin typeface="Times New Roman"/>
                <a:cs typeface="Times New Roman"/>
              </a:rPr>
              <a:t> </a:t>
            </a:r>
            <a:r>
              <a:rPr sz="2400">
                <a:latin typeface="Times New Roman"/>
                <a:cs typeface="Times New Roman"/>
              </a:rPr>
              <a:t>itself</a:t>
            </a:r>
            <a:r>
              <a:rPr sz="2400" spc="-40">
                <a:latin typeface="Times New Roman"/>
                <a:cs typeface="Times New Roman"/>
              </a:rPr>
              <a:t> </a:t>
            </a:r>
            <a:r>
              <a:rPr sz="2400">
                <a:latin typeface="Times New Roman"/>
                <a:cs typeface="Times New Roman"/>
              </a:rPr>
              <a:t>to</a:t>
            </a:r>
            <a:r>
              <a:rPr sz="2400" spc="-10">
                <a:latin typeface="Times New Roman"/>
                <a:cs typeface="Times New Roman"/>
              </a:rPr>
              <a:t> </a:t>
            </a:r>
            <a:r>
              <a:rPr sz="2400">
                <a:latin typeface="Times New Roman"/>
                <a:cs typeface="Times New Roman"/>
              </a:rPr>
              <a:t>produce</a:t>
            </a:r>
            <a:r>
              <a:rPr sz="2400" spc="-30">
                <a:latin typeface="Times New Roman"/>
                <a:cs typeface="Times New Roman"/>
              </a:rPr>
              <a:t> </a:t>
            </a:r>
            <a:r>
              <a:rPr sz="2400">
                <a:latin typeface="Times New Roman"/>
                <a:cs typeface="Times New Roman"/>
              </a:rPr>
              <a:t>a</a:t>
            </a:r>
            <a:r>
              <a:rPr sz="2400" spc="-5">
                <a:latin typeface="Times New Roman"/>
                <a:cs typeface="Times New Roman"/>
              </a:rPr>
              <a:t> </a:t>
            </a:r>
            <a:r>
              <a:rPr sz="2400">
                <a:latin typeface="Times New Roman"/>
                <a:cs typeface="Times New Roman"/>
              </a:rPr>
              <a:t>potential</a:t>
            </a:r>
            <a:r>
              <a:rPr sz="2400" spc="-55">
                <a:latin typeface="Times New Roman"/>
                <a:cs typeface="Times New Roman"/>
              </a:rPr>
              <a:t> </a:t>
            </a:r>
            <a:r>
              <a:rPr sz="2400">
                <a:latin typeface="Times New Roman"/>
                <a:cs typeface="Times New Roman"/>
              </a:rPr>
              <a:t>difference,</a:t>
            </a:r>
            <a:r>
              <a:rPr sz="2400" spc="-25">
                <a:latin typeface="Times New Roman"/>
                <a:cs typeface="Times New Roman"/>
              </a:rPr>
              <a:t> </a:t>
            </a:r>
            <a:r>
              <a:rPr sz="2400">
                <a:latin typeface="Times New Roman"/>
                <a:cs typeface="Times New Roman"/>
              </a:rPr>
              <a:t>hence</a:t>
            </a:r>
            <a:r>
              <a:rPr sz="2400" spc="-35">
                <a:latin typeface="Times New Roman"/>
                <a:cs typeface="Times New Roman"/>
              </a:rPr>
              <a:t> </a:t>
            </a:r>
            <a:r>
              <a:rPr sz="2400">
                <a:latin typeface="Times New Roman"/>
                <a:cs typeface="Times New Roman"/>
              </a:rPr>
              <a:t>electrical</a:t>
            </a:r>
            <a:r>
              <a:rPr sz="2400" spc="-50">
                <a:latin typeface="Times New Roman"/>
                <a:cs typeface="Times New Roman"/>
              </a:rPr>
              <a:t> </a:t>
            </a:r>
            <a:r>
              <a:rPr sz="2400" spc="-10">
                <a:latin typeface="Times New Roman"/>
                <a:cs typeface="Times New Roman"/>
              </a:rPr>
              <a:t>energy.</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a:lnSpc>
                <a:spcPct val="100000"/>
              </a:lnSpc>
            </a:pPr>
            <a:r>
              <a:rPr sz="2400">
                <a:latin typeface="Times New Roman"/>
                <a:cs typeface="Times New Roman"/>
              </a:rPr>
              <a:t>Applications:</a:t>
            </a:r>
            <a:r>
              <a:rPr sz="2400" spc="-40">
                <a:latin typeface="Times New Roman"/>
                <a:cs typeface="Times New Roman"/>
              </a:rPr>
              <a:t> </a:t>
            </a:r>
            <a:r>
              <a:rPr sz="2400">
                <a:latin typeface="Times New Roman"/>
                <a:cs typeface="Times New Roman"/>
              </a:rPr>
              <a:t>Electric</a:t>
            </a:r>
            <a:r>
              <a:rPr sz="2400" spc="-45">
                <a:latin typeface="Times New Roman"/>
                <a:cs typeface="Times New Roman"/>
              </a:rPr>
              <a:t> </a:t>
            </a:r>
            <a:r>
              <a:rPr sz="2400">
                <a:latin typeface="Times New Roman"/>
                <a:cs typeface="Times New Roman"/>
              </a:rPr>
              <a:t>Drum</a:t>
            </a:r>
            <a:r>
              <a:rPr sz="2400" spc="5">
                <a:latin typeface="Times New Roman"/>
                <a:cs typeface="Times New Roman"/>
              </a:rPr>
              <a:t> </a:t>
            </a:r>
            <a:r>
              <a:rPr sz="2400">
                <a:latin typeface="Times New Roman"/>
                <a:cs typeface="Times New Roman"/>
              </a:rPr>
              <a:t>sets</a:t>
            </a:r>
            <a:r>
              <a:rPr sz="2400" spc="-5">
                <a:latin typeface="Times New Roman"/>
                <a:cs typeface="Times New Roman"/>
              </a:rPr>
              <a:t> </a:t>
            </a:r>
            <a:r>
              <a:rPr sz="2400">
                <a:latin typeface="Times New Roman"/>
                <a:cs typeface="Times New Roman"/>
              </a:rPr>
              <a:t>and</a:t>
            </a:r>
            <a:r>
              <a:rPr sz="2400" spc="-10">
                <a:latin typeface="Times New Roman"/>
                <a:cs typeface="Times New Roman"/>
              </a:rPr>
              <a:t> </a:t>
            </a:r>
            <a:r>
              <a:rPr sz="2400">
                <a:latin typeface="Times New Roman"/>
                <a:cs typeface="Times New Roman"/>
              </a:rPr>
              <a:t>Electric</a:t>
            </a:r>
            <a:r>
              <a:rPr sz="2400" spc="-40">
                <a:latin typeface="Times New Roman"/>
                <a:cs typeface="Times New Roman"/>
              </a:rPr>
              <a:t> </a:t>
            </a:r>
            <a:r>
              <a:rPr sz="2400" spc="-10">
                <a:latin typeface="Times New Roman"/>
                <a:cs typeface="Times New Roman"/>
              </a:rPr>
              <a:t>Guitar.</a:t>
            </a:r>
            <a:endParaRPr sz="240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72644"/>
            <a:ext cx="8549385" cy="1366400"/>
          </a:xfrm>
          <a:prstGeom prst="rect">
            <a:avLst/>
          </a:prstGeom>
        </p:spPr>
        <p:txBody>
          <a:bodyPr vert="horz" wrap="square" lIns="0" tIns="12065" rIns="0" bIns="0" rtlCol="0">
            <a:spAutoFit/>
          </a:bodyPr>
          <a:lstStyle/>
          <a:p>
            <a:pPr marL="534035" marR="5080" indent="-520065" algn="just">
              <a:lnSpc>
                <a:spcPct val="100000"/>
              </a:lnSpc>
              <a:spcBef>
                <a:spcPts val="95"/>
              </a:spcBef>
            </a:pPr>
            <a:r>
              <a:t>Based</a:t>
            </a:r>
            <a:r>
              <a:rPr spc="-114"/>
              <a:t> </a:t>
            </a:r>
            <a:r>
              <a:t>on</a:t>
            </a:r>
            <a:r>
              <a:rPr spc="-110"/>
              <a:t> </a:t>
            </a:r>
            <a:r>
              <a:t>the</a:t>
            </a:r>
            <a:r>
              <a:rPr spc="-114"/>
              <a:t> </a:t>
            </a:r>
            <a:r>
              <a:t>electrical</a:t>
            </a:r>
            <a:r>
              <a:rPr spc="-140"/>
              <a:t> </a:t>
            </a:r>
            <a:r>
              <a:rPr spc="-10"/>
              <a:t>phenomenon</a:t>
            </a:r>
            <a:r>
              <a:rPr spc="-114"/>
              <a:t> </a:t>
            </a:r>
            <a:r>
              <a:rPr spc="-25"/>
              <a:t>is </a:t>
            </a:r>
            <a:r>
              <a:t>a</a:t>
            </a:r>
            <a:r>
              <a:rPr spc="-90"/>
              <a:t> </a:t>
            </a:r>
            <a:r>
              <a:t>best</a:t>
            </a:r>
            <a:r>
              <a:rPr spc="-90"/>
              <a:t> </a:t>
            </a:r>
            <a:r>
              <a:rPr spc="-10"/>
              <a:t>Classification</a:t>
            </a:r>
            <a:r>
              <a:rPr spc="-100"/>
              <a:t> </a:t>
            </a:r>
            <a:r>
              <a:t>of</a:t>
            </a:r>
            <a:r>
              <a:rPr spc="-90"/>
              <a:t> </a:t>
            </a:r>
            <a:r>
              <a:rPr spc="-10"/>
              <a:t>Transducer</a:t>
            </a:r>
          </a:p>
        </p:txBody>
      </p:sp>
      <p:sp>
        <p:nvSpPr>
          <p:cNvPr id="3" name="object 3"/>
          <p:cNvSpPr txBox="1">
            <a:spLocks noGrp="1"/>
          </p:cNvSpPr>
          <p:nvPr>
            <p:ph type="body" idx="1"/>
          </p:nvPr>
        </p:nvSpPr>
        <p:spPr>
          <a:prstGeom prst="rect">
            <a:avLst/>
          </a:prstGeom>
        </p:spPr>
        <p:txBody>
          <a:bodyPr vert="horz" wrap="square" lIns="0" tIns="109855" rIns="0" bIns="0" rtlCol="0">
            <a:spAutoFit/>
          </a:bodyPr>
          <a:lstStyle/>
          <a:p>
            <a:pPr marL="354965" indent="-342265">
              <a:lnSpc>
                <a:spcPct val="100000"/>
              </a:lnSpc>
              <a:spcBef>
                <a:spcPts val="865"/>
              </a:spcBef>
              <a:buFont typeface="Arial"/>
              <a:buChar char="•"/>
              <a:tabLst>
                <a:tab pos="354965" algn="l"/>
              </a:tabLst>
            </a:pPr>
            <a:r>
              <a:t>Resistive</a:t>
            </a:r>
            <a:r>
              <a:rPr spc="-180"/>
              <a:t> </a:t>
            </a:r>
            <a:r>
              <a:rPr spc="-10"/>
              <a:t>transducer</a:t>
            </a:r>
          </a:p>
          <a:p>
            <a:pPr marL="354965" indent="-342265">
              <a:lnSpc>
                <a:spcPct val="100000"/>
              </a:lnSpc>
              <a:spcBef>
                <a:spcPts val="770"/>
              </a:spcBef>
              <a:buFont typeface="Arial"/>
              <a:buChar char="•"/>
              <a:tabLst>
                <a:tab pos="354965" algn="l"/>
              </a:tabLst>
            </a:pPr>
            <a:r>
              <a:t>Capacitive</a:t>
            </a:r>
            <a:r>
              <a:rPr spc="-35"/>
              <a:t> </a:t>
            </a:r>
            <a:r>
              <a:rPr spc="-10"/>
              <a:t>transducer</a:t>
            </a:r>
          </a:p>
          <a:p>
            <a:pPr marL="354965" indent="-342265">
              <a:lnSpc>
                <a:spcPct val="100000"/>
              </a:lnSpc>
              <a:spcBef>
                <a:spcPts val="770"/>
              </a:spcBef>
              <a:buFont typeface="Arial"/>
              <a:buChar char="•"/>
              <a:tabLst>
                <a:tab pos="354965" algn="l"/>
              </a:tabLst>
            </a:pPr>
            <a:r>
              <a:t>Inductive</a:t>
            </a:r>
            <a:r>
              <a:rPr spc="-55"/>
              <a:t> </a:t>
            </a:r>
            <a:r>
              <a:rPr spc="-10"/>
              <a:t>transducer</a:t>
            </a:r>
          </a:p>
          <a:p>
            <a:pPr marL="354965" indent="-342265">
              <a:lnSpc>
                <a:spcPct val="100000"/>
              </a:lnSpc>
              <a:spcBef>
                <a:spcPts val="770"/>
              </a:spcBef>
              <a:buFont typeface="Arial"/>
              <a:buChar char="•"/>
              <a:tabLst>
                <a:tab pos="354965" algn="l"/>
              </a:tabLst>
            </a:pPr>
            <a:r>
              <a:t>Photoelectric</a:t>
            </a:r>
            <a:r>
              <a:rPr spc="-60"/>
              <a:t> </a:t>
            </a:r>
            <a:r>
              <a:rPr spc="-10"/>
              <a:t>transducer</a:t>
            </a:r>
          </a:p>
          <a:p>
            <a:pPr marL="354965" indent="-342265">
              <a:lnSpc>
                <a:spcPct val="100000"/>
              </a:lnSpc>
              <a:spcBef>
                <a:spcPts val="770"/>
              </a:spcBef>
              <a:buFont typeface="Arial"/>
              <a:buChar char="•"/>
              <a:tabLst>
                <a:tab pos="354965" algn="l"/>
              </a:tabLst>
            </a:pPr>
            <a:r>
              <a:t>Photovoltaic</a:t>
            </a:r>
            <a:r>
              <a:rPr spc="-120"/>
              <a:t> </a:t>
            </a:r>
            <a:r>
              <a:rPr spc="-10"/>
              <a:t>transducer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268984"/>
            <a:ext cx="9097010" cy="4323715"/>
          </a:xfrm>
          <a:prstGeom prst="rect">
            <a:avLst/>
          </a:prstGeom>
        </p:spPr>
        <p:txBody>
          <a:bodyPr vert="horz" wrap="square" lIns="0" tIns="104140" rIns="0" bIns="0" rtlCol="0">
            <a:spAutoFit/>
          </a:bodyPr>
          <a:lstStyle/>
          <a:p>
            <a:pPr marL="355600" marR="5080" indent="-342900" algn="just">
              <a:lnSpc>
                <a:spcPct val="80000"/>
              </a:lnSpc>
              <a:spcBef>
                <a:spcPts val="820"/>
              </a:spcBef>
              <a:buFont typeface="Arial"/>
              <a:buChar char="•"/>
              <a:tabLst>
                <a:tab pos="355600" algn="l"/>
              </a:tabLst>
            </a:pPr>
            <a:r>
              <a:rPr sz="3000">
                <a:latin typeface="Times New Roman"/>
                <a:cs typeface="Times New Roman"/>
              </a:rPr>
              <a:t>The</a:t>
            </a:r>
            <a:r>
              <a:rPr sz="3000" spc="560">
                <a:latin typeface="Times New Roman"/>
                <a:cs typeface="Times New Roman"/>
              </a:rPr>
              <a:t> </a:t>
            </a:r>
            <a:r>
              <a:rPr sz="3000">
                <a:latin typeface="Times New Roman"/>
                <a:cs typeface="Times New Roman"/>
              </a:rPr>
              <a:t>transducer</a:t>
            </a:r>
            <a:r>
              <a:rPr sz="3000" spc="560">
                <a:latin typeface="Times New Roman"/>
                <a:cs typeface="Times New Roman"/>
              </a:rPr>
              <a:t> </a:t>
            </a:r>
            <a:r>
              <a:rPr sz="3000">
                <a:latin typeface="Times New Roman"/>
                <a:cs typeface="Times New Roman"/>
              </a:rPr>
              <a:t>whose</a:t>
            </a:r>
            <a:r>
              <a:rPr sz="3000" spc="565">
                <a:latin typeface="Times New Roman"/>
                <a:cs typeface="Times New Roman"/>
              </a:rPr>
              <a:t> </a:t>
            </a:r>
            <a:r>
              <a:rPr sz="3000">
                <a:latin typeface="Times New Roman"/>
                <a:cs typeface="Times New Roman"/>
              </a:rPr>
              <a:t>resistance</a:t>
            </a:r>
            <a:r>
              <a:rPr sz="3000" spc="565">
                <a:latin typeface="Times New Roman"/>
                <a:cs typeface="Times New Roman"/>
              </a:rPr>
              <a:t> </a:t>
            </a:r>
            <a:r>
              <a:rPr sz="3000">
                <a:latin typeface="Times New Roman"/>
                <a:cs typeface="Times New Roman"/>
              </a:rPr>
              <a:t>varies</a:t>
            </a:r>
            <a:r>
              <a:rPr sz="3000" spc="565">
                <a:latin typeface="Times New Roman"/>
                <a:cs typeface="Times New Roman"/>
              </a:rPr>
              <a:t> </a:t>
            </a:r>
            <a:r>
              <a:rPr sz="3000">
                <a:latin typeface="Times New Roman"/>
                <a:cs typeface="Times New Roman"/>
              </a:rPr>
              <a:t>because</a:t>
            </a:r>
            <a:r>
              <a:rPr sz="3000" spc="570">
                <a:latin typeface="Times New Roman"/>
                <a:cs typeface="Times New Roman"/>
              </a:rPr>
              <a:t> </a:t>
            </a:r>
            <a:r>
              <a:rPr sz="3000">
                <a:latin typeface="Times New Roman"/>
                <a:cs typeface="Times New Roman"/>
              </a:rPr>
              <a:t>of</a:t>
            </a:r>
            <a:r>
              <a:rPr sz="3000" spc="560">
                <a:latin typeface="Times New Roman"/>
                <a:cs typeface="Times New Roman"/>
              </a:rPr>
              <a:t> </a:t>
            </a:r>
            <a:r>
              <a:rPr sz="3000" spc="-25">
                <a:latin typeface="Times New Roman"/>
                <a:cs typeface="Times New Roman"/>
              </a:rPr>
              <a:t>the </a:t>
            </a:r>
            <a:r>
              <a:rPr sz="3000">
                <a:latin typeface="Times New Roman"/>
                <a:cs typeface="Times New Roman"/>
              </a:rPr>
              <a:t>environmental</a:t>
            </a:r>
            <a:r>
              <a:rPr sz="3000" spc="325">
                <a:latin typeface="Times New Roman"/>
                <a:cs typeface="Times New Roman"/>
              </a:rPr>
              <a:t> </a:t>
            </a:r>
            <a:r>
              <a:rPr sz="3000">
                <a:latin typeface="Times New Roman"/>
                <a:cs typeface="Times New Roman"/>
              </a:rPr>
              <a:t>effects</a:t>
            </a:r>
            <a:r>
              <a:rPr sz="3000" spc="320">
                <a:latin typeface="Times New Roman"/>
                <a:cs typeface="Times New Roman"/>
              </a:rPr>
              <a:t> </a:t>
            </a:r>
            <a:r>
              <a:rPr sz="3000">
                <a:latin typeface="Times New Roman"/>
                <a:cs typeface="Times New Roman"/>
              </a:rPr>
              <a:t>such</a:t>
            </a:r>
            <a:r>
              <a:rPr sz="3000" spc="330">
                <a:latin typeface="Times New Roman"/>
                <a:cs typeface="Times New Roman"/>
              </a:rPr>
              <a:t> </a:t>
            </a:r>
            <a:r>
              <a:rPr sz="3000">
                <a:latin typeface="Times New Roman"/>
                <a:cs typeface="Times New Roman"/>
              </a:rPr>
              <a:t>type</a:t>
            </a:r>
            <a:r>
              <a:rPr sz="3000" spc="335">
                <a:latin typeface="Times New Roman"/>
                <a:cs typeface="Times New Roman"/>
              </a:rPr>
              <a:t> </a:t>
            </a:r>
            <a:r>
              <a:rPr sz="3000">
                <a:latin typeface="Times New Roman"/>
                <a:cs typeface="Times New Roman"/>
              </a:rPr>
              <a:t>of</a:t>
            </a:r>
            <a:r>
              <a:rPr sz="3000" spc="320">
                <a:latin typeface="Times New Roman"/>
                <a:cs typeface="Times New Roman"/>
              </a:rPr>
              <a:t> </a:t>
            </a:r>
            <a:r>
              <a:rPr sz="3000">
                <a:latin typeface="Times New Roman"/>
                <a:cs typeface="Times New Roman"/>
              </a:rPr>
              <a:t>transducer</a:t>
            </a:r>
            <a:r>
              <a:rPr sz="3000" spc="335">
                <a:latin typeface="Times New Roman"/>
                <a:cs typeface="Times New Roman"/>
              </a:rPr>
              <a:t> </a:t>
            </a:r>
            <a:r>
              <a:rPr sz="3000">
                <a:latin typeface="Times New Roman"/>
                <a:cs typeface="Times New Roman"/>
              </a:rPr>
              <a:t>is</a:t>
            </a:r>
            <a:r>
              <a:rPr sz="3000" spc="325">
                <a:latin typeface="Times New Roman"/>
                <a:cs typeface="Times New Roman"/>
              </a:rPr>
              <a:t> </a:t>
            </a:r>
            <a:r>
              <a:rPr sz="3000" spc="-10">
                <a:latin typeface="Times New Roman"/>
                <a:cs typeface="Times New Roman"/>
              </a:rPr>
              <a:t>known </a:t>
            </a:r>
            <a:r>
              <a:rPr sz="3000">
                <a:latin typeface="Times New Roman"/>
                <a:cs typeface="Times New Roman"/>
              </a:rPr>
              <a:t>as</a:t>
            </a:r>
            <a:r>
              <a:rPr sz="3000" spc="484">
                <a:latin typeface="Times New Roman"/>
                <a:cs typeface="Times New Roman"/>
              </a:rPr>
              <a:t> </a:t>
            </a:r>
            <a:r>
              <a:rPr sz="3000">
                <a:latin typeface="Times New Roman"/>
                <a:cs typeface="Times New Roman"/>
              </a:rPr>
              <a:t>the</a:t>
            </a:r>
            <a:r>
              <a:rPr sz="3000" spc="484">
                <a:latin typeface="Times New Roman"/>
                <a:cs typeface="Times New Roman"/>
              </a:rPr>
              <a:t> </a:t>
            </a:r>
            <a:r>
              <a:rPr sz="3000">
                <a:latin typeface="Times New Roman"/>
                <a:cs typeface="Times New Roman"/>
              </a:rPr>
              <a:t>resistive</a:t>
            </a:r>
            <a:r>
              <a:rPr sz="3000" spc="495">
                <a:latin typeface="Times New Roman"/>
                <a:cs typeface="Times New Roman"/>
              </a:rPr>
              <a:t> </a:t>
            </a:r>
            <a:r>
              <a:rPr sz="3000">
                <a:latin typeface="Times New Roman"/>
                <a:cs typeface="Times New Roman"/>
              </a:rPr>
              <a:t>transducer.</a:t>
            </a:r>
            <a:r>
              <a:rPr sz="3000" spc="505">
                <a:latin typeface="Times New Roman"/>
                <a:cs typeface="Times New Roman"/>
              </a:rPr>
              <a:t> </a:t>
            </a:r>
            <a:r>
              <a:rPr sz="3000">
                <a:latin typeface="Times New Roman"/>
                <a:cs typeface="Times New Roman"/>
              </a:rPr>
              <a:t>The</a:t>
            </a:r>
            <a:r>
              <a:rPr sz="3000" spc="495">
                <a:latin typeface="Times New Roman"/>
                <a:cs typeface="Times New Roman"/>
              </a:rPr>
              <a:t> </a:t>
            </a:r>
            <a:r>
              <a:rPr sz="3000">
                <a:latin typeface="Times New Roman"/>
                <a:cs typeface="Times New Roman"/>
              </a:rPr>
              <a:t>change</a:t>
            </a:r>
            <a:r>
              <a:rPr sz="3000" spc="490">
                <a:latin typeface="Times New Roman"/>
                <a:cs typeface="Times New Roman"/>
              </a:rPr>
              <a:t> </a:t>
            </a:r>
            <a:r>
              <a:rPr sz="3000">
                <a:latin typeface="Times New Roman"/>
                <a:cs typeface="Times New Roman"/>
              </a:rPr>
              <a:t>in</a:t>
            </a:r>
            <a:r>
              <a:rPr sz="3000" spc="490">
                <a:latin typeface="Times New Roman"/>
                <a:cs typeface="Times New Roman"/>
              </a:rPr>
              <a:t> </a:t>
            </a:r>
            <a:r>
              <a:rPr sz="3000">
                <a:latin typeface="Times New Roman"/>
                <a:cs typeface="Times New Roman"/>
              </a:rPr>
              <a:t>resistance</a:t>
            </a:r>
            <a:r>
              <a:rPr sz="3000" spc="509">
                <a:latin typeface="Times New Roman"/>
                <a:cs typeface="Times New Roman"/>
              </a:rPr>
              <a:t> </a:t>
            </a:r>
            <a:r>
              <a:rPr sz="3000" spc="-25">
                <a:latin typeface="Times New Roman"/>
                <a:cs typeface="Times New Roman"/>
              </a:rPr>
              <a:t>is </a:t>
            </a:r>
            <a:r>
              <a:rPr sz="3000">
                <a:latin typeface="Times New Roman"/>
                <a:cs typeface="Times New Roman"/>
              </a:rPr>
              <a:t>measured</a:t>
            </a:r>
            <a:r>
              <a:rPr sz="3000" spc="215">
                <a:latin typeface="Times New Roman"/>
                <a:cs typeface="Times New Roman"/>
              </a:rPr>
              <a:t>  </a:t>
            </a:r>
            <a:r>
              <a:rPr sz="3000">
                <a:latin typeface="Times New Roman"/>
                <a:cs typeface="Times New Roman"/>
              </a:rPr>
              <a:t>by</a:t>
            </a:r>
            <a:r>
              <a:rPr sz="3000" spc="220">
                <a:latin typeface="Times New Roman"/>
                <a:cs typeface="Times New Roman"/>
              </a:rPr>
              <a:t>  </a:t>
            </a:r>
            <a:r>
              <a:rPr sz="3000">
                <a:latin typeface="Times New Roman"/>
                <a:cs typeface="Times New Roman"/>
              </a:rPr>
              <a:t>the</a:t>
            </a:r>
            <a:r>
              <a:rPr sz="3000" spc="229">
                <a:latin typeface="Times New Roman"/>
                <a:cs typeface="Times New Roman"/>
              </a:rPr>
              <a:t>  </a:t>
            </a:r>
            <a:r>
              <a:rPr sz="3000">
                <a:latin typeface="Times New Roman"/>
                <a:cs typeface="Times New Roman"/>
              </a:rPr>
              <a:t>ac</a:t>
            </a:r>
            <a:r>
              <a:rPr sz="3000" spc="225">
                <a:latin typeface="Times New Roman"/>
                <a:cs typeface="Times New Roman"/>
              </a:rPr>
              <a:t>  </a:t>
            </a:r>
            <a:r>
              <a:rPr sz="3000">
                <a:latin typeface="Times New Roman"/>
                <a:cs typeface="Times New Roman"/>
              </a:rPr>
              <a:t>or</a:t>
            </a:r>
            <a:r>
              <a:rPr sz="3000" spc="220">
                <a:latin typeface="Times New Roman"/>
                <a:cs typeface="Times New Roman"/>
              </a:rPr>
              <a:t>  </a:t>
            </a:r>
            <a:r>
              <a:rPr sz="3000">
                <a:latin typeface="Times New Roman"/>
                <a:cs typeface="Times New Roman"/>
              </a:rPr>
              <a:t>dc</a:t>
            </a:r>
            <a:r>
              <a:rPr sz="3000" spc="225">
                <a:latin typeface="Times New Roman"/>
                <a:cs typeface="Times New Roman"/>
              </a:rPr>
              <a:t>  </a:t>
            </a:r>
            <a:r>
              <a:rPr sz="3000">
                <a:latin typeface="Times New Roman"/>
                <a:cs typeface="Times New Roman"/>
              </a:rPr>
              <a:t>measuring</a:t>
            </a:r>
            <a:r>
              <a:rPr sz="3000" spc="225">
                <a:latin typeface="Times New Roman"/>
                <a:cs typeface="Times New Roman"/>
              </a:rPr>
              <a:t>  </a:t>
            </a:r>
            <a:r>
              <a:rPr sz="3000">
                <a:latin typeface="Times New Roman"/>
                <a:cs typeface="Times New Roman"/>
              </a:rPr>
              <a:t>devices.</a:t>
            </a:r>
            <a:r>
              <a:rPr sz="3000" spc="229">
                <a:latin typeface="Times New Roman"/>
                <a:cs typeface="Times New Roman"/>
              </a:rPr>
              <a:t>  </a:t>
            </a:r>
            <a:r>
              <a:rPr sz="3000" spc="-25">
                <a:latin typeface="Times New Roman"/>
                <a:cs typeface="Times New Roman"/>
              </a:rPr>
              <a:t>The </a:t>
            </a:r>
            <a:r>
              <a:rPr sz="3000">
                <a:latin typeface="Times New Roman"/>
                <a:cs typeface="Times New Roman"/>
              </a:rPr>
              <a:t>resistive</a:t>
            </a:r>
            <a:r>
              <a:rPr sz="3000" spc="545">
                <a:latin typeface="Times New Roman"/>
                <a:cs typeface="Times New Roman"/>
              </a:rPr>
              <a:t> </a:t>
            </a:r>
            <a:r>
              <a:rPr sz="3000">
                <a:latin typeface="Times New Roman"/>
                <a:cs typeface="Times New Roman"/>
              </a:rPr>
              <a:t>transducer</a:t>
            </a:r>
            <a:r>
              <a:rPr sz="3000" spc="550">
                <a:latin typeface="Times New Roman"/>
                <a:cs typeface="Times New Roman"/>
              </a:rPr>
              <a:t> </a:t>
            </a:r>
            <a:r>
              <a:rPr sz="3000">
                <a:latin typeface="Times New Roman"/>
                <a:cs typeface="Times New Roman"/>
              </a:rPr>
              <a:t>is</a:t>
            </a:r>
            <a:r>
              <a:rPr sz="3000" spc="525">
                <a:latin typeface="Times New Roman"/>
                <a:cs typeface="Times New Roman"/>
              </a:rPr>
              <a:t> </a:t>
            </a:r>
            <a:r>
              <a:rPr sz="3000">
                <a:latin typeface="Times New Roman"/>
                <a:cs typeface="Times New Roman"/>
              </a:rPr>
              <a:t>used</a:t>
            </a:r>
            <a:r>
              <a:rPr sz="3000" spc="540">
                <a:latin typeface="Times New Roman"/>
                <a:cs typeface="Times New Roman"/>
              </a:rPr>
              <a:t> </a:t>
            </a:r>
            <a:r>
              <a:rPr sz="3000">
                <a:latin typeface="Times New Roman"/>
                <a:cs typeface="Times New Roman"/>
              </a:rPr>
              <a:t>for</a:t>
            </a:r>
            <a:r>
              <a:rPr sz="3000" spc="535">
                <a:latin typeface="Times New Roman"/>
                <a:cs typeface="Times New Roman"/>
              </a:rPr>
              <a:t> </a:t>
            </a:r>
            <a:r>
              <a:rPr sz="3000">
                <a:latin typeface="Times New Roman"/>
                <a:cs typeface="Times New Roman"/>
              </a:rPr>
              <a:t>measuring</a:t>
            </a:r>
            <a:r>
              <a:rPr sz="3000" spc="540">
                <a:latin typeface="Times New Roman"/>
                <a:cs typeface="Times New Roman"/>
              </a:rPr>
              <a:t> </a:t>
            </a:r>
            <a:r>
              <a:rPr sz="3000">
                <a:latin typeface="Times New Roman"/>
                <a:cs typeface="Times New Roman"/>
              </a:rPr>
              <a:t>the</a:t>
            </a:r>
            <a:r>
              <a:rPr sz="3000" spc="550">
                <a:latin typeface="Times New Roman"/>
                <a:cs typeface="Times New Roman"/>
              </a:rPr>
              <a:t> </a:t>
            </a:r>
            <a:r>
              <a:rPr sz="3000" spc="-10">
                <a:latin typeface="Times New Roman"/>
                <a:cs typeface="Times New Roman"/>
              </a:rPr>
              <a:t>physical </a:t>
            </a:r>
            <a:r>
              <a:rPr sz="3000">
                <a:latin typeface="Times New Roman"/>
                <a:cs typeface="Times New Roman"/>
              </a:rPr>
              <a:t>quantities</a:t>
            </a:r>
            <a:r>
              <a:rPr sz="3000" spc="5">
                <a:latin typeface="Times New Roman"/>
                <a:cs typeface="Times New Roman"/>
              </a:rPr>
              <a:t> </a:t>
            </a:r>
            <a:r>
              <a:rPr sz="3000">
                <a:latin typeface="Times New Roman"/>
                <a:cs typeface="Times New Roman"/>
              </a:rPr>
              <a:t>like</a:t>
            </a:r>
            <a:r>
              <a:rPr sz="3000" spc="5">
                <a:latin typeface="Times New Roman"/>
                <a:cs typeface="Times New Roman"/>
              </a:rPr>
              <a:t> </a:t>
            </a:r>
            <a:r>
              <a:rPr sz="3000">
                <a:latin typeface="Times New Roman"/>
                <a:cs typeface="Times New Roman"/>
              </a:rPr>
              <a:t>temperature,</a:t>
            </a:r>
            <a:r>
              <a:rPr sz="3000" spc="35">
                <a:latin typeface="Times New Roman"/>
                <a:cs typeface="Times New Roman"/>
              </a:rPr>
              <a:t> </a:t>
            </a:r>
            <a:r>
              <a:rPr sz="3000">
                <a:latin typeface="Times New Roman"/>
                <a:cs typeface="Times New Roman"/>
              </a:rPr>
              <a:t>displacement,</a:t>
            </a:r>
            <a:r>
              <a:rPr sz="3000" spc="30">
                <a:latin typeface="Times New Roman"/>
                <a:cs typeface="Times New Roman"/>
              </a:rPr>
              <a:t> </a:t>
            </a:r>
            <a:r>
              <a:rPr sz="3000">
                <a:latin typeface="Times New Roman"/>
                <a:cs typeface="Times New Roman"/>
              </a:rPr>
              <a:t>vibration</a:t>
            </a:r>
            <a:r>
              <a:rPr sz="3000" spc="10">
                <a:latin typeface="Times New Roman"/>
                <a:cs typeface="Times New Roman"/>
              </a:rPr>
              <a:t> </a:t>
            </a:r>
            <a:r>
              <a:rPr sz="3000" spc="-20">
                <a:latin typeface="Times New Roman"/>
                <a:cs typeface="Times New Roman"/>
              </a:rPr>
              <a:t>etc.</a:t>
            </a:r>
            <a:endParaRPr sz="3000">
              <a:latin typeface="Times New Roman"/>
              <a:cs typeface="Times New Roman"/>
            </a:endParaRPr>
          </a:p>
          <a:p>
            <a:pPr>
              <a:lnSpc>
                <a:spcPct val="100000"/>
              </a:lnSpc>
              <a:spcBef>
                <a:spcPts val="40"/>
              </a:spcBef>
              <a:buFont typeface="Arial"/>
              <a:buChar char="•"/>
            </a:pPr>
            <a:endParaRPr sz="3700">
              <a:latin typeface="Times New Roman"/>
              <a:cs typeface="Times New Roman"/>
            </a:endParaRPr>
          </a:p>
          <a:p>
            <a:pPr marL="355600" marR="5080" indent="-342900" algn="just">
              <a:lnSpc>
                <a:spcPts val="2880"/>
              </a:lnSpc>
              <a:spcBef>
                <a:spcPts val="5"/>
              </a:spcBef>
              <a:buFont typeface="Arial"/>
              <a:buChar char="•"/>
              <a:tabLst>
                <a:tab pos="355600" algn="l"/>
              </a:tabLst>
            </a:pPr>
            <a:r>
              <a:rPr sz="3000">
                <a:latin typeface="Times New Roman"/>
                <a:cs typeface="Times New Roman"/>
              </a:rPr>
              <a:t>The</a:t>
            </a:r>
            <a:r>
              <a:rPr sz="3000" spc="245">
                <a:latin typeface="Times New Roman"/>
                <a:cs typeface="Times New Roman"/>
              </a:rPr>
              <a:t> </a:t>
            </a:r>
            <a:r>
              <a:rPr sz="3000">
                <a:latin typeface="Times New Roman"/>
                <a:cs typeface="Times New Roman"/>
              </a:rPr>
              <a:t>resistive</a:t>
            </a:r>
            <a:r>
              <a:rPr sz="3000" spc="250">
                <a:latin typeface="Times New Roman"/>
                <a:cs typeface="Times New Roman"/>
              </a:rPr>
              <a:t> </a:t>
            </a:r>
            <a:r>
              <a:rPr sz="3000">
                <a:latin typeface="Times New Roman"/>
                <a:cs typeface="Times New Roman"/>
              </a:rPr>
              <a:t>transducer</a:t>
            </a:r>
            <a:r>
              <a:rPr sz="3000" spc="260">
                <a:latin typeface="Times New Roman"/>
                <a:cs typeface="Times New Roman"/>
              </a:rPr>
              <a:t> </a:t>
            </a:r>
            <a:r>
              <a:rPr sz="3000">
                <a:latin typeface="Times New Roman"/>
                <a:cs typeface="Times New Roman"/>
              </a:rPr>
              <a:t>converts</a:t>
            </a:r>
            <a:r>
              <a:rPr sz="3000" spc="240">
                <a:latin typeface="Times New Roman"/>
                <a:cs typeface="Times New Roman"/>
              </a:rPr>
              <a:t> </a:t>
            </a:r>
            <a:r>
              <a:rPr sz="3000">
                <a:latin typeface="Times New Roman"/>
                <a:cs typeface="Times New Roman"/>
              </a:rPr>
              <a:t>the</a:t>
            </a:r>
            <a:r>
              <a:rPr sz="3000" spc="250">
                <a:latin typeface="Times New Roman"/>
                <a:cs typeface="Times New Roman"/>
              </a:rPr>
              <a:t> </a:t>
            </a:r>
            <a:r>
              <a:rPr sz="3000">
                <a:latin typeface="Times New Roman"/>
                <a:cs typeface="Times New Roman"/>
              </a:rPr>
              <a:t>physical</a:t>
            </a:r>
            <a:r>
              <a:rPr sz="3000" spc="250">
                <a:latin typeface="Times New Roman"/>
                <a:cs typeface="Times New Roman"/>
              </a:rPr>
              <a:t> </a:t>
            </a:r>
            <a:r>
              <a:rPr sz="3000" spc="-10">
                <a:latin typeface="Times New Roman"/>
                <a:cs typeface="Times New Roman"/>
              </a:rPr>
              <a:t>quantities </a:t>
            </a:r>
            <a:r>
              <a:rPr sz="3000">
                <a:latin typeface="Times New Roman"/>
                <a:cs typeface="Times New Roman"/>
              </a:rPr>
              <a:t>into</a:t>
            </a:r>
            <a:r>
              <a:rPr sz="3000" spc="235">
                <a:latin typeface="Times New Roman"/>
                <a:cs typeface="Times New Roman"/>
              </a:rPr>
              <a:t> </a:t>
            </a:r>
            <a:r>
              <a:rPr sz="3000">
                <a:latin typeface="Times New Roman"/>
                <a:cs typeface="Times New Roman"/>
              </a:rPr>
              <a:t>variable</a:t>
            </a:r>
            <a:r>
              <a:rPr sz="3000" spc="265">
                <a:latin typeface="Times New Roman"/>
                <a:cs typeface="Times New Roman"/>
              </a:rPr>
              <a:t> </a:t>
            </a:r>
            <a:r>
              <a:rPr sz="3000">
                <a:latin typeface="Times New Roman"/>
                <a:cs typeface="Times New Roman"/>
              </a:rPr>
              <a:t>resistance</a:t>
            </a:r>
            <a:r>
              <a:rPr sz="3000" spc="250">
                <a:latin typeface="Times New Roman"/>
                <a:cs typeface="Times New Roman"/>
              </a:rPr>
              <a:t> </a:t>
            </a:r>
            <a:r>
              <a:rPr sz="3000">
                <a:latin typeface="Times New Roman"/>
                <a:cs typeface="Times New Roman"/>
              </a:rPr>
              <a:t>which</a:t>
            </a:r>
            <a:r>
              <a:rPr sz="3000" spc="254">
                <a:latin typeface="Times New Roman"/>
                <a:cs typeface="Times New Roman"/>
              </a:rPr>
              <a:t> </a:t>
            </a:r>
            <a:r>
              <a:rPr sz="3000">
                <a:latin typeface="Times New Roman"/>
                <a:cs typeface="Times New Roman"/>
              </a:rPr>
              <a:t>is</a:t>
            </a:r>
            <a:r>
              <a:rPr sz="3000" spc="245">
                <a:latin typeface="Times New Roman"/>
                <a:cs typeface="Times New Roman"/>
              </a:rPr>
              <a:t> </a:t>
            </a:r>
            <a:r>
              <a:rPr sz="3000">
                <a:latin typeface="Times New Roman"/>
                <a:cs typeface="Times New Roman"/>
              </a:rPr>
              <a:t>easily</a:t>
            </a:r>
            <a:r>
              <a:rPr sz="3000" spc="254">
                <a:latin typeface="Times New Roman"/>
                <a:cs typeface="Times New Roman"/>
              </a:rPr>
              <a:t> </a:t>
            </a:r>
            <a:r>
              <a:rPr sz="3000">
                <a:latin typeface="Times New Roman"/>
                <a:cs typeface="Times New Roman"/>
              </a:rPr>
              <a:t>measured</a:t>
            </a:r>
            <a:r>
              <a:rPr sz="3000" spc="265">
                <a:latin typeface="Times New Roman"/>
                <a:cs typeface="Times New Roman"/>
              </a:rPr>
              <a:t> </a:t>
            </a:r>
            <a:r>
              <a:rPr sz="3000">
                <a:latin typeface="Times New Roman"/>
                <a:cs typeface="Times New Roman"/>
              </a:rPr>
              <a:t>by</a:t>
            </a:r>
            <a:r>
              <a:rPr sz="3000" spc="250">
                <a:latin typeface="Times New Roman"/>
                <a:cs typeface="Times New Roman"/>
              </a:rPr>
              <a:t> </a:t>
            </a:r>
            <a:r>
              <a:rPr sz="3000" spc="-25">
                <a:latin typeface="Times New Roman"/>
                <a:cs typeface="Times New Roman"/>
              </a:rPr>
              <a:t>the </a:t>
            </a:r>
            <a:r>
              <a:rPr sz="3000">
                <a:latin typeface="Times New Roman"/>
                <a:cs typeface="Times New Roman"/>
              </a:rPr>
              <a:t>meters.</a:t>
            </a:r>
            <a:r>
              <a:rPr sz="3000" spc="345">
                <a:latin typeface="Times New Roman"/>
                <a:cs typeface="Times New Roman"/>
              </a:rPr>
              <a:t> </a:t>
            </a:r>
            <a:r>
              <a:rPr sz="3000">
                <a:latin typeface="Times New Roman"/>
                <a:cs typeface="Times New Roman"/>
              </a:rPr>
              <a:t>The</a:t>
            </a:r>
            <a:r>
              <a:rPr sz="3000" spc="350">
                <a:latin typeface="Times New Roman"/>
                <a:cs typeface="Times New Roman"/>
              </a:rPr>
              <a:t> </a:t>
            </a:r>
            <a:r>
              <a:rPr sz="3000">
                <a:latin typeface="Times New Roman"/>
                <a:cs typeface="Times New Roman"/>
              </a:rPr>
              <a:t>process</a:t>
            </a:r>
            <a:r>
              <a:rPr sz="3000" spc="340">
                <a:latin typeface="Times New Roman"/>
                <a:cs typeface="Times New Roman"/>
              </a:rPr>
              <a:t> </a:t>
            </a:r>
            <a:r>
              <a:rPr sz="3000">
                <a:latin typeface="Times New Roman"/>
                <a:cs typeface="Times New Roman"/>
              </a:rPr>
              <a:t>of</a:t>
            </a:r>
            <a:r>
              <a:rPr sz="3000" spc="340">
                <a:latin typeface="Times New Roman"/>
                <a:cs typeface="Times New Roman"/>
              </a:rPr>
              <a:t> </a:t>
            </a:r>
            <a:r>
              <a:rPr sz="3000">
                <a:latin typeface="Times New Roman"/>
                <a:cs typeface="Times New Roman"/>
              </a:rPr>
              <a:t>variation</a:t>
            </a:r>
            <a:r>
              <a:rPr sz="3000" spc="350">
                <a:latin typeface="Times New Roman"/>
                <a:cs typeface="Times New Roman"/>
              </a:rPr>
              <a:t> </a:t>
            </a:r>
            <a:r>
              <a:rPr sz="3000">
                <a:latin typeface="Times New Roman"/>
                <a:cs typeface="Times New Roman"/>
              </a:rPr>
              <a:t>in</a:t>
            </a:r>
            <a:r>
              <a:rPr sz="3000" spc="350">
                <a:latin typeface="Times New Roman"/>
                <a:cs typeface="Times New Roman"/>
              </a:rPr>
              <a:t> </a:t>
            </a:r>
            <a:r>
              <a:rPr sz="3000">
                <a:latin typeface="Times New Roman"/>
                <a:cs typeface="Times New Roman"/>
              </a:rPr>
              <a:t>resistance</a:t>
            </a:r>
            <a:r>
              <a:rPr sz="3000" spc="350">
                <a:latin typeface="Times New Roman"/>
                <a:cs typeface="Times New Roman"/>
              </a:rPr>
              <a:t> </a:t>
            </a:r>
            <a:r>
              <a:rPr sz="3000">
                <a:latin typeface="Times New Roman"/>
                <a:cs typeface="Times New Roman"/>
              </a:rPr>
              <a:t>is</a:t>
            </a:r>
            <a:r>
              <a:rPr sz="3000" spc="340">
                <a:latin typeface="Times New Roman"/>
                <a:cs typeface="Times New Roman"/>
              </a:rPr>
              <a:t> </a:t>
            </a:r>
            <a:r>
              <a:rPr sz="3000" spc="-10">
                <a:latin typeface="Times New Roman"/>
                <a:cs typeface="Times New Roman"/>
              </a:rPr>
              <a:t>widely </a:t>
            </a:r>
            <a:r>
              <a:rPr sz="3000">
                <a:latin typeface="Times New Roman"/>
                <a:cs typeface="Times New Roman"/>
              </a:rPr>
              <a:t>used</a:t>
            </a:r>
            <a:r>
              <a:rPr sz="3000" spc="-15">
                <a:latin typeface="Times New Roman"/>
                <a:cs typeface="Times New Roman"/>
              </a:rPr>
              <a:t> </a:t>
            </a:r>
            <a:r>
              <a:rPr sz="3000">
                <a:latin typeface="Times New Roman"/>
                <a:cs typeface="Times New Roman"/>
              </a:rPr>
              <a:t>in the industrial</a:t>
            </a:r>
            <a:r>
              <a:rPr sz="3000" spc="30">
                <a:latin typeface="Times New Roman"/>
                <a:cs typeface="Times New Roman"/>
              </a:rPr>
              <a:t> </a:t>
            </a:r>
            <a:r>
              <a:rPr sz="3000" spc="-10">
                <a:latin typeface="Times New Roman"/>
                <a:cs typeface="Times New Roman"/>
              </a:rPr>
              <a:t>applications.</a:t>
            </a:r>
            <a:endParaRPr sz="3000">
              <a:latin typeface="Times New Roman"/>
              <a:cs typeface="Times New Roman"/>
            </a:endParaRPr>
          </a:p>
        </p:txBody>
      </p:sp>
      <p:sp>
        <p:nvSpPr>
          <p:cNvPr id="3" name="object 3"/>
          <p:cNvSpPr txBox="1">
            <a:spLocks noGrp="1"/>
          </p:cNvSpPr>
          <p:nvPr>
            <p:ph type="title"/>
          </p:nvPr>
        </p:nvSpPr>
        <p:spPr>
          <a:xfrm>
            <a:off x="2716148" y="136017"/>
            <a:ext cx="3316604" cy="513715"/>
          </a:xfrm>
          <a:prstGeom prst="rect">
            <a:avLst/>
          </a:prstGeom>
        </p:spPr>
        <p:txBody>
          <a:bodyPr vert="horz" wrap="square" lIns="0" tIns="12700" rIns="0" bIns="0" rtlCol="0">
            <a:spAutoFit/>
          </a:bodyPr>
          <a:lstStyle/>
          <a:p>
            <a:pPr marL="12700">
              <a:lnSpc>
                <a:spcPct val="100000"/>
              </a:lnSpc>
              <a:spcBef>
                <a:spcPts val="100"/>
              </a:spcBef>
            </a:pPr>
            <a:r>
              <a:rPr sz="3200">
                <a:latin typeface="Times New Roman"/>
                <a:cs typeface="Times New Roman"/>
              </a:rPr>
              <a:t>Resistive</a:t>
            </a:r>
            <a:r>
              <a:rPr sz="3200" spc="10">
                <a:latin typeface="Times New Roman"/>
                <a:cs typeface="Times New Roman"/>
              </a:rPr>
              <a:t> </a:t>
            </a:r>
            <a:r>
              <a:rPr sz="3200" spc="-10">
                <a:latin typeface="Times New Roman"/>
                <a:cs typeface="Times New Roman"/>
              </a:rPr>
              <a:t>transducer</a:t>
            </a:r>
            <a:endParaRPr sz="320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2352"/>
            <a:ext cx="8724900" cy="2293620"/>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5600" algn="l"/>
                <a:tab pos="2554605" algn="l"/>
              </a:tabLst>
            </a:pPr>
            <a:r>
              <a:rPr sz="2400" b="1">
                <a:latin typeface="Times New Roman"/>
                <a:cs typeface="Times New Roman"/>
              </a:rPr>
              <a:t>Example</a:t>
            </a:r>
            <a:r>
              <a:rPr sz="2400" b="1" spc="-5">
                <a:latin typeface="Times New Roman"/>
                <a:cs typeface="Times New Roman"/>
              </a:rPr>
              <a:t> </a:t>
            </a:r>
            <a:r>
              <a:rPr sz="2400">
                <a:latin typeface="Times New Roman"/>
                <a:cs typeface="Times New Roman"/>
              </a:rPr>
              <a:t>–</a:t>
            </a:r>
            <a:r>
              <a:rPr sz="2400" spc="-40">
                <a:latin typeface="Times New Roman"/>
                <a:cs typeface="Times New Roman"/>
              </a:rPr>
              <a:t> </a:t>
            </a:r>
            <a:r>
              <a:rPr sz="2400">
                <a:latin typeface="Times New Roman"/>
                <a:cs typeface="Times New Roman"/>
              </a:rPr>
              <a:t>The</a:t>
            </a:r>
            <a:r>
              <a:rPr sz="2400" spc="-10">
                <a:latin typeface="Times New Roman"/>
                <a:cs typeface="Times New Roman"/>
              </a:rPr>
              <a:t> </a:t>
            </a:r>
            <a:r>
              <a:rPr sz="2400">
                <a:latin typeface="Times New Roman"/>
                <a:cs typeface="Times New Roman"/>
              </a:rPr>
              <a:t>circuit</a:t>
            </a:r>
            <a:r>
              <a:rPr sz="2400" spc="-40">
                <a:latin typeface="Times New Roman"/>
                <a:cs typeface="Times New Roman"/>
              </a:rPr>
              <a:t> </a:t>
            </a:r>
            <a:r>
              <a:rPr sz="2400">
                <a:latin typeface="Times New Roman"/>
                <a:cs typeface="Times New Roman"/>
              </a:rPr>
              <a:t>of</a:t>
            </a:r>
            <a:r>
              <a:rPr sz="2400" spc="5">
                <a:latin typeface="Times New Roman"/>
                <a:cs typeface="Times New Roman"/>
              </a:rPr>
              <a:t> </a:t>
            </a:r>
            <a:r>
              <a:rPr sz="2400">
                <a:latin typeface="Times New Roman"/>
                <a:cs typeface="Times New Roman"/>
              </a:rPr>
              <a:t>the</a:t>
            </a:r>
            <a:r>
              <a:rPr sz="2400" spc="-10">
                <a:latin typeface="Times New Roman"/>
                <a:cs typeface="Times New Roman"/>
              </a:rPr>
              <a:t> </a:t>
            </a:r>
            <a:r>
              <a:rPr sz="2400">
                <a:latin typeface="Times New Roman"/>
                <a:cs typeface="Times New Roman"/>
              </a:rPr>
              <a:t>sliding</a:t>
            </a:r>
            <a:r>
              <a:rPr sz="2400" spc="-15">
                <a:latin typeface="Times New Roman"/>
                <a:cs typeface="Times New Roman"/>
              </a:rPr>
              <a:t> </a:t>
            </a:r>
            <a:r>
              <a:rPr sz="2400">
                <a:latin typeface="Times New Roman"/>
                <a:cs typeface="Times New Roman"/>
              </a:rPr>
              <a:t>resistive</a:t>
            </a:r>
            <a:r>
              <a:rPr sz="2400" spc="-50">
                <a:latin typeface="Times New Roman"/>
                <a:cs typeface="Times New Roman"/>
              </a:rPr>
              <a:t> </a:t>
            </a:r>
            <a:r>
              <a:rPr sz="2400">
                <a:latin typeface="Times New Roman"/>
                <a:cs typeface="Times New Roman"/>
              </a:rPr>
              <a:t>transducer</a:t>
            </a:r>
            <a:r>
              <a:rPr sz="2400" spc="-30">
                <a:latin typeface="Times New Roman"/>
                <a:cs typeface="Times New Roman"/>
              </a:rPr>
              <a:t> </a:t>
            </a:r>
            <a:r>
              <a:rPr sz="2400">
                <a:latin typeface="Times New Roman"/>
                <a:cs typeface="Times New Roman"/>
              </a:rPr>
              <a:t>is shown</a:t>
            </a:r>
            <a:r>
              <a:rPr sz="2400" spc="5">
                <a:latin typeface="Times New Roman"/>
                <a:cs typeface="Times New Roman"/>
              </a:rPr>
              <a:t> </a:t>
            </a:r>
            <a:r>
              <a:rPr sz="2400" spc="-25">
                <a:latin typeface="Times New Roman"/>
                <a:cs typeface="Times New Roman"/>
              </a:rPr>
              <a:t>in </a:t>
            </a:r>
            <a:r>
              <a:rPr sz="2400">
                <a:latin typeface="Times New Roman"/>
                <a:cs typeface="Times New Roman"/>
              </a:rPr>
              <a:t>the</a:t>
            </a:r>
            <a:r>
              <a:rPr sz="2400" spc="-10">
                <a:latin typeface="Times New Roman"/>
                <a:cs typeface="Times New Roman"/>
              </a:rPr>
              <a:t> </a:t>
            </a:r>
            <a:r>
              <a:rPr sz="2400">
                <a:latin typeface="Times New Roman"/>
                <a:cs typeface="Times New Roman"/>
              </a:rPr>
              <a:t>figure </a:t>
            </a:r>
            <a:r>
              <a:rPr sz="2400" spc="-10">
                <a:latin typeface="Times New Roman"/>
                <a:cs typeface="Times New Roman"/>
              </a:rPr>
              <a:t>below.</a:t>
            </a:r>
            <a:r>
              <a:rPr sz="2400">
                <a:latin typeface="Times New Roman"/>
                <a:cs typeface="Times New Roman"/>
              </a:rPr>
              <a:t>	The</a:t>
            </a:r>
            <a:r>
              <a:rPr sz="2400" spc="-25">
                <a:latin typeface="Times New Roman"/>
                <a:cs typeface="Times New Roman"/>
              </a:rPr>
              <a:t> </a:t>
            </a:r>
            <a:r>
              <a:rPr sz="2400">
                <a:latin typeface="Times New Roman"/>
                <a:cs typeface="Times New Roman"/>
              </a:rPr>
              <a:t>sliding</a:t>
            </a:r>
            <a:r>
              <a:rPr sz="2400" spc="-20">
                <a:latin typeface="Times New Roman"/>
                <a:cs typeface="Times New Roman"/>
              </a:rPr>
              <a:t> </a:t>
            </a:r>
            <a:r>
              <a:rPr sz="2400">
                <a:latin typeface="Times New Roman"/>
                <a:cs typeface="Times New Roman"/>
              </a:rPr>
              <a:t>contacts</a:t>
            </a:r>
            <a:r>
              <a:rPr sz="2400" spc="-35">
                <a:latin typeface="Times New Roman"/>
                <a:cs typeface="Times New Roman"/>
              </a:rPr>
              <a:t> </a:t>
            </a:r>
            <a:r>
              <a:rPr sz="2400">
                <a:latin typeface="Times New Roman"/>
                <a:cs typeface="Times New Roman"/>
              </a:rPr>
              <a:t>are</a:t>
            </a:r>
            <a:r>
              <a:rPr sz="2400" spc="-5">
                <a:latin typeface="Times New Roman"/>
                <a:cs typeface="Times New Roman"/>
              </a:rPr>
              <a:t> </a:t>
            </a:r>
            <a:r>
              <a:rPr sz="2400">
                <a:latin typeface="Times New Roman"/>
                <a:cs typeface="Times New Roman"/>
              </a:rPr>
              <a:t>placed</a:t>
            </a:r>
            <a:r>
              <a:rPr sz="2400" spc="-20">
                <a:latin typeface="Times New Roman"/>
                <a:cs typeface="Times New Roman"/>
              </a:rPr>
              <a:t> </a:t>
            </a:r>
            <a:r>
              <a:rPr sz="2400">
                <a:latin typeface="Times New Roman"/>
                <a:cs typeface="Times New Roman"/>
              </a:rPr>
              <a:t>on the</a:t>
            </a:r>
            <a:r>
              <a:rPr sz="2400" spc="-15">
                <a:latin typeface="Times New Roman"/>
                <a:cs typeface="Times New Roman"/>
              </a:rPr>
              <a:t> </a:t>
            </a:r>
            <a:r>
              <a:rPr sz="2400" spc="-10">
                <a:latin typeface="Times New Roman"/>
                <a:cs typeface="Times New Roman"/>
              </a:rPr>
              <a:t>resistive </a:t>
            </a:r>
            <a:r>
              <a:rPr sz="2400">
                <a:latin typeface="Times New Roman"/>
                <a:cs typeface="Times New Roman"/>
              </a:rPr>
              <a:t>element.</a:t>
            </a:r>
            <a:r>
              <a:rPr sz="2400" spc="-75">
                <a:latin typeface="Times New Roman"/>
                <a:cs typeface="Times New Roman"/>
              </a:rPr>
              <a:t> </a:t>
            </a:r>
            <a:r>
              <a:rPr sz="2400">
                <a:latin typeface="Times New Roman"/>
                <a:cs typeface="Times New Roman"/>
              </a:rPr>
              <a:t>The</a:t>
            </a:r>
            <a:r>
              <a:rPr sz="2400" spc="-25">
                <a:latin typeface="Times New Roman"/>
                <a:cs typeface="Times New Roman"/>
              </a:rPr>
              <a:t> </a:t>
            </a:r>
            <a:r>
              <a:rPr sz="2400">
                <a:latin typeface="Times New Roman"/>
                <a:cs typeface="Times New Roman"/>
              </a:rPr>
              <a:t>slider</a:t>
            </a:r>
            <a:r>
              <a:rPr sz="2400" spc="-35">
                <a:latin typeface="Times New Roman"/>
                <a:cs typeface="Times New Roman"/>
              </a:rPr>
              <a:t> </a:t>
            </a:r>
            <a:r>
              <a:rPr sz="2400">
                <a:latin typeface="Times New Roman"/>
                <a:cs typeface="Times New Roman"/>
              </a:rPr>
              <a:t>moves</a:t>
            </a:r>
            <a:r>
              <a:rPr sz="2400" spc="-5">
                <a:latin typeface="Times New Roman"/>
                <a:cs typeface="Times New Roman"/>
              </a:rPr>
              <a:t> </a:t>
            </a:r>
            <a:r>
              <a:rPr sz="2400" spc="-10">
                <a:latin typeface="Times New Roman"/>
                <a:cs typeface="Times New Roman"/>
              </a:rPr>
              <a:t>horizontally.</a:t>
            </a:r>
            <a:r>
              <a:rPr sz="2400" spc="-85">
                <a:latin typeface="Times New Roman"/>
                <a:cs typeface="Times New Roman"/>
              </a:rPr>
              <a:t> </a:t>
            </a:r>
            <a:r>
              <a:rPr sz="2400">
                <a:latin typeface="Times New Roman"/>
                <a:cs typeface="Times New Roman"/>
              </a:rPr>
              <a:t>The</a:t>
            </a:r>
            <a:r>
              <a:rPr sz="2400" spc="-30">
                <a:latin typeface="Times New Roman"/>
                <a:cs typeface="Times New Roman"/>
              </a:rPr>
              <a:t> </a:t>
            </a:r>
            <a:r>
              <a:rPr sz="2400">
                <a:latin typeface="Times New Roman"/>
                <a:cs typeface="Times New Roman"/>
              </a:rPr>
              <a:t>movement of</a:t>
            </a:r>
            <a:r>
              <a:rPr sz="2400" spc="-25">
                <a:latin typeface="Times New Roman"/>
                <a:cs typeface="Times New Roman"/>
              </a:rPr>
              <a:t> </a:t>
            </a:r>
            <a:r>
              <a:rPr sz="2400">
                <a:latin typeface="Times New Roman"/>
                <a:cs typeface="Times New Roman"/>
              </a:rPr>
              <a:t>the</a:t>
            </a:r>
            <a:r>
              <a:rPr sz="2400" spc="-20">
                <a:latin typeface="Times New Roman"/>
                <a:cs typeface="Times New Roman"/>
              </a:rPr>
              <a:t> </a:t>
            </a:r>
            <a:r>
              <a:rPr sz="2400" spc="-10">
                <a:latin typeface="Times New Roman"/>
                <a:cs typeface="Times New Roman"/>
              </a:rPr>
              <a:t>slider </a:t>
            </a:r>
            <a:r>
              <a:rPr sz="2400">
                <a:latin typeface="Times New Roman"/>
                <a:cs typeface="Times New Roman"/>
              </a:rPr>
              <a:t>changes</a:t>
            </a:r>
            <a:r>
              <a:rPr sz="2400" spc="-15">
                <a:latin typeface="Times New Roman"/>
                <a:cs typeface="Times New Roman"/>
              </a:rPr>
              <a:t> </a:t>
            </a:r>
            <a:r>
              <a:rPr sz="2400">
                <a:latin typeface="Times New Roman"/>
                <a:cs typeface="Times New Roman"/>
              </a:rPr>
              <a:t>the</a:t>
            </a:r>
            <a:r>
              <a:rPr sz="2400" spc="-20">
                <a:latin typeface="Times New Roman"/>
                <a:cs typeface="Times New Roman"/>
              </a:rPr>
              <a:t> </a:t>
            </a:r>
            <a:r>
              <a:rPr sz="2400">
                <a:latin typeface="Times New Roman"/>
                <a:cs typeface="Times New Roman"/>
              </a:rPr>
              <a:t>value</a:t>
            </a:r>
            <a:r>
              <a:rPr sz="2400" spc="-10">
                <a:latin typeface="Times New Roman"/>
                <a:cs typeface="Times New Roman"/>
              </a:rPr>
              <a:t> </a:t>
            </a:r>
            <a:r>
              <a:rPr sz="2400">
                <a:latin typeface="Times New Roman"/>
                <a:cs typeface="Times New Roman"/>
              </a:rPr>
              <a:t>of</a:t>
            </a:r>
            <a:r>
              <a:rPr sz="2400" spc="-10">
                <a:latin typeface="Times New Roman"/>
                <a:cs typeface="Times New Roman"/>
              </a:rPr>
              <a:t> </a:t>
            </a:r>
            <a:r>
              <a:rPr sz="2400">
                <a:latin typeface="Times New Roman"/>
                <a:cs typeface="Times New Roman"/>
              </a:rPr>
              <a:t>the</a:t>
            </a:r>
            <a:r>
              <a:rPr sz="2400" spc="-10">
                <a:latin typeface="Times New Roman"/>
                <a:cs typeface="Times New Roman"/>
              </a:rPr>
              <a:t> </a:t>
            </a:r>
            <a:r>
              <a:rPr sz="2400">
                <a:latin typeface="Times New Roman"/>
                <a:cs typeface="Times New Roman"/>
              </a:rPr>
              <a:t>resistive</a:t>
            </a:r>
            <a:r>
              <a:rPr sz="2400" spc="-35">
                <a:latin typeface="Times New Roman"/>
                <a:cs typeface="Times New Roman"/>
              </a:rPr>
              <a:t> </a:t>
            </a:r>
            <a:r>
              <a:rPr sz="2400">
                <a:latin typeface="Times New Roman"/>
                <a:cs typeface="Times New Roman"/>
              </a:rPr>
              <a:t>element</a:t>
            </a:r>
            <a:r>
              <a:rPr sz="2400" spc="-20">
                <a:latin typeface="Times New Roman"/>
                <a:cs typeface="Times New Roman"/>
              </a:rPr>
              <a:t> </a:t>
            </a:r>
            <a:r>
              <a:rPr sz="2400">
                <a:latin typeface="Times New Roman"/>
                <a:cs typeface="Times New Roman"/>
              </a:rPr>
              <a:t>of the</a:t>
            </a:r>
            <a:r>
              <a:rPr sz="2400" spc="-10">
                <a:latin typeface="Times New Roman"/>
                <a:cs typeface="Times New Roman"/>
              </a:rPr>
              <a:t> </a:t>
            </a:r>
            <a:r>
              <a:rPr sz="2400">
                <a:latin typeface="Times New Roman"/>
                <a:cs typeface="Times New Roman"/>
              </a:rPr>
              <a:t>transducer</a:t>
            </a:r>
            <a:r>
              <a:rPr sz="2400" spc="-35">
                <a:latin typeface="Times New Roman"/>
                <a:cs typeface="Times New Roman"/>
              </a:rPr>
              <a:t> </a:t>
            </a:r>
            <a:r>
              <a:rPr sz="2400">
                <a:latin typeface="Times New Roman"/>
                <a:cs typeface="Times New Roman"/>
              </a:rPr>
              <a:t>which</a:t>
            </a:r>
            <a:r>
              <a:rPr sz="2400" spc="-10">
                <a:latin typeface="Times New Roman"/>
                <a:cs typeface="Times New Roman"/>
              </a:rPr>
              <a:t> </a:t>
            </a:r>
            <a:r>
              <a:rPr sz="2400" spc="-25">
                <a:latin typeface="Times New Roman"/>
                <a:cs typeface="Times New Roman"/>
              </a:rPr>
              <a:t>is </a:t>
            </a:r>
            <a:r>
              <a:rPr sz="2400">
                <a:latin typeface="Times New Roman"/>
                <a:cs typeface="Times New Roman"/>
              </a:rPr>
              <a:t>measured</a:t>
            </a:r>
            <a:r>
              <a:rPr sz="2400" spc="-5">
                <a:latin typeface="Times New Roman"/>
                <a:cs typeface="Times New Roman"/>
              </a:rPr>
              <a:t> </a:t>
            </a:r>
            <a:r>
              <a:rPr sz="2400">
                <a:latin typeface="Times New Roman"/>
                <a:cs typeface="Times New Roman"/>
              </a:rPr>
              <a:t>by</a:t>
            </a:r>
            <a:r>
              <a:rPr sz="2400" spc="-5">
                <a:latin typeface="Times New Roman"/>
                <a:cs typeface="Times New Roman"/>
              </a:rPr>
              <a:t> </a:t>
            </a:r>
            <a:r>
              <a:rPr sz="2400">
                <a:latin typeface="Times New Roman"/>
                <a:cs typeface="Times New Roman"/>
              </a:rPr>
              <a:t>the</a:t>
            </a:r>
            <a:r>
              <a:rPr sz="2400" spc="-20">
                <a:latin typeface="Times New Roman"/>
                <a:cs typeface="Times New Roman"/>
              </a:rPr>
              <a:t> </a:t>
            </a:r>
            <a:r>
              <a:rPr sz="2400">
                <a:latin typeface="Times New Roman"/>
                <a:cs typeface="Times New Roman"/>
              </a:rPr>
              <a:t>voltage</a:t>
            </a:r>
            <a:r>
              <a:rPr sz="2400" spc="-25">
                <a:latin typeface="Times New Roman"/>
                <a:cs typeface="Times New Roman"/>
              </a:rPr>
              <a:t> </a:t>
            </a:r>
            <a:r>
              <a:rPr sz="2400">
                <a:latin typeface="Times New Roman"/>
                <a:cs typeface="Times New Roman"/>
              </a:rPr>
              <a:t>source</a:t>
            </a:r>
            <a:r>
              <a:rPr sz="2400" spc="-10">
                <a:latin typeface="Times New Roman"/>
                <a:cs typeface="Times New Roman"/>
              </a:rPr>
              <a:t> </a:t>
            </a:r>
            <a:r>
              <a:rPr sz="2400" spc="-25">
                <a:latin typeface="Times New Roman"/>
                <a:cs typeface="Times New Roman"/>
              </a:rPr>
              <a:t>E.</a:t>
            </a:r>
            <a:endParaRPr sz="2400">
              <a:latin typeface="Times New Roman"/>
              <a:cs typeface="Times New Roman"/>
            </a:endParaRPr>
          </a:p>
          <a:p>
            <a:pPr marL="354965" indent="-342265">
              <a:lnSpc>
                <a:spcPct val="100000"/>
              </a:lnSpc>
              <a:spcBef>
                <a:spcPts val="575"/>
              </a:spcBef>
              <a:buFont typeface="Arial"/>
              <a:buChar char="•"/>
              <a:tabLst>
                <a:tab pos="354965" algn="l"/>
              </a:tabLst>
            </a:pPr>
            <a:r>
              <a:rPr sz="2400">
                <a:latin typeface="Times New Roman"/>
                <a:cs typeface="Times New Roman"/>
              </a:rPr>
              <a:t>The</a:t>
            </a:r>
            <a:r>
              <a:rPr sz="2400" spc="-20">
                <a:latin typeface="Times New Roman"/>
                <a:cs typeface="Times New Roman"/>
              </a:rPr>
              <a:t> </a:t>
            </a:r>
            <a:r>
              <a:rPr sz="2400">
                <a:latin typeface="Times New Roman"/>
                <a:cs typeface="Times New Roman"/>
              </a:rPr>
              <a:t>displacement</a:t>
            </a:r>
            <a:r>
              <a:rPr sz="2400" spc="-20">
                <a:latin typeface="Times New Roman"/>
                <a:cs typeface="Times New Roman"/>
              </a:rPr>
              <a:t> </a:t>
            </a:r>
            <a:r>
              <a:rPr sz="2400">
                <a:latin typeface="Times New Roman"/>
                <a:cs typeface="Times New Roman"/>
              </a:rPr>
              <a:t>of</a:t>
            </a:r>
            <a:r>
              <a:rPr sz="2400" spc="-10">
                <a:latin typeface="Times New Roman"/>
                <a:cs typeface="Times New Roman"/>
              </a:rPr>
              <a:t> </a:t>
            </a:r>
            <a:r>
              <a:rPr sz="2400">
                <a:latin typeface="Times New Roman"/>
                <a:cs typeface="Times New Roman"/>
              </a:rPr>
              <a:t>the</a:t>
            </a:r>
            <a:r>
              <a:rPr sz="2400" spc="-10">
                <a:latin typeface="Times New Roman"/>
                <a:cs typeface="Times New Roman"/>
              </a:rPr>
              <a:t> </a:t>
            </a:r>
            <a:r>
              <a:rPr sz="2400">
                <a:latin typeface="Times New Roman"/>
                <a:cs typeface="Times New Roman"/>
              </a:rPr>
              <a:t>slider</a:t>
            </a:r>
            <a:r>
              <a:rPr sz="2400" spc="-20">
                <a:latin typeface="Times New Roman"/>
                <a:cs typeface="Times New Roman"/>
              </a:rPr>
              <a:t> </a:t>
            </a:r>
            <a:r>
              <a:rPr sz="2400">
                <a:latin typeface="Times New Roman"/>
                <a:cs typeface="Times New Roman"/>
              </a:rPr>
              <a:t>is converted</a:t>
            </a:r>
            <a:r>
              <a:rPr sz="2400" spc="-25">
                <a:latin typeface="Times New Roman"/>
                <a:cs typeface="Times New Roman"/>
              </a:rPr>
              <a:t> </a:t>
            </a:r>
            <a:r>
              <a:rPr sz="2400">
                <a:latin typeface="Times New Roman"/>
                <a:cs typeface="Times New Roman"/>
              </a:rPr>
              <a:t>into</a:t>
            </a:r>
            <a:r>
              <a:rPr sz="2400" spc="-25">
                <a:latin typeface="Times New Roman"/>
                <a:cs typeface="Times New Roman"/>
              </a:rPr>
              <a:t> </a:t>
            </a:r>
            <a:r>
              <a:rPr sz="2400">
                <a:latin typeface="Times New Roman"/>
                <a:cs typeface="Times New Roman"/>
              </a:rPr>
              <a:t>an electrical</a:t>
            </a:r>
            <a:r>
              <a:rPr sz="2400" spc="-40">
                <a:latin typeface="Times New Roman"/>
                <a:cs typeface="Times New Roman"/>
              </a:rPr>
              <a:t> </a:t>
            </a:r>
            <a:r>
              <a:rPr sz="2400" spc="-10">
                <a:latin typeface="Times New Roman"/>
                <a:cs typeface="Times New Roman"/>
              </a:rPr>
              <a:t>signal.</a:t>
            </a:r>
            <a:endParaRPr sz="2400">
              <a:latin typeface="Times New Roman"/>
              <a:cs typeface="Times New Roman"/>
            </a:endParaRPr>
          </a:p>
        </p:txBody>
      </p:sp>
      <p:pic>
        <p:nvPicPr>
          <p:cNvPr id="3" name="object 3"/>
          <p:cNvPicPr/>
          <p:nvPr/>
        </p:nvPicPr>
        <p:blipFill>
          <a:blip r:embed="rId2" cstate="print"/>
          <a:stretch>
            <a:fillRect/>
          </a:stretch>
        </p:blipFill>
        <p:spPr>
          <a:xfrm>
            <a:off x="2915792" y="2933331"/>
            <a:ext cx="3276600" cy="28956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71782"/>
            <a:ext cx="8709660" cy="2339975"/>
          </a:xfrm>
          <a:prstGeom prst="rect">
            <a:avLst/>
          </a:prstGeom>
        </p:spPr>
        <p:txBody>
          <a:bodyPr vert="horz" wrap="square" lIns="0" tIns="132080" rIns="0" bIns="0" rtlCol="0">
            <a:spAutoFit/>
          </a:bodyPr>
          <a:lstStyle/>
          <a:p>
            <a:pPr marL="280670" algn="ctr">
              <a:lnSpc>
                <a:spcPct val="100000"/>
              </a:lnSpc>
              <a:spcBef>
                <a:spcPts val="1040"/>
              </a:spcBef>
            </a:pPr>
            <a:r>
              <a:rPr spc="-10"/>
              <a:t>Capacitive</a:t>
            </a:r>
            <a:r>
              <a:rPr spc="-140"/>
              <a:t> </a:t>
            </a:r>
            <a:r>
              <a:rPr spc="-10"/>
              <a:t>transducer</a:t>
            </a:r>
          </a:p>
          <a:p>
            <a:pPr marL="12700" marR="5080">
              <a:lnSpc>
                <a:spcPct val="100000"/>
              </a:lnSpc>
              <a:spcBef>
                <a:spcPts val="475"/>
              </a:spcBef>
            </a:pPr>
            <a:r>
              <a:rPr sz="2000">
                <a:latin typeface="Times New Roman"/>
                <a:cs typeface="Times New Roman"/>
              </a:rPr>
              <a:t>The</a:t>
            </a:r>
            <a:r>
              <a:rPr sz="2000" spc="-10">
                <a:latin typeface="Times New Roman"/>
                <a:cs typeface="Times New Roman"/>
              </a:rPr>
              <a:t> </a:t>
            </a:r>
            <a:r>
              <a:rPr sz="2000">
                <a:latin typeface="Times New Roman"/>
                <a:cs typeface="Times New Roman"/>
              </a:rPr>
              <a:t>capacitive</a:t>
            </a:r>
            <a:r>
              <a:rPr sz="2000" spc="-30">
                <a:latin typeface="Times New Roman"/>
                <a:cs typeface="Times New Roman"/>
              </a:rPr>
              <a:t> </a:t>
            </a:r>
            <a:r>
              <a:rPr sz="2000">
                <a:latin typeface="Times New Roman"/>
                <a:cs typeface="Times New Roman"/>
              </a:rPr>
              <a:t>transducer</a:t>
            </a:r>
            <a:r>
              <a:rPr sz="2000" spc="-50">
                <a:latin typeface="Times New Roman"/>
                <a:cs typeface="Times New Roman"/>
              </a:rPr>
              <a:t> </a:t>
            </a:r>
            <a:r>
              <a:rPr sz="2000">
                <a:latin typeface="Times New Roman"/>
                <a:cs typeface="Times New Roman"/>
              </a:rPr>
              <a:t>is</a:t>
            </a:r>
            <a:r>
              <a:rPr sz="2000" spc="-25">
                <a:latin typeface="Times New Roman"/>
                <a:cs typeface="Times New Roman"/>
              </a:rPr>
              <a:t> </a:t>
            </a:r>
            <a:r>
              <a:rPr sz="2000">
                <a:latin typeface="Times New Roman"/>
                <a:cs typeface="Times New Roman"/>
              </a:rPr>
              <a:t>used</a:t>
            </a:r>
            <a:r>
              <a:rPr sz="2000" spc="-20">
                <a:latin typeface="Times New Roman"/>
                <a:cs typeface="Times New Roman"/>
              </a:rPr>
              <a:t> </a:t>
            </a:r>
            <a:r>
              <a:rPr sz="2000">
                <a:latin typeface="Times New Roman"/>
                <a:cs typeface="Times New Roman"/>
              </a:rPr>
              <a:t>for</a:t>
            </a:r>
            <a:r>
              <a:rPr sz="2000" spc="-35">
                <a:latin typeface="Times New Roman"/>
                <a:cs typeface="Times New Roman"/>
              </a:rPr>
              <a:t> </a:t>
            </a:r>
            <a:r>
              <a:rPr sz="2000">
                <a:latin typeface="Times New Roman"/>
                <a:cs typeface="Times New Roman"/>
              </a:rPr>
              <a:t>measuring</a:t>
            </a:r>
            <a:r>
              <a:rPr sz="2000" spc="-20">
                <a:latin typeface="Times New Roman"/>
                <a:cs typeface="Times New Roman"/>
              </a:rPr>
              <a:t> </a:t>
            </a:r>
            <a:r>
              <a:rPr sz="2000">
                <a:latin typeface="Times New Roman"/>
                <a:cs typeface="Times New Roman"/>
              </a:rPr>
              <a:t>the</a:t>
            </a:r>
            <a:r>
              <a:rPr sz="2000" spc="-20">
                <a:latin typeface="Times New Roman"/>
                <a:cs typeface="Times New Roman"/>
              </a:rPr>
              <a:t> </a:t>
            </a:r>
            <a:r>
              <a:rPr sz="2000">
                <a:latin typeface="Times New Roman"/>
                <a:cs typeface="Times New Roman"/>
              </a:rPr>
              <a:t>displacement,</a:t>
            </a:r>
            <a:r>
              <a:rPr sz="2000" spc="-35">
                <a:latin typeface="Times New Roman"/>
                <a:cs typeface="Times New Roman"/>
              </a:rPr>
              <a:t> </a:t>
            </a:r>
            <a:r>
              <a:rPr sz="2000">
                <a:latin typeface="Times New Roman"/>
                <a:cs typeface="Times New Roman"/>
              </a:rPr>
              <a:t>pressure</a:t>
            </a:r>
            <a:r>
              <a:rPr sz="2000" spc="-45">
                <a:latin typeface="Times New Roman"/>
                <a:cs typeface="Times New Roman"/>
              </a:rPr>
              <a:t> </a:t>
            </a:r>
            <a:r>
              <a:rPr sz="2000">
                <a:latin typeface="Times New Roman"/>
                <a:cs typeface="Times New Roman"/>
              </a:rPr>
              <a:t>and</a:t>
            </a:r>
            <a:r>
              <a:rPr sz="2000" spc="-20">
                <a:latin typeface="Times New Roman"/>
                <a:cs typeface="Times New Roman"/>
              </a:rPr>
              <a:t> </a:t>
            </a:r>
            <a:r>
              <a:rPr sz="2000" spc="-10">
                <a:latin typeface="Times New Roman"/>
                <a:cs typeface="Times New Roman"/>
              </a:rPr>
              <a:t>other </a:t>
            </a:r>
            <a:r>
              <a:rPr sz="2000">
                <a:latin typeface="Times New Roman"/>
                <a:cs typeface="Times New Roman"/>
              </a:rPr>
              <a:t>physical</a:t>
            </a:r>
            <a:r>
              <a:rPr sz="2000" spc="-45">
                <a:latin typeface="Times New Roman"/>
                <a:cs typeface="Times New Roman"/>
              </a:rPr>
              <a:t> </a:t>
            </a:r>
            <a:r>
              <a:rPr sz="2000">
                <a:latin typeface="Times New Roman"/>
                <a:cs typeface="Times New Roman"/>
              </a:rPr>
              <a:t>quantities.</a:t>
            </a:r>
            <a:r>
              <a:rPr sz="2000" spc="-40">
                <a:latin typeface="Times New Roman"/>
                <a:cs typeface="Times New Roman"/>
              </a:rPr>
              <a:t> </a:t>
            </a:r>
            <a:r>
              <a:rPr sz="2000">
                <a:latin typeface="Times New Roman"/>
                <a:cs typeface="Times New Roman"/>
              </a:rPr>
              <a:t>It</a:t>
            </a:r>
            <a:r>
              <a:rPr sz="2000" spc="-10">
                <a:latin typeface="Times New Roman"/>
                <a:cs typeface="Times New Roman"/>
              </a:rPr>
              <a:t> </a:t>
            </a:r>
            <a:r>
              <a:rPr sz="2000">
                <a:latin typeface="Times New Roman"/>
                <a:cs typeface="Times New Roman"/>
              </a:rPr>
              <a:t>is</a:t>
            </a:r>
            <a:r>
              <a:rPr sz="2000" spc="-20">
                <a:latin typeface="Times New Roman"/>
                <a:cs typeface="Times New Roman"/>
              </a:rPr>
              <a:t> </a:t>
            </a:r>
            <a:r>
              <a:rPr sz="2000">
                <a:latin typeface="Times New Roman"/>
                <a:cs typeface="Times New Roman"/>
              </a:rPr>
              <a:t>a</a:t>
            </a:r>
            <a:r>
              <a:rPr sz="2000" spc="-10">
                <a:latin typeface="Times New Roman"/>
                <a:cs typeface="Times New Roman"/>
              </a:rPr>
              <a:t> </a:t>
            </a:r>
            <a:r>
              <a:rPr sz="2000">
                <a:latin typeface="Times New Roman"/>
                <a:cs typeface="Times New Roman"/>
              </a:rPr>
              <a:t>passive</a:t>
            </a:r>
            <a:r>
              <a:rPr sz="2000" spc="-15">
                <a:latin typeface="Times New Roman"/>
                <a:cs typeface="Times New Roman"/>
              </a:rPr>
              <a:t> </a:t>
            </a:r>
            <a:r>
              <a:rPr sz="2000">
                <a:latin typeface="Times New Roman"/>
                <a:cs typeface="Times New Roman"/>
              </a:rPr>
              <a:t>transducer</a:t>
            </a:r>
            <a:r>
              <a:rPr sz="2000" spc="-50">
                <a:latin typeface="Times New Roman"/>
                <a:cs typeface="Times New Roman"/>
              </a:rPr>
              <a:t> </a:t>
            </a:r>
            <a:r>
              <a:rPr sz="2000">
                <a:latin typeface="Times New Roman"/>
                <a:cs typeface="Times New Roman"/>
              </a:rPr>
              <a:t>that</a:t>
            </a:r>
            <a:r>
              <a:rPr sz="2000" spc="-15">
                <a:latin typeface="Times New Roman"/>
                <a:cs typeface="Times New Roman"/>
              </a:rPr>
              <a:t> </a:t>
            </a:r>
            <a:r>
              <a:rPr sz="2000">
                <a:latin typeface="Times New Roman"/>
                <a:cs typeface="Times New Roman"/>
              </a:rPr>
              <a:t>means</a:t>
            </a:r>
            <a:r>
              <a:rPr sz="2000" spc="-5">
                <a:latin typeface="Times New Roman"/>
                <a:cs typeface="Times New Roman"/>
              </a:rPr>
              <a:t> </a:t>
            </a:r>
            <a:r>
              <a:rPr sz="2000">
                <a:latin typeface="Times New Roman"/>
                <a:cs typeface="Times New Roman"/>
              </a:rPr>
              <a:t>it</a:t>
            </a:r>
            <a:r>
              <a:rPr sz="2000" spc="-15">
                <a:latin typeface="Times New Roman"/>
                <a:cs typeface="Times New Roman"/>
              </a:rPr>
              <a:t> </a:t>
            </a:r>
            <a:r>
              <a:rPr sz="2000">
                <a:latin typeface="Times New Roman"/>
                <a:cs typeface="Times New Roman"/>
              </a:rPr>
              <a:t>requires</a:t>
            </a:r>
            <a:r>
              <a:rPr sz="2000" spc="-50">
                <a:latin typeface="Times New Roman"/>
                <a:cs typeface="Times New Roman"/>
              </a:rPr>
              <a:t> </a:t>
            </a:r>
            <a:r>
              <a:rPr sz="2000">
                <a:latin typeface="Times New Roman"/>
                <a:cs typeface="Times New Roman"/>
              </a:rPr>
              <a:t>external</a:t>
            </a:r>
            <a:r>
              <a:rPr sz="2000" spc="-40">
                <a:latin typeface="Times New Roman"/>
                <a:cs typeface="Times New Roman"/>
              </a:rPr>
              <a:t> </a:t>
            </a:r>
            <a:r>
              <a:rPr sz="2000">
                <a:latin typeface="Times New Roman"/>
                <a:cs typeface="Times New Roman"/>
              </a:rPr>
              <a:t>power</a:t>
            </a:r>
            <a:r>
              <a:rPr sz="2000" spc="-30">
                <a:latin typeface="Times New Roman"/>
                <a:cs typeface="Times New Roman"/>
              </a:rPr>
              <a:t> </a:t>
            </a:r>
            <a:r>
              <a:rPr sz="2000" spc="-25">
                <a:latin typeface="Times New Roman"/>
                <a:cs typeface="Times New Roman"/>
              </a:rPr>
              <a:t>for </a:t>
            </a:r>
            <a:r>
              <a:rPr sz="2000">
                <a:latin typeface="Times New Roman"/>
                <a:cs typeface="Times New Roman"/>
              </a:rPr>
              <a:t>operation.</a:t>
            </a:r>
            <a:r>
              <a:rPr sz="2000" spc="-95">
                <a:latin typeface="Times New Roman"/>
                <a:cs typeface="Times New Roman"/>
              </a:rPr>
              <a:t> </a:t>
            </a:r>
            <a:r>
              <a:rPr sz="2000">
                <a:latin typeface="Times New Roman"/>
                <a:cs typeface="Times New Roman"/>
              </a:rPr>
              <a:t>The capacitive</a:t>
            </a:r>
            <a:r>
              <a:rPr sz="2000" spc="-25">
                <a:latin typeface="Times New Roman"/>
                <a:cs typeface="Times New Roman"/>
              </a:rPr>
              <a:t> </a:t>
            </a:r>
            <a:r>
              <a:rPr sz="2000">
                <a:latin typeface="Times New Roman"/>
                <a:cs typeface="Times New Roman"/>
              </a:rPr>
              <a:t>transducer</a:t>
            </a:r>
            <a:r>
              <a:rPr sz="2000" spc="-45">
                <a:latin typeface="Times New Roman"/>
                <a:cs typeface="Times New Roman"/>
              </a:rPr>
              <a:t> </a:t>
            </a:r>
            <a:r>
              <a:rPr sz="2000">
                <a:latin typeface="Times New Roman"/>
                <a:cs typeface="Times New Roman"/>
              </a:rPr>
              <a:t>works</a:t>
            </a:r>
            <a:r>
              <a:rPr sz="2000" spc="-45">
                <a:latin typeface="Times New Roman"/>
                <a:cs typeface="Times New Roman"/>
              </a:rPr>
              <a:t> </a:t>
            </a:r>
            <a:r>
              <a:rPr sz="2000">
                <a:latin typeface="Times New Roman"/>
                <a:cs typeface="Times New Roman"/>
              </a:rPr>
              <a:t>on the</a:t>
            </a:r>
            <a:r>
              <a:rPr sz="2000" spc="-15">
                <a:latin typeface="Times New Roman"/>
                <a:cs typeface="Times New Roman"/>
              </a:rPr>
              <a:t> </a:t>
            </a:r>
            <a:r>
              <a:rPr sz="2000">
                <a:latin typeface="Times New Roman"/>
                <a:cs typeface="Times New Roman"/>
              </a:rPr>
              <a:t>principle</a:t>
            </a:r>
            <a:r>
              <a:rPr sz="2000" spc="-40">
                <a:latin typeface="Times New Roman"/>
                <a:cs typeface="Times New Roman"/>
              </a:rPr>
              <a:t> </a:t>
            </a:r>
            <a:r>
              <a:rPr sz="2000">
                <a:latin typeface="Times New Roman"/>
                <a:cs typeface="Times New Roman"/>
              </a:rPr>
              <a:t>of</a:t>
            </a:r>
            <a:r>
              <a:rPr sz="2000" spc="-15">
                <a:latin typeface="Times New Roman"/>
                <a:cs typeface="Times New Roman"/>
              </a:rPr>
              <a:t> </a:t>
            </a:r>
            <a:r>
              <a:rPr sz="2000">
                <a:latin typeface="Times New Roman"/>
                <a:cs typeface="Times New Roman"/>
              </a:rPr>
              <a:t>variable</a:t>
            </a:r>
            <a:r>
              <a:rPr sz="2000" spc="-35">
                <a:latin typeface="Times New Roman"/>
                <a:cs typeface="Times New Roman"/>
              </a:rPr>
              <a:t> </a:t>
            </a:r>
            <a:r>
              <a:rPr sz="2000" spc="-10">
                <a:latin typeface="Times New Roman"/>
                <a:cs typeface="Times New Roman"/>
              </a:rPr>
              <a:t>capacitances. </a:t>
            </a:r>
            <a:r>
              <a:rPr sz="2000">
                <a:latin typeface="Times New Roman"/>
                <a:cs typeface="Times New Roman"/>
              </a:rPr>
              <a:t>The</a:t>
            </a:r>
            <a:r>
              <a:rPr sz="2000" spc="-15">
                <a:latin typeface="Times New Roman"/>
                <a:cs typeface="Times New Roman"/>
              </a:rPr>
              <a:t> </a:t>
            </a:r>
            <a:r>
              <a:rPr sz="2000">
                <a:latin typeface="Times New Roman"/>
                <a:cs typeface="Times New Roman"/>
              </a:rPr>
              <a:t>capacitance</a:t>
            </a:r>
            <a:r>
              <a:rPr sz="2000" spc="-25">
                <a:latin typeface="Times New Roman"/>
                <a:cs typeface="Times New Roman"/>
              </a:rPr>
              <a:t> </a:t>
            </a:r>
            <a:r>
              <a:rPr sz="2000">
                <a:latin typeface="Times New Roman"/>
                <a:cs typeface="Times New Roman"/>
              </a:rPr>
              <a:t>of</a:t>
            </a:r>
            <a:r>
              <a:rPr sz="2000" spc="-20">
                <a:latin typeface="Times New Roman"/>
                <a:cs typeface="Times New Roman"/>
              </a:rPr>
              <a:t> </a:t>
            </a:r>
            <a:r>
              <a:rPr sz="2000">
                <a:latin typeface="Times New Roman"/>
                <a:cs typeface="Times New Roman"/>
              </a:rPr>
              <a:t>the</a:t>
            </a:r>
            <a:r>
              <a:rPr sz="2000" spc="-15">
                <a:latin typeface="Times New Roman"/>
                <a:cs typeface="Times New Roman"/>
              </a:rPr>
              <a:t> </a:t>
            </a:r>
            <a:r>
              <a:rPr sz="2000">
                <a:latin typeface="Times New Roman"/>
                <a:cs typeface="Times New Roman"/>
              </a:rPr>
              <a:t>capacitive</a:t>
            </a:r>
            <a:r>
              <a:rPr sz="2000" spc="-35">
                <a:latin typeface="Times New Roman"/>
                <a:cs typeface="Times New Roman"/>
              </a:rPr>
              <a:t> </a:t>
            </a:r>
            <a:r>
              <a:rPr sz="2000">
                <a:latin typeface="Times New Roman"/>
                <a:cs typeface="Times New Roman"/>
              </a:rPr>
              <a:t>transducer</a:t>
            </a:r>
            <a:r>
              <a:rPr sz="2000" spc="-45">
                <a:latin typeface="Times New Roman"/>
                <a:cs typeface="Times New Roman"/>
              </a:rPr>
              <a:t> </a:t>
            </a:r>
            <a:r>
              <a:rPr sz="2000">
                <a:latin typeface="Times New Roman"/>
                <a:cs typeface="Times New Roman"/>
              </a:rPr>
              <a:t>changes</a:t>
            </a:r>
            <a:r>
              <a:rPr sz="2000" spc="-35">
                <a:latin typeface="Times New Roman"/>
                <a:cs typeface="Times New Roman"/>
              </a:rPr>
              <a:t> </a:t>
            </a:r>
            <a:r>
              <a:rPr sz="2000">
                <a:latin typeface="Times New Roman"/>
                <a:cs typeface="Times New Roman"/>
              </a:rPr>
              <a:t>because</a:t>
            </a:r>
            <a:r>
              <a:rPr sz="2000" spc="-30">
                <a:latin typeface="Times New Roman"/>
                <a:cs typeface="Times New Roman"/>
              </a:rPr>
              <a:t> </a:t>
            </a:r>
            <a:r>
              <a:rPr sz="2000">
                <a:latin typeface="Times New Roman"/>
                <a:cs typeface="Times New Roman"/>
              </a:rPr>
              <a:t>of</a:t>
            </a:r>
            <a:r>
              <a:rPr sz="2000" spc="-20">
                <a:latin typeface="Times New Roman"/>
                <a:cs typeface="Times New Roman"/>
              </a:rPr>
              <a:t> </a:t>
            </a:r>
            <a:r>
              <a:rPr sz="2000">
                <a:latin typeface="Times New Roman"/>
                <a:cs typeface="Times New Roman"/>
              </a:rPr>
              <a:t>many</a:t>
            </a:r>
            <a:r>
              <a:rPr sz="2000" spc="-5">
                <a:latin typeface="Times New Roman"/>
                <a:cs typeface="Times New Roman"/>
              </a:rPr>
              <a:t> </a:t>
            </a:r>
            <a:r>
              <a:rPr sz="2000">
                <a:latin typeface="Times New Roman"/>
                <a:cs typeface="Times New Roman"/>
              </a:rPr>
              <a:t>reasons</a:t>
            </a:r>
            <a:r>
              <a:rPr sz="2000" spc="-30">
                <a:latin typeface="Times New Roman"/>
                <a:cs typeface="Times New Roman"/>
              </a:rPr>
              <a:t> </a:t>
            </a:r>
            <a:r>
              <a:rPr sz="2000" spc="-20">
                <a:latin typeface="Times New Roman"/>
                <a:cs typeface="Times New Roman"/>
              </a:rPr>
              <a:t>like </a:t>
            </a:r>
            <a:r>
              <a:rPr sz="2000">
                <a:latin typeface="Times New Roman"/>
                <a:cs typeface="Times New Roman"/>
              </a:rPr>
              <a:t>overlapping</a:t>
            </a:r>
            <a:r>
              <a:rPr sz="2000" spc="-60">
                <a:latin typeface="Times New Roman"/>
                <a:cs typeface="Times New Roman"/>
              </a:rPr>
              <a:t> </a:t>
            </a:r>
            <a:r>
              <a:rPr sz="2000">
                <a:latin typeface="Times New Roman"/>
                <a:cs typeface="Times New Roman"/>
              </a:rPr>
              <a:t>of</a:t>
            </a:r>
            <a:r>
              <a:rPr sz="2000" spc="-5">
                <a:latin typeface="Times New Roman"/>
                <a:cs typeface="Times New Roman"/>
              </a:rPr>
              <a:t> </a:t>
            </a:r>
            <a:r>
              <a:rPr sz="2000">
                <a:latin typeface="Times New Roman"/>
                <a:cs typeface="Times New Roman"/>
              </a:rPr>
              <a:t>plates,</a:t>
            </a:r>
            <a:r>
              <a:rPr sz="2000" spc="-20">
                <a:latin typeface="Times New Roman"/>
                <a:cs typeface="Times New Roman"/>
              </a:rPr>
              <a:t> </a:t>
            </a:r>
            <a:r>
              <a:rPr sz="2000">
                <a:latin typeface="Times New Roman"/>
                <a:cs typeface="Times New Roman"/>
              </a:rPr>
              <a:t>change</a:t>
            </a:r>
            <a:r>
              <a:rPr sz="2000" spc="-35">
                <a:latin typeface="Times New Roman"/>
                <a:cs typeface="Times New Roman"/>
              </a:rPr>
              <a:t> </a:t>
            </a:r>
            <a:r>
              <a:rPr sz="2000">
                <a:latin typeface="Times New Roman"/>
                <a:cs typeface="Times New Roman"/>
              </a:rPr>
              <a:t>in</a:t>
            </a:r>
            <a:r>
              <a:rPr sz="2000" spc="-15">
                <a:latin typeface="Times New Roman"/>
                <a:cs typeface="Times New Roman"/>
              </a:rPr>
              <a:t> </a:t>
            </a:r>
            <a:r>
              <a:rPr sz="2000">
                <a:latin typeface="Times New Roman"/>
                <a:cs typeface="Times New Roman"/>
              </a:rPr>
              <a:t>distance</a:t>
            </a:r>
            <a:r>
              <a:rPr sz="2000" spc="-40">
                <a:latin typeface="Times New Roman"/>
                <a:cs typeface="Times New Roman"/>
              </a:rPr>
              <a:t> </a:t>
            </a:r>
            <a:r>
              <a:rPr sz="2000">
                <a:latin typeface="Times New Roman"/>
                <a:cs typeface="Times New Roman"/>
              </a:rPr>
              <a:t>between</a:t>
            </a:r>
            <a:r>
              <a:rPr sz="2000" spc="-20">
                <a:latin typeface="Times New Roman"/>
                <a:cs typeface="Times New Roman"/>
              </a:rPr>
              <a:t> </a:t>
            </a:r>
            <a:r>
              <a:rPr sz="2000">
                <a:latin typeface="Times New Roman"/>
                <a:cs typeface="Times New Roman"/>
              </a:rPr>
              <a:t>the</a:t>
            </a:r>
            <a:r>
              <a:rPr sz="2000" spc="-15">
                <a:latin typeface="Times New Roman"/>
                <a:cs typeface="Times New Roman"/>
              </a:rPr>
              <a:t> </a:t>
            </a:r>
            <a:r>
              <a:rPr sz="2000">
                <a:latin typeface="Times New Roman"/>
                <a:cs typeface="Times New Roman"/>
              </a:rPr>
              <a:t>plates</a:t>
            </a:r>
            <a:r>
              <a:rPr sz="2000" spc="-20">
                <a:latin typeface="Times New Roman"/>
                <a:cs typeface="Times New Roman"/>
              </a:rPr>
              <a:t> </a:t>
            </a:r>
            <a:r>
              <a:rPr sz="2000">
                <a:latin typeface="Times New Roman"/>
                <a:cs typeface="Times New Roman"/>
              </a:rPr>
              <a:t>and</a:t>
            </a:r>
            <a:r>
              <a:rPr sz="2000" spc="-20">
                <a:latin typeface="Times New Roman"/>
                <a:cs typeface="Times New Roman"/>
              </a:rPr>
              <a:t> </a:t>
            </a:r>
            <a:r>
              <a:rPr sz="2000">
                <a:latin typeface="Times New Roman"/>
                <a:cs typeface="Times New Roman"/>
              </a:rPr>
              <a:t>dielectric</a:t>
            </a:r>
            <a:r>
              <a:rPr sz="2000" spc="-25">
                <a:latin typeface="Times New Roman"/>
                <a:cs typeface="Times New Roman"/>
              </a:rPr>
              <a:t> </a:t>
            </a:r>
            <a:r>
              <a:rPr sz="2000" spc="-10">
                <a:latin typeface="Times New Roman"/>
                <a:cs typeface="Times New Roman"/>
              </a:rPr>
              <a:t>constant.</a:t>
            </a:r>
            <a:endParaRPr sz="2000">
              <a:latin typeface="Times New Roman"/>
              <a:cs typeface="Times New Roman"/>
            </a:endParaRPr>
          </a:p>
        </p:txBody>
      </p:sp>
      <p:sp>
        <p:nvSpPr>
          <p:cNvPr id="3" name="object 3"/>
          <p:cNvSpPr txBox="1"/>
          <p:nvPr/>
        </p:nvSpPr>
        <p:spPr>
          <a:xfrm>
            <a:off x="78739" y="2689987"/>
            <a:ext cx="8863330" cy="1855470"/>
          </a:xfrm>
          <a:prstGeom prst="rect">
            <a:avLst/>
          </a:prstGeom>
        </p:spPr>
        <p:txBody>
          <a:bodyPr vert="horz" wrap="square" lIns="0" tIns="13335" rIns="0" bIns="0" rtlCol="0">
            <a:spAutoFit/>
          </a:bodyPr>
          <a:lstStyle/>
          <a:p>
            <a:pPr marL="12700" marR="5080">
              <a:lnSpc>
                <a:spcPct val="100000"/>
              </a:lnSpc>
              <a:spcBef>
                <a:spcPts val="105"/>
              </a:spcBef>
            </a:pPr>
            <a:r>
              <a:rPr sz="2000">
                <a:latin typeface="Times New Roman"/>
                <a:cs typeface="Times New Roman"/>
              </a:rPr>
              <a:t>The</a:t>
            </a:r>
            <a:r>
              <a:rPr sz="2000" spc="-20">
                <a:latin typeface="Times New Roman"/>
                <a:cs typeface="Times New Roman"/>
              </a:rPr>
              <a:t> </a:t>
            </a:r>
            <a:r>
              <a:rPr sz="2000">
                <a:latin typeface="Times New Roman"/>
                <a:cs typeface="Times New Roman"/>
              </a:rPr>
              <a:t>capacitive</a:t>
            </a:r>
            <a:r>
              <a:rPr sz="2000" spc="-35">
                <a:latin typeface="Times New Roman"/>
                <a:cs typeface="Times New Roman"/>
              </a:rPr>
              <a:t> </a:t>
            </a:r>
            <a:r>
              <a:rPr sz="2000">
                <a:latin typeface="Times New Roman"/>
                <a:cs typeface="Times New Roman"/>
              </a:rPr>
              <a:t>transducer</a:t>
            </a:r>
            <a:r>
              <a:rPr sz="2000" spc="-55">
                <a:latin typeface="Times New Roman"/>
                <a:cs typeface="Times New Roman"/>
              </a:rPr>
              <a:t> </a:t>
            </a:r>
            <a:r>
              <a:rPr sz="2000">
                <a:latin typeface="Times New Roman"/>
                <a:cs typeface="Times New Roman"/>
              </a:rPr>
              <a:t>contains</a:t>
            </a:r>
            <a:r>
              <a:rPr sz="2000" spc="-40">
                <a:latin typeface="Times New Roman"/>
                <a:cs typeface="Times New Roman"/>
              </a:rPr>
              <a:t> </a:t>
            </a:r>
            <a:r>
              <a:rPr sz="2000">
                <a:latin typeface="Times New Roman"/>
                <a:cs typeface="Times New Roman"/>
              </a:rPr>
              <a:t>two</a:t>
            </a:r>
            <a:r>
              <a:rPr sz="2000" spc="-10">
                <a:latin typeface="Times New Roman"/>
                <a:cs typeface="Times New Roman"/>
              </a:rPr>
              <a:t> </a:t>
            </a:r>
            <a:r>
              <a:rPr sz="2000">
                <a:latin typeface="Times New Roman"/>
                <a:cs typeface="Times New Roman"/>
              </a:rPr>
              <a:t>parallel</a:t>
            </a:r>
            <a:r>
              <a:rPr sz="2000" spc="-50">
                <a:latin typeface="Times New Roman"/>
                <a:cs typeface="Times New Roman"/>
              </a:rPr>
              <a:t> </a:t>
            </a:r>
            <a:r>
              <a:rPr sz="2000">
                <a:latin typeface="Times New Roman"/>
                <a:cs typeface="Times New Roman"/>
              </a:rPr>
              <a:t>metal</a:t>
            </a:r>
            <a:r>
              <a:rPr sz="2000" spc="-5">
                <a:latin typeface="Times New Roman"/>
                <a:cs typeface="Times New Roman"/>
              </a:rPr>
              <a:t> </a:t>
            </a:r>
            <a:r>
              <a:rPr sz="2000">
                <a:latin typeface="Times New Roman"/>
                <a:cs typeface="Times New Roman"/>
              </a:rPr>
              <a:t>plates.</a:t>
            </a:r>
            <a:r>
              <a:rPr sz="2000" spc="-75">
                <a:latin typeface="Times New Roman"/>
                <a:cs typeface="Times New Roman"/>
              </a:rPr>
              <a:t> </a:t>
            </a:r>
            <a:r>
              <a:rPr sz="2000">
                <a:latin typeface="Times New Roman"/>
                <a:cs typeface="Times New Roman"/>
              </a:rPr>
              <a:t>These</a:t>
            </a:r>
            <a:r>
              <a:rPr sz="2000" spc="-15">
                <a:latin typeface="Times New Roman"/>
                <a:cs typeface="Times New Roman"/>
              </a:rPr>
              <a:t> </a:t>
            </a:r>
            <a:r>
              <a:rPr sz="2000">
                <a:latin typeface="Times New Roman"/>
                <a:cs typeface="Times New Roman"/>
              </a:rPr>
              <a:t>plates</a:t>
            </a:r>
            <a:r>
              <a:rPr sz="2000" spc="-30">
                <a:latin typeface="Times New Roman"/>
                <a:cs typeface="Times New Roman"/>
              </a:rPr>
              <a:t> </a:t>
            </a:r>
            <a:r>
              <a:rPr sz="2000">
                <a:latin typeface="Times New Roman"/>
                <a:cs typeface="Times New Roman"/>
              </a:rPr>
              <a:t>are</a:t>
            </a:r>
            <a:r>
              <a:rPr sz="2000" spc="-15">
                <a:latin typeface="Times New Roman"/>
                <a:cs typeface="Times New Roman"/>
              </a:rPr>
              <a:t> </a:t>
            </a:r>
            <a:r>
              <a:rPr sz="2000" spc="-10">
                <a:latin typeface="Times New Roman"/>
                <a:cs typeface="Times New Roman"/>
              </a:rPr>
              <a:t>separated </a:t>
            </a:r>
            <a:r>
              <a:rPr sz="2000">
                <a:latin typeface="Times New Roman"/>
                <a:cs typeface="Times New Roman"/>
              </a:rPr>
              <a:t>by</a:t>
            </a:r>
            <a:r>
              <a:rPr sz="2000" spc="-25">
                <a:latin typeface="Times New Roman"/>
                <a:cs typeface="Times New Roman"/>
              </a:rPr>
              <a:t> </a:t>
            </a:r>
            <a:r>
              <a:rPr sz="2000">
                <a:latin typeface="Times New Roman"/>
                <a:cs typeface="Times New Roman"/>
              </a:rPr>
              <a:t>the</a:t>
            </a:r>
            <a:r>
              <a:rPr sz="2000" spc="-25">
                <a:latin typeface="Times New Roman"/>
                <a:cs typeface="Times New Roman"/>
              </a:rPr>
              <a:t> </a:t>
            </a:r>
            <a:r>
              <a:rPr sz="2000">
                <a:latin typeface="Times New Roman"/>
                <a:cs typeface="Times New Roman"/>
              </a:rPr>
              <a:t>dielectric</a:t>
            </a:r>
            <a:r>
              <a:rPr sz="2000" spc="-35">
                <a:latin typeface="Times New Roman"/>
                <a:cs typeface="Times New Roman"/>
              </a:rPr>
              <a:t> </a:t>
            </a:r>
            <a:r>
              <a:rPr sz="2000">
                <a:latin typeface="Times New Roman"/>
                <a:cs typeface="Times New Roman"/>
              </a:rPr>
              <a:t>medium</a:t>
            </a:r>
            <a:r>
              <a:rPr sz="2000" spc="-35">
                <a:latin typeface="Times New Roman"/>
                <a:cs typeface="Times New Roman"/>
              </a:rPr>
              <a:t> </a:t>
            </a:r>
            <a:r>
              <a:rPr sz="2000">
                <a:latin typeface="Times New Roman"/>
                <a:cs typeface="Times New Roman"/>
              </a:rPr>
              <a:t>which</a:t>
            </a:r>
            <a:r>
              <a:rPr sz="2000" spc="-25">
                <a:latin typeface="Times New Roman"/>
                <a:cs typeface="Times New Roman"/>
              </a:rPr>
              <a:t> </a:t>
            </a:r>
            <a:r>
              <a:rPr sz="2000">
                <a:latin typeface="Times New Roman"/>
                <a:cs typeface="Times New Roman"/>
              </a:rPr>
              <a:t>is</a:t>
            </a:r>
            <a:r>
              <a:rPr sz="2000" spc="-30">
                <a:latin typeface="Times New Roman"/>
                <a:cs typeface="Times New Roman"/>
              </a:rPr>
              <a:t> </a:t>
            </a:r>
            <a:r>
              <a:rPr sz="2000">
                <a:latin typeface="Times New Roman"/>
                <a:cs typeface="Times New Roman"/>
              </a:rPr>
              <a:t>either</a:t>
            </a:r>
            <a:r>
              <a:rPr sz="2000" spc="-30">
                <a:latin typeface="Times New Roman"/>
                <a:cs typeface="Times New Roman"/>
              </a:rPr>
              <a:t> </a:t>
            </a:r>
            <a:r>
              <a:rPr sz="2000">
                <a:latin typeface="Times New Roman"/>
                <a:cs typeface="Times New Roman"/>
              </a:rPr>
              <a:t>air,</a:t>
            </a:r>
            <a:r>
              <a:rPr sz="2000" spc="-35">
                <a:latin typeface="Times New Roman"/>
                <a:cs typeface="Times New Roman"/>
              </a:rPr>
              <a:t> </a:t>
            </a:r>
            <a:r>
              <a:rPr sz="2000">
                <a:latin typeface="Times New Roman"/>
                <a:cs typeface="Times New Roman"/>
              </a:rPr>
              <a:t>material,</a:t>
            </a:r>
            <a:r>
              <a:rPr sz="2000" spc="-15">
                <a:latin typeface="Times New Roman"/>
                <a:cs typeface="Times New Roman"/>
              </a:rPr>
              <a:t> </a:t>
            </a:r>
            <a:r>
              <a:rPr sz="2000">
                <a:latin typeface="Times New Roman"/>
                <a:cs typeface="Times New Roman"/>
              </a:rPr>
              <a:t>gas</a:t>
            </a:r>
            <a:r>
              <a:rPr sz="2000" spc="-35">
                <a:latin typeface="Times New Roman"/>
                <a:cs typeface="Times New Roman"/>
              </a:rPr>
              <a:t> </a:t>
            </a:r>
            <a:r>
              <a:rPr sz="2000">
                <a:latin typeface="Times New Roman"/>
                <a:cs typeface="Times New Roman"/>
              </a:rPr>
              <a:t>or</a:t>
            </a:r>
            <a:r>
              <a:rPr sz="2000" spc="-30">
                <a:latin typeface="Times New Roman"/>
                <a:cs typeface="Times New Roman"/>
              </a:rPr>
              <a:t> </a:t>
            </a:r>
            <a:r>
              <a:rPr sz="2000">
                <a:latin typeface="Times New Roman"/>
                <a:cs typeface="Times New Roman"/>
              </a:rPr>
              <a:t>liquid.</a:t>
            </a:r>
            <a:r>
              <a:rPr sz="2000" spc="-40">
                <a:latin typeface="Times New Roman"/>
                <a:cs typeface="Times New Roman"/>
              </a:rPr>
              <a:t> </a:t>
            </a:r>
            <a:r>
              <a:rPr sz="2000">
                <a:latin typeface="Times New Roman"/>
                <a:cs typeface="Times New Roman"/>
              </a:rPr>
              <a:t>In</a:t>
            </a:r>
            <a:r>
              <a:rPr sz="2000" spc="-30">
                <a:latin typeface="Times New Roman"/>
                <a:cs typeface="Times New Roman"/>
              </a:rPr>
              <a:t> </a:t>
            </a:r>
            <a:r>
              <a:rPr sz="2000">
                <a:latin typeface="Times New Roman"/>
                <a:cs typeface="Times New Roman"/>
              </a:rPr>
              <a:t>the</a:t>
            </a:r>
            <a:r>
              <a:rPr sz="2000" spc="-20">
                <a:latin typeface="Times New Roman"/>
                <a:cs typeface="Times New Roman"/>
              </a:rPr>
              <a:t> </a:t>
            </a:r>
            <a:r>
              <a:rPr sz="2000" spc="-10">
                <a:latin typeface="Times New Roman"/>
                <a:cs typeface="Times New Roman"/>
              </a:rPr>
              <a:t>normal </a:t>
            </a:r>
            <a:r>
              <a:rPr sz="2000">
                <a:latin typeface="Times New Roman"/>
                <a:cs typeface="Times New Roman"/>
              </a:rPr>
              <a:t>capacitor</a:t>
            </a:r>
            <a:r>
              <a:rPr sz="2000" spc="-45">
                <a:latin typeface="Times New Roman"/>
                <a:cs typeface="Times New Roman"/>
              </a:rPr>
              <a:t> </a:t>
            </a:r>
            <a:r>
              <a:rPr sz="2000">
                <a:latin typeface="Times New Roman"/>
                <a:cs typeface="Times New Roman"/>
              </a:rPr>
              <a:t>the</a:t>
            </a:r>
            <a:r>
              <a:rPr sz="2000" spc="-10">
                <a:latin typeface="Times New Roman"/>
                <a:cs typeface="Times New Roman"/>
              </a:rPr>
              <a:t> </a:t>
            </a:r>
            <a:r>
              <a:rPr sz="2000">
                <a:latin typeface="Times New Roman"/>
                <a:cs typeface="Times New Roman"/>
              </a:rPr>
              <a:t>distance</a:t>
            </a:r>
            <a:r>
              <a:rPr sz="2000" spc="-45">
                <a:latin typeface="Times New Roman"/>
                <a:cs typeface="Times New Roman"/>
              </a:rPr>
              <a:t> </a:t>
            </a:r>
            <a:r>
              <a:rPr sz="2000">
                <a:latin typeface="Times New Roman"/>
                <a:cs typeface="Times New Roman"/>
              </a:rPr>
              <a:t>between</a:t>
            </a:r>
            <a:r>
              <a:rPr sz="2000" spc="-15">
                <a:latin typeface="Times New Roman"/>
                <a:cs typeface="Times New Roman"/>
              </a:rPr>
              <a:t> </a:t>
            </a:r>
            <a:r>
              <a:rPr sz="2000">
                <a:latin typeface="Times New Roman"/>
                <a:cs typeface="Times New Roman"/>
              </a:rPr>
              <a:t>the</a:t>
            </a:r>
            <a:r>
              <a:rPr sz="2000" spc="-15">
                <a:latin typeface="Times New Roman"/>
                <a:cs typeface="Times New Roman"/>
              </a:rPr>
              <a:t> </a:t>
            </a:r>
            <a:r>
              <a:rPr sz="2000">
                <a:latin typeface="Times New Roman"/>
                <a:cs typeface="Times New Roman"/>
              </a:rPr>
              <a:t>plates</a:t>
            </a:r>
            <a:r>
              <a:rPr sz="2000" spc="-20">
                <a:latin typeface="Times New Roman"/>
                <a:cs typeface="Times New Roman"/>
              </a:rPr>
              <a:t> </a:t>
            </a:r>
            <a:r>
              <a:rPr sz="2000">
                <a:latin typeface="Times New Roman"/>
                <a:cs typeface="Times New Roman"/>
              </a:rPr>
              <a:t>are</a:t>
            </a:r>
            <a:r>
              <a:rPr sz="2000" spc="-15">
                <a:latin typeface="Times New Roman"/>
                <a:cs typeface="Times New Roman"/>
              </a:rPr>
              <a:t> </a:t>
            </a:r>
            <a:r>
              <a:rPr sz="2000">
                <a:latin typeface="Times New Roman"/>
                <a:cs typeface="Times New Roman"/>
              </a:rPr>
              <a:t>fixed,</a:t>
            </a:r>
            <a:r>
              <a:rPr sz="2000" spc="-35">
                <a:latin typeface="Times New Roman"/>
                <a:cs typeface="Times New Roman"/>
              </a:rPr>
              <a:t> </a:t>
            </a:r>
            <a:r>
              <a:rPr sz="2000">
                <a:latin typeface="Times New Roman"/>
                <a:cs typeface="Times New Roman"/>
              </a:rPr>
              <a:t>but</a:t>
            </a:r>
            <a:r>
              <a:rPr sz="2000" spc="-30">
                <a:latin typeface="Times New Roman"/>
                <a:cs typeface="Times New Roman"/>
              </a:rPr>
              <a:t> </a:t>
            </a:r>
            <a:r>
              <a:rPr sz="2000">
                <a:latin typeface="Times New Roman"/>
                <a:cs typeface="Times New Roman"/>
              </a:rPr>
              <a:t>in</a:t>
            </a:r>
            <a:r>
              <a:rPr sz="2000" spc="-15">
                <a:latin typeface="Times New Roman"/>
                <a:cs typeface="Times New Roman"/>
              </a:rPr>
              <a:t> </a:t>
            </a:r>
            <a:r>
              <a:rPr sz="2000">
                <a:latin typeface="Times New Roman"/>
                <a:cs typeface="Times New Roman"/>
              </a:rPr>
              <a:t>capacitive</a:t>
            </a:r>
            <a:r>
              <a:rPr sz="2000" spc="-15">
                <a:latin typeface="Times New Roman"/>
                <a:cs typeface="Times New Roman"/>
              </a:rPr>
              <a:t> </a:t>
            </a:r>
            <a:r>
              <a:rPr sz="2000">
                <a:latin typeface="Times New Roman"/>
                <a:cs typeface="Times New Roman"/>
              </a:rPr>
              <a:t>transducer</a:t>
            </a:r>
            <a:r>
              <a:rPr sz="2000" spc="-45">
                <a:latin typeface="Times New Roman"/>
                <a:cs typeface="Times New Roman"/>
              </a:rPr>
              <a:t> </a:t>
            </a:r>
            <a:r>
              <a:rPr sz="2000" spc="-25">
                <a:latin typeface="Times New Roman"/>
                <a:cs typeface="Times New Roman"/>
              </a:rPr>
              <a:t>the </a:t>
            </a:r>
            <a:r>
              <a:rPr sz="2000">
                <a:latin typeface="Times New Roman"/>
                <a:cs typeface="Times New Roman"/>
              </a:rPr>
              <a:t>distance</a:t>
            </a:r>
            <a:r>
              <a:rPr sz="2000" spc="-55">
                <a:latin typeface="Times New Roman"/>
                <a:cs typeface="Times New Roman"/>
              </a:rPr>
              <a:t> </a:t>
            </a:r>
            <a:r>
              <a:rPr sz="2000">
                <a:latin typeface="Times New Roman"/>
                <a:cs typeface="Times New Roman"/>
              </a:rPr>
              <a:t>between</a:t>
            </a:r>
            <a:r>
              <a:rPr sz="2000" spc="-20">
                <a:latin typeface="Times New Roman"/>
                <a:cs typeface="Times New Roman"/>
              </a:rPr>
              <a:t> </a:t>
            </a:r>
            <a:r>
              <a:rPr sz="2000">
                <a:latin typeface="Times New Roman"/>
                <a:cs typeface="Times New Roman"/>
              </a:rPr>
              <a:t>them</a:t>
            </a:r>
            <a:r>
              <a:rPr sz="2000" spc="-35">
                <a:latin typeface="Times New Roman"/>
                <a:cs typeface="Times New Roman"/>
              </a:rPr>
              <a:t> </a:t>
            </a:r>
            <a:r>
              <a:rPr sz="2000">
                <a:latin typeface="Times New Roman"/>
                <a:cs typeface="Times New Roman"/>
              </a:rPr>
              <a:t>are</a:t>
            </a:r>
            <a:r>
              <a:rPr sz="2000" spc="-15">
                <a:latin typeface="Times New Roman"/>
                <a:cs typeface="Times New Roman"/>
              </a:rPr>
              <a:t> </a:t>
            </a:r>
            <a:r>
              <a:rPr sz="2000" spc="-10">
                <a:latin typeface="Times New Roman"/>
                <a:cs typeface="Times New Roman"/>
              </a:rPr>
              <a:t>varied.</a:t>
            </a:r>
            <a:endParaRPr sz="2000">
              <a:latin typeface="Times New Roman"/>
              <a:cs typeface="Times New Roman"/>
            </a:endParaRPr>
          </a:p>
          <a:p>
            <a:pPr marL="12700" marR="81280">
              <a:lnSpc>
                <a:spcPct val="100000"/>
              </a:lnSpc>
            </a:pPr>
            <a:r>
              <a:rPr sz="2000">
                <a:latin typeface="Times New Roman"/>
                <a:cs typeface="Times New Roman"/>
              </a:rPr>
              <a:t>The</a:t>
            </a:r>
            <a:r>
              <a:rPr sz="2000" spc="-15">
                <a:latin typeface="Times New Roman"/>
                <a:cs typeface="Times New Roman"/>
              </a:rPr>
              <a:t> </a:t>
            </a:r>
            <a:r>
              <a:rPr sz="2000">
                <a:latin typeface="Times New Roman"/>
                <a:cs typeface="Times New Roman"/>
              </a:rPr>
              <a:t>capacitive</a:t>
            </a:r>
            <a:r>
              <a:rPr sz="2000" spc="-20">
                <a:latin typeface="Times New Roman"/>
                <a:cs typeface="Times New Roman"/>
              </a:rPr>
              <a:t> </a:t>
            </a:r>
            <a:r>
              <a:rPr sz="2000">
                <a:latin typeface="Times New Roman"/>
                <a:cs typeface="Times New Roman"/>
              </a:rPr>
              <a:t>transducer</a:t>
            </a:r>
            <a:r>
              <a:rPr sz="2000" spc="-50">
                <a:latin typeface="Times New Roman"/>
                <a:cs typeface="Times New Roman"/>
              </a:rPr>
              <a:t> </a:t>
            </a:r>
            <a:r>
              <a:rPr sz="2000">
                <a:latin typeface="Times New Roman"/>
                <a:cs typeface="Times New Roman"/>
              </a:rPr>
              <a:t>uses</a:t>
            </a:r>
            <a:r>
              <a:rPr sz="2000" spc="-30">
                <a:latin typeface="Times New Roman"/>
                <a:cs typeface="Times New Roman"/>
              </a:rPr>
              <a:t> </a:t>
            </a:r>
            <a:r>
              <a:rPr sz="2000">
                <a:latin typeface="Times New Roman"/>
                <a:cs typeface="Times New Roman"/>
              </a:rPr>
              <a:t>the</a:t>
            </a:r>
            <a:r>
              <a:rPr sz="2000" spc="-15">
                <a:latin typeface="Times New Roman"/>
                <a:cs typeface="Times New Roman"/>
              </a:rPr>
              <a:t> </a:t>
            </a:r>
            <a:r>
              <a:rPr sz="2000">
                <a:latin typeface="Times New Roman"/>
                <a:cs typeface="Times New Roman"/>
              </a:rPr>
              <a:t>electrical</a:t>
            </a:r>
            <a:r>
              <a:rPr sz="2000" spc="-40">
                <a:latin typeface="Times New Roman"/>
                <a:cs typeface="Times New Roman"/>
              </a:rPr>
              <a:t> </a:t>
            </a:r>
            <a:r>
              <a:rPr sz="2000">
                <a:latin typeface="Times New Roman"/>
                <a:cs typeface="Times New Roman"/>
              </a:rPr>
              <a:t>quantity</a:t>
            </a:r>
            <a:r>
              <a:rPr sz="2000" spc="-45">
                <a:latin typeface="Times New Roman"/>
                <a:cs typeface="Times New Roman"/>
              </a:rPr>
              <a:t> </a:t>
            </a:r>
            <a:r>
              <a:rPr sz="2000">
                <a:latin typeface="Times New Roman"/>
                <a:cs typeface="Times New Roman"/>
              </a:rPr>
              <a:t>of</a:t>
            </a:r>
            <a:r>
              <a:rPr sz="2000" spc="-5">
                <a:latin typeface="Times New Roman"/>
                <a:cs typeface="Times New Roman"/>
              </a:rPr>
              <a:t> </a:t>
            </a:r>
            <a:r>
              <a:rPr sz="2000">
                <a:latin typeface="Times New Roman"/>
                <a:cs typeface="Times New Roman"/>
              </a:rPr>
              <a:t>capacitance</a:t>
            </a:r>
            <a:r>
              <a:rPr sz="2000" spc="-35">
                <a:latin typeface="Times New Roman"/>
                <a:cs typeface="Times New Roman"/>
              </a:rPr>
              <a:t> </a:t>
            </a:r>
            <a:r>
              <a:rPr sz="2000">
                <a:latin typeface="Times New Roman"/>
                <a:cs typeface="Times New Roman"/>
              </a:rPr>
              <a:t>for</a:t>
            </a:r>
            <a:r>
              <a:rPr sz="2000" spc="-20">
                <a:latin typeface="Times New Roman"/>
                <a:cs typeface="Times New Roman"/>
              </a:rPr>
              <a:t> </a:t>
            </a:r>
            <a:r>
              <a:rPr sz="2000">
                <a:latin typeface="Times New Roman"/>
                <a:cs typeface="Times New Roman"/>
              </a:rPr>
              <a:t>converting</a:t>
            </a:r>
            <a:r>
              <a:rPr sz="2000" spc="-50">
                <a:latin typeface="Times New Roman"/>
                <a:cs typeface="Times New Roman"/>
              </a:rPr>
              <a:t> </a:t>
            </a:r>
            <a:r>
              <a:rPr sz="2000" spc="-25">
                <a:latin typeface="Times New Roman"/>
                <a:cs typeface="Times New Roman"/>
              </a:rPr>
              <a:t>the </a:t>
            </a:r>
            <a:r>
              <a:rPr sz="2000">
                <a:latin typeface="Times New Roman"/>
                <a:cs typeface="Times New Roman"/>
              </a:rPr>
              <a:t>mechanical</a:t>
            </a:r>
            <a:r>
              <a:rPr sz="2000" spc="-50">
                <a:latin typeface="Times New Roman"/>
                <a:cs typeface="Times New Roman"/>
              </a:rPr>
              <a:t> </a:t>
            </a:r>
            <a:r>
              <a:rPr sz="2000">
                <a:latin typeface="Times New Roman"/>
                <a:cs typeface="Times New Roman"/>
              </a:rPr>
              <a:t>movement</a:t>
            </a:r>
            <a:r>
              <a:rPr sz="2000" spc="-20">
                <a:latin typeface="Times New Roman"/>
                <a:cs typeface="Times New Roman"/>
              </a:rPr>
              <a:t> </a:t>
            </a:r>
            <a:r>
              <a:rPr sz="2000">
                <a:latin typeface="Times New Roman"/>
                <a:cs typeface="Times New Roman"/>
              </a:rPr>
              <a:t>into</a:t>
            </a:r>
            <a:r>
              <a:rPr sz="2000" spc="-40">
                <a:latin typeface="Times New Roman"/>
                <a:cs typeface="Times New Roman"/>
              </a:rPr>
              <a:t> </a:t>
            </a:r>
            <a:r>
              <a:rPr sz="2000">
                <a:latin typeface="Times New Roman"/>
                <a:cs typeface="Times New Roman"/>
              </a:rPr>
              <a:t>an</a:t>
            </a:r>
            <a:r>
              <a:rPr sz="2000" spc="-20">
                <a:latin typeface="Times New Roman"/>
                <a:cs typeface="Times New Roman"/>
              </a:rPr>
              <a:t> </a:t>
            </a:r>
            <a:r>
              <a:rPr sz="2000">
                <a:latin typeface="Times New Roman"/>
                <a:cs typeface="Times New Roman"/>
              </a:rPr>
              <a:t>electrical</a:t>
            </a:r>
            <a:r>
              <a:rPr sz="2000" spc="-50">
                <a:latin typeface="Times New Roman"/>
                <a:cs typeface="Times New Roman"/>
              </a:rPr>
              <a:t> </a:t>
            </a:r>
            <a:r>
              <a:rPr sz="2000" spc="-10">
                <a:latin typeface="Times New Roman"/>
                <a:cs typeface="Times New Roman"/>
              </a:rPr>
              <a:t>signal.</a:t>
            </a:r>
            <a:endParaRPr sz="2000">
              <a:latin typeface="Times New Roman"/>
              <a:cs typeface="Times New Roman"/>
            </a:endParaRPr>
          </a:p>
        </p:txBody>
      </p:sp>
      <p:pic>
        <p:nvPicPr>
          <p:cNvPr id="4" name="object 4"/>
          <p:cNvPicPr/>
          <p:nvPr/>
        </p:nvPicPr>
        <p:blipFill>
          <a:blip r:embed="rId2" cstate="print"/>
          <a:stretch>
            <a:fillRect/>
          </a:stretch>
        </p:blipFill>
        <p:spPr>
          <a:xfrm>
            <a:off x="5158485" y="4221044"/>
            <a:ext cx="3229864" cy="263695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5041" y="19303"/>
            <a:ext cx="3359150" cy="513715"/>
          </a:xfrm>
          <a:prstGeom prst="rect">
            <a:avLst/>
          </a:prstGeom>
        </p:spPr>
        <p:txBody>
          <a:bodyPr vert="horz" wrap="square" lIns="0" tIns="12700" rIns="0" bIns="0" rtlCol="0">
            <a:spAutoFit/>
          </a:bodyPr>
          <a:lstStyle/>
          <a:p>
            <a:pPr marL="12700">
              <a:lnSpc>
                <a:spcPct val="100000"/>
              </a:lnSpc>
              <a:spcBef>
                <a:spcPts val="100"/>
              </a:spcBef>
            </a:pPr>
            <a:r>
              <a:rPr sz="3200">
                <a:latin typeface="Times New Roman"/>
                <a:cs typeface="Times New Roman"/>
              </a:rPr>
              <a:t>Inductive</a:t>
            </a:r>
            <a:r>
              <a:rPr sz="3200" spc="-40">
                <a:latin typeface="Times New Roman"/>
                <a:cs typeface="Times New Roman"/>
              </a:rPr>
              <a:t> </a:t>
            </a:r>
            <a:r>
              <a:rPr sz="3200" spc="-10">
                <a:latin typeface="Times New Roman"/>
                <a:cs typeface="Times New Roman"/>
              </a:rPr>
              <a:t>transducer</a:t>
            </a:r>
            <a:endParaRPr sz="3200">
              <a:latin typeface="Times New Roman"/>
              <a:cs typeface="Times New Roman"/>
            </a:endParaRPr>
          </a:p>
        </p:txBody>
      </p:sp>
      <p:sp>
        <p:nvSpPr>
          <p:cNvPr id="3" name="object 3"/>
          <p:cNvSpPr txBox="1"/>
          <p:nvPr/>
        </p:nvSpPr>
        <p:spPr>
          <a:xfrm>
            <a:off x="78739" y="715136"/>
            <a:ext cx="8987790" cy="2952115"/>
          </a:xfrm>
          <a:prstGeom prst="rect">
            <a:avLst/>
          </a:prstGeom>
        </p:spPr>
        <p:txBody>
          <a:bodyPr vert="horz" wrap="square" lIns="0" tIns="12700" rIns="0" bIns="0" rtlCol="0">
            <a:spAutoFit/>
          </a:bodyPr>
          <a:lstStyle/>
          <a:p>
            <a:pPr marL="12700" marR="6985" algn="just">
              <a:lnSpc>
                <a:spcPct val="100000"/>
              </a:lnSpc>
              <a:spcBef>
                <a:spcPts val="100"/>
              </a:spcBef>
            </a:pPr>
            <a:r>
              <a:rPr sz="2400">
                <a:latin typeface="Times New Roman"/>
                <a:cs typeface="Times New Roman"/>
              </a:rPr>
              <a:t>Inductive</a:t>
            </a:r>
            <a:r>
              <a:rPr sz="2400" spc="105">
                <a:latin typeface="Times New Roman"/>
                <a:cs typeface="Times New Roman"/>
              </a:rPr>
              <a:t> </a:t>
            </a:r>
            <a:r>
              <a:rPr sz="2400">
                <a:latin typeface="Times New Roman"/>
                <a:cs typeface="Times New Roman"/>
              </a:rPr>
              <a:t>transducers</a:t>
            </a:r>
            <a:r>
              <a:rPr sz="2400" spc="125">
                <a:latin typeface="Times New Roman"/>
                <a:cs typeface="Times New Roman"/>
              </a:rPr>
              <a:t> </a:t>
            </a:r>
            <a:r>
              <a:rPr sz="2400">
                <a:latin typeface="Times New Roman"/>
                <a:cs typeface="Times New Roman"/>
              </a:rPr>
              <a:t>work</a:t>
            </a:r>
            <a:r>
              <a:rPr sz="2400" spc="120">
                <a:latin typeface="Times New Roman"/>
                <a:cs typeface="Times New Roman"/>
              </a:rPr>
              <a:t> </a:t>
            </a:r>
            <a:r>
              <a:rPr sz="2400">
                <a:latin typeface="Times New Roman"/>
                <a:cs typeface="Times New Roman"/>
              </a:rPr>
              <a:t>on</a:t>
            </a:r>
            <a:r>
              <a:rPr sz="2400" spc="125">
                <a:latin typeface="Times New Roman"/>
                <a:cs typeface="Times New Roman"/>
              </a:rPr>
              <a:t> </a:t>
            </a:r>
            <a:r>
              <a:rPr sz="2400">
                <a:latin typeface="Times New Roman"/>
                <a:cs typeface="Times New Roman"/>
              </a:rPr>
              <a:t>the</a:t>
            </a:r>
            <a:r>
              <a:rPr sz="2400" spc="125">
                <a:latin typeface="Times New Roman"/>
                <a:cs typeface="Times New Roman"/>
              </a:rPr>
              <a:t> </a:t>
            </a:r>
            <a:r>
              <a:rPr sz="2400">
                <a:latin typeface="Times New Roman"/>
                <a:cs typeface="Times New Roman"/>
              </a:rPr>
              <a:t>principle</a:t>
            </a:r>
            <a:r>
              <a:rPr sz="2400" spc="125">
                <a:latin typeface="Times New Roman"/>
                <a:cs typeface="Times New Roman"/>
              </a:rPr>
              <a:t> </a:t>
            </a:r>
            <a:r>
              <a:rPr sz="2400">
                <a:latin typeface="Times New Roman"/>
                <a:cs typeface="Times New Roman"/>
              </a:rPr>
              <a:t>of</a:t>
            </a:r>
            <a:r>
              <a:rPr sz="2400" spc="114">
                <a:latin typeface="Times New Roman"/>
                <a:cs typeface="Times New Roman"/>
              </a:rPr>
              <a:t> </a:t>
            </a:r>
            <a:r>
              <a:rPr sz="2400">
                <a:latin typeface="Times New Roman"/>
                <a:cs typeface="Times New Roman"/>
              </a:rPr>
              <a:t>inductance</a:t>
            </a:r>
            <a:r>
              <a:rPr sz="2400" spc="125">
                <a:latin typeface="Times New Roman"/>
                <a:cs typeface="Times New Roman"/>
              </a:rPr>
              <a:t> </a:t>
            </a:r>
            <a:r>
              <a:rPr sz="2400">
                <a:latin typeface="Times New Roman"/>
                <a:cs typeface="Times New Roman"/>
              </a:rPr>
              <a:t>change</a:t>
            </a:r>
            <a:r>
              <a:rPr sz="2400" spc="125">
                <a:latin typeface="Times New Roman"/>
                <a:cs typeface="Times New Roman"/>
              </a:rPr>
              <a:t> </a:t>
            </a:r>
            <a:r>
              <a:rPr sz="2400">
                <a:latin typeface="Times New Roman"/>
                <a:cs typeface="Times New Roman"/>
              </a:rPr>
              <a:t>due</a:t>
            </a:r>
            <a:r>
              <a:rPr sz="2400" spc="114">
                <a:latin typeface="Times New Roman"/>
                <a:cs typeface="Times New Roman"/>
              </a:rPr>
              <a:t> </a:t>
            </a:r>
            <a:r>
              <a:rPr sz="2400" spc="-25">
                <a:latin typeface="Times New Roman"/>
                <a:cs typeface="Times New Roman"/>
              </a:rPr>
              <a:t>to </a:t>
            </a:r>
            <a:r>
              <a:rPr sz="2400">
                <a:latin typeface="Times New Roman"/>
                <a:cs typeface="Times New Roman"/>
              </a:rPr>
              <a:t>any</a:t>
            </a:r>
            <a:r>
              <a:rPr sz="2400" spc="440">
                <a:latin typeface="Times New Roman"/>
                <a:cs typeface="Times New Roman"/>
              </a:rPr>
              <a:t> </a:t>
            </a:r>
            <a:r>
              <a:rPr sz="2400">
                <a:latin typeface="Times New Roman"/>
                <a:cs typeface="Times New Roman"/>
              </a:rPr>
              <a:t>appreciable</a:t>
            </a:r>
            <a:r>
              <a:rPr sz="2400" spc="440">
                <a:latin typeface="Times New Roman"/>
                <a:cs typeface="Times New Roman"/>
              </a:rPr>
              <a:t> </a:t>
            </a:r>
            <a:r>
              <a:rPr sz="2400">
                <a:latin typeface="Times New Roman"/>
                <a:cs typeface="Times New Roman"/>
              </a:rPr>
              <a:t>change</a:t>
            </a:r>
            <a:r>
              <a:rPr sz="2400" spc="430">
                <a:latin typeface="Times New Roman"/>
                <a:cs typeface="Times New Roman"/>
              </a:rPr>
              <a:t> </a:t>
            </a:r>
            <a:r>
              <a:rPr sz="2400">
                <a:latin typeface="Times New Roman"/>
                <a:cs typeface="Times New Roman"/>
              </a:rPr>
              <a:t>in</a:t>
            </a:r>
            <a:r>
              <a:rPr sz="2400" spc="445">
                <a:latin typeface="Times New Roman"/>
                <a:cs typeface="Times New Roman"/>
              </a:rPr>
              <a:t> </a:t>
            </a:r>
            <a:r>
              <a:rPr sz="2400">
                <a:latin typeface="Times New Roman"/>
                <a:cs typeface="Times New Roman"/>
              </a:rPr>
              <a:t>the</a:t>
            </a:r>
            <a:r>
              <a:rPr sz="2400" spc="445">
                <a:latin typeface="Times New Roman"/>
                <a:cs typeface="Times New Roman"/>
              </a:rPr>
              <a:t> </a:t>
            </a:r>
            <a:r>
              <a:rPr sz="2400">
                <a:latin typeface="Times New Roman"/>
                <a:cs typeface="Times New Roman"/>
              </a:rPr>
              <a:t>quantity</a:t>
            </a:r>
            <a:r>
              <a:rPr sz="2400" spc="430">
                <a:latin typeface="Times New Roman"/>
                <a:cs typeface="Times New Roman"/>
              </a:rPr>
              <a:t> </a:t>
            </a:r>
            <a:r>
              <a:rPr sz="2400">
                <a:latin typeface="Times New Roman"/>
                <a:cs typeface="Times New Roman"/>
              </a:rPr>
              <a:t>to</a:t>
            </a:r>
            <a:r>
              <a:rPr sz="2400" spc="445">
                <a:latin typeface="Times New Roman"/>
                <a:cs typeface="Times New Roman"/>
              </a:rPr>
              <a:t> </a:t>
            </a:r>
            <a:r>
              <a:rPr sz="2400">
                <a:latin typeface="Times New Roman"/>
                <a:cs typeface="Times New Roman"/>
              </a:rPr>
              <a:t>be</a:t>
            </a:r>
            <a:r>
              <a:rPr sz="2400" spc="430">
                <a:latin typeface="Times New Roman"/>
                <a:cs typeface="Times New Roman"/>
              </a:rPr>
              <a:t> </a:t>
            </a:r>
            <a:r>
              <a:rPr sz="2400">
                <a:latin typeface="Times New Roman"/>
                <a:cs typeface="Times New Roman"/>
              </a:rPr>
              <a:t>measured</a:t>
            </a:r>
            <a:r>
              <a:rPr sz="2400" spc="445">
                <a:latin typeface="Times New Roman"/>
                <a:cs typeface="Times New Roman"/>
              </a:rPr>
              <a:t> </a:t>
            </a:r>
            <a:r>
              <a:rPr sz="2400">
                <a:latin typeface="Times New Roman"/>
                <a:cs typeface="Times New Roman"/>
              </a:rPr>
              <a:t>i.e.</a:t>
            </a:r>
            <a:r>
              <a:rPr sz="2400" spc="445">
                <a:latin typeface="Times New Roman"/>
                <a:cs typeface="Times New Roman"/>
              </a:rPr>
              <a:t> </a:t>
            </a:r>
            <a:r>
              <a:rPr sz="2400" spc="-10">
                <a:latin typeface="Times New Roman"/>
                <a:cs typeface="Times New Roman"/>
              </a:rPr>
              <a:t>measured.</a:t>
            </a:r>
            <a:endParaRPr sz="2400">
              <a:latin typeface="Times New Roman"/>
              <a:cs typeface="Times New Roman"/>
            </a:endParaRPr>
          </a:p>
          <a:p>
            <a:pPr>
              <a:lnSpc>
                <a:spcPct val="100000"/>
              </a:lnSpc>
              <a:spcBef>
                <a:spcPts val="5"/>
              </a:spcBef>
            </a:pPr>
            <a:endParaRPr sz="2500">
              <a:latin typeface="Times New Roman"/>
              <a:cs typeface="Times New Roman"/>
            </a:endParaRPr>
          </a:p>
          <a:p>
            <a:pPr marL="12700" marR="5080" algn="just">
              <a:lnSpc>
                <a:spcPct val="100000"/>
              </a:lnSpc>
            </a:pPr>
            <a:r>
              <a:rPr sz="2400">
                <a:latin typeface="Times New Roman"/>
                <a:cs typeface="Times New Roman"/>
              </a:rPr>
              <a:t>For</a:t>
            </a:r>
            <a:r>
              <a:rPr sz="2400" spc="320">
                <a:latin typeface="Times New Roman"/>
                <a:cs typeface="Times New Roman"/>
              </a:rPr>
              <a:t>  </a:t>
            </a:r>
            <a:r>
              <a:rPr sz="2400">
                <a:latin typeface="Times New Roman"/>
                <a:cs typeface="Times New Roman"/>
              </a:rPr>
              <a:t>example,</a:t>
            </a:r>
            <a:r>
              <a:rPr sz="2400" spc="320">
                <a:latin typeface="Times New Roman"/>
                <a:cs typeface="Times New Roman"/>
              </a:rPr>
              <a:t>  </a:t>
            </a:r>
            <a:r>
              <a:rPr sz="2400">
                <a:latin typeface="Times New Roman"/>
                <a:cs typeface="Times New Roman"/>
              </a:rPr>
              <a:t>LVDT,</a:t>
            </a:r>
            <a:r>
              <a:rPr sz="2400" spc="320">
                <a:latin typeface="Times New Roman"/>
                <a:cs typeface="Times New Roman"/>
              </a:rPr>
              <a:t>  </a:t>
            </a:r>
            <a:r>
              <a:rPr sz="2400">
                <a:latin typeface="Times New Roman"/>
                <a:cs typeface="Times New Roman"/>
              </a:rPr>
              <a:t>a</a:t>
            </a:r>
            <a:r>
              <a:rPr sz="2400" spc="325">
                <a:latin typeface="Times New Roman"/>
                <a:cs typeface="Times New Roman"/>
              </a:rPr>
              <a:t>  </a:t>
            </a:r>
            <a:r>
              <a:rPr sz="2400">
                <a:latin typeface="Times New Roman"/>
                <a:cs typeface="Times New Roman"/>
              </a:rPr>
              <a:t>kind</a:t>
            </a:r>
            <a:r>
              <a:rPr sz="2400" spc="320">
                <a:latin typeface="Times New Roman"/>
                <a:cs typeface="Times New Roman"/>
              </a:rPr>
              <a:t>  </a:t>
            </a:r>
            <a:r>
              <a:rPr sz="2400">
                <a:latin typeface="Times New Roman"/>
                <a:cs typeface="Times New Roman"/>
              </a:rPr>
              <a:t>of</a:t>
            </a:r>
            <a:r>
              <a:rPr sz="2400" spc="315">
                <a:latin typeface="Times New Roman"/>
                <a:cs typeface="Times New Roman"/>
              </a:rPr>
              <a:t>  </a:t>
            </a:r>
            <a:r>
              <a:rPr sz="2400">
                <a:latin typeface="Times New Roman"/>
                <a:cs typeface="Times New Roman"/>
              </a:rPr>
              <a:t>inductive</a:t>
            </a:r>
            <a:r>
              <a:rPr sz="2400" spc="320">
                <a:latin typeface="Times New Roman"/>
                <a:cs typeface="Times New Roman"/>
              </a:rPr>
              <a:t>  </a:t>
            </a:r>
            <a:r>
              <a:rPr sz="2400">
                <a:latin typeface="Times New Roman"/>
                <a:cs typeface="Times New Roman"/>
              </a:rPr>
              <a:t>transducers,</a:t>
            </a:r>
            <a:r>
              <a:rPr sz="2400" spc="330">
                <a:latin typeface="Times New Roman"/>
                <a:cs typeface="Times New Roman"/>
              </a:rPr>
              <a:t>  </a:t>
            </a:r>
            <a:r>
              <a:rPr sz="2400" spc="-10">
                <a:latin typeface="Times New Roman"/>
                <a:cs typeface="Times New Roman"/>
              </a:rPr>
              <a:t>measures </a:t>
            </a:r>
            <a:r>
              <a:rPr sz="2400">
                <a:latin typeface="Times New Roman"/>
                <a:cs typeface="Times New Roman"/>
              </a:rPr>
              <a:t>displacement</a:t>
            </a:r>
            <a:r>
              <a:rPr sz="2400" spc="305">
                <a:latin typeface="Times New Roman"/>
                <a:cs typeface="Times New Roman"/>
              </a:rPr>
              <a:t> </a:t>
            </a:r>
            <a:r>
              <a:rPr sz="2400">
                <a:latin typeface="Times New Roman"/>
                <a:cs typeface="Times New Roman"/>
              </a:rPr>
              <a:t>in</a:t>
            </a:r>
            <a:r>
              <a:rPr sz="2400" spc="315">
                <a:latin typeface="Times New Roman"/>
                <a:cs typeface="Times New Roman"/>
              </a:rPr>
              <a:t> </a:t>
            </a:r>
            <a:r>
              <a:rPr sz="2400">
                <a:latin typeface="Times New Roman"/>
                <a:cs typeface="Times New Roman"/>
              </a:rPr>
              <a:t>terms</a:t>
            </a:r>
            <a:r>
              <a:rPr sz="2400" spc="320">
                <a:latin typeface="Times New Roman"/>
                <a:cs typeface="Times New Roman"/>
              </a:rPr>
              <a:t> </a:t>
            </a:r>
            <a:r>
              <a:rPr sz="2400">
                <a:latin typeface="Times New Roman"/>
                <a:cs typeface="Times New Roman"/>
              </a:rPr>
              <a:t>of</a:t>
            </a:r>
            <a:r>
              <a:rPr sz="2400" spc="310">
                <a:latin typeface="Times New Roman"/>
                <a:cs typeface="Times New Roman"/>
              </a:rPr>
              <a:t> </a:t>
            </a:r>
            <a:r>
              <a:rPr sz="2400">
                <a:latin typeface="Times New Roman"/>
                <a:cs typeface="Times New Roman"/>
              </a:rPr>
              <a:t>voltage</a:t>
            </a:r>
            <a:r>
              <a:rPr sz="2400" spc="320">
                <a:latin typeface="Times New Roman"/>
                <a:cs typeface="Times New Roman"/>
              </a:rPr>
              <a:t> </a:t>
            </a:r>
            <a:r>
              <a:rPr sz="2400">
                <a:latin typeface="Times New Roman"/>
                <a:cs typeface="Times New Roman"/>
              </a:rPr>
              <a:t>difference</a:t>
            </a:r>
            <a:r>
              <a:rPr sz="2400" spc="330">
                <a:latin typeface="Times New Roman"/>
                <a:cs typeface="Times New Roman"/>
              </a:rPr>
              <a:t> </a:t>
            </a:r>
            <a:r>
              <a:rPr sz="2400">
                <a:latin typeface="Times New Roman"/>
                <a:cs typeface="Times New Roman"/>
              </a:rPr>
              <a:t>between</a:t>
            </a:r>
            <a:r>
              <a:rPr sz="2400" spc="320">
                <a:latin typeface="Times New Roman"/>
                <a:cs typeface="Times New Roman"/>
              </a:rPr>
              <a:t> </a:t>
            </a:r>
            <a:r>
              <a:rPr sz="2400">
                <a:latin typeface="Times New Roman"/>
                <a:cs typeface="Times New Roman"/>
              </a:rPr>
              <a:t>its</a:t>
            </a:r>
            <a:r>
              <a:rPr sz="2400" spc="315">
                <a:latin typeface="Times New Roman"/>
                <a:cs typeface="Times New Roman"/>
              </a:rPr>
              <a:t> </a:t>
            </a:r>
            <a:r>
              <a:rPr sz="2400">
                <a:latin typeface="Times New Roman"/>
                <a:cs typeface="Times New Roman"/>
              </a:rPr>
              <a:t>two</a:t>
            </a:r>
            <a:r>
              <a:rPr sz="2400" spc="320">
                <a:latin typeface="Times New Roman"/>
                <a:cs typeface="Times New Roman"/>
              </a:rPr>
              <a:t> </a:t>
            </a:r>
            <a:r>
              <a:rPr sz="2400" spc="-10">
                <a:latin typeface="Times New Roman"/>
                <a:cs typeface="Times New Roman"/>
              </a:rPr>
              <a:t>secondary </a:t>
            </a:r>
            <a:r>
              <a:rPr sz="2400">
                <a:latin typeface="Times New Roman"/>
                <a:cs typeface="Times New Roman"/>
              </a:rPr>
              <a:t>voltages.</a:t>
            </a:r>
            <a:r>
              <a:rPr sz="2400" spc="160">
                <a:latin typeface="Times New Roman"/>
                <a:cs typeface="Times New Roman"/>
              </a:rPr>
              <a:t> </a:t>
            </a:r>
            <a:r>
              <a:rPr sz="2400">
                <a:latin typeface="Times New Roman"/>
                <a:cs typeface="Times New Roman"/>
              </a:rPr>
              <a:t>Secondary</a:t>
            </a:r>
            <a:r>
              <a:rPr sz="2400" spc="170">
                <a:latin typeface="Times New Roman"/>
                <a:cs typeface="Times New Roman"/>
              </a:rPr>
              <a:t> </a:t>
            </a:r>
            <a:r>
              <a:rPr sz="2400">
                <a:latin typeface="Times New Roman"/>
                <a:cs typeface="Times New Roman"/>
              </a:rPr>
              <a:t>voltages</a:t>
            </a:r>
            <a:r>
              <a:rPr sz="2400" spc="175">
                <a:latin typeface="Times New Roman"/>
                <a:cs typeface="Times New Roman"/>
              </a:rPr>
              <a:t> </a:t>
            </a:r>
            <a:r>
              <a:rPr sz="2400">
                <a:latin typeface="Times New Roman"/>
                <a:cs typeface="Times New Roman"/>
              </a:rPr>
              <a:t>are</a:t>
            </a:r>
            <a:r>
              <a:rPr sz="2400" spc="170">
                <a:latin typeface="Times New Roman"/>
                <a:cs typeface="Times New Roman"/>
              </a:rPr>
              <a:t> </a:t>
            </a:r>
            <a:r>
              <a:rPr sz="2400">
                <a:latin typeface="Times New Roman"/>
                <a:cs typeface="Times New Roman"/>
              </a:rPr>
              <a:t>nothing</a:t>
            </a:r>
            <a:r>
              <a:rPr sz="2400" spc="175">
                <a:latin typeface="Times New Roman"/>
                <a:cs typeface="Times New Roman"/>
              </a:rPr>
              <a:t> </a:t>
            </a:r>
            <a:r>
              <a:rPr sz="2400">
                <a:latin typeface="Times New Roman"/>
                <a:cs typeface="Times New Roman"/>
              </a:rPr>
              <a:t>but</a:t>
            </a:r>
            <a:r>
              <a:rPr sz="2400" spc="155">
                <a:latin typeface="Times New Roman"/>
                <a:cs typeface="Times New Roman"/>
              </a:rPr>
              <a:t> </a:t>
            </a:r>
            <a:r>
              <a:rPr sz="2400">
                <a:latin typeface="Times New Roman"/>
                <a:cs typeface="Times New Roman"/>
              </a:rPr>
              <a:t>the</a:t>
            </a:r>
            <a:r>
              <a:rPr sz="2400" spc="165">
                <a:latin typeface="Times New Roman"/>
                <a:cs typeface="Times New Roman"/>
              </a:rPr>
              <a:t> </a:t>
            </a:r>
            <a:r>
              <a:rPr sz="2400">
                <a:latin typeface="Times New Roman"/>
                <a:cs typeface="Times New Roman"/>
              </a:rPr>
              <a:t>result</a:t>
            </a:r>
            <a:r>
              <a:rPr sz="2400" spc="165">
                <a:latin typeface="Times New Roman"/>
                <a:cs typeface="Times New Roman"/>
              </a:rPr>
              <a:t> </a:t>
            </a:r>
            <a:r>
              <a:rPr sz="2400">
                <a:latin typeface="Times New Roman"/>
                <a:cs typeface="Times New Roman"/>
              </a:rPr>
              <a:t>of</a:t>
            </a:r>
            <a:r>
              <a:rPr sz="2400" spc="165">
                <a:latin typeface="Times New Roman"/>
                <a:cs typeface="Times New Roman"/>
              </a:rPr>
              <a:t> </a:t>
            </a:r>
            <a:r>
              <a:rPr sz="2400">
                <a:latin typeface="Times New Roman"/>
                <a:cs typeface="Times New Roman"/>
              </a:rPr>
              <a:t>induction</a:t>
            </a:r>
            <a:r>
              <a:rPr sz="2400" spc="170">
                <a:latin typeface="Times New Roman"/>
                <a:cs typeface="Times New Roman"/>
              </a:rPr>
              <a:t> </a:t>
            </a:r>
            <a:r>
              <a:rPr sz="2400" spc="-25">
                <a:latin typeface="Times New Roman"/>
                <a:cs typeface="Times New Roman"/>
              </a:rPr>
              <a:t>due </a:t>
            </a:r>
            <a:r>
              <a:rPr sz="2400">
                <a:latin typeface="Times New Roman"/>
                <a:cs typeface="Times New Roman"/>
              </a:rPr>
              <a:t>to</a:t>
            </a:r>
            <a:r>
              <a:rPr sz="2400" spc="15">
                <a:latin typeface="Times New Roman"/>
                <a:cs typeface="Times New Roman"/>
              </a:rPr>
              <a:t> </a:t>
            </a:r>
            <a:r>
              <a:rPr sz="2400">
                <a:latin typeface="Times New Roman"/>
                <a:cs typeface="Times New Roman"/>
              </a:rPr>
              <a:t>the</a:t>
            </a:r>
            <a:r>
              <a:rPr sz="2400" spc="45">
                <a:latin typeface="Times New Roman"/>
                <a:cs typeface="Times New Roman"/>
              </a:rPr>
              <a:t> </a:t>
            </a:r>
            <a:r>
              <a:rPr sz="2400">
                <a:latin typeface="Times New Roman"/>
                <a:cs typeface="Times New Roman"/>
              </a:rPr>
              <a:t>flux</a:t>
            </a:r>
            <a:r>
              <a:rPr sz="2400" spc="45">
                <a:latin typeface="Times New Roman"/>
                <a:cs typeface="Times New Roman"/>
              </a:rPr>
              <a:t> </a:t>
            </a:r>
            <a:r>
              <a:rPr sz="2400">
                <a:latin typeface="Times New Roman"/>
                <a:cs typeface="Times New Roman"/>
              </a:rPr>
              <a:t>change</a:t>
            </a:r>
            <a:r>
              <a:rPr sz="2400" spc="30">
                <a:latin typeface="Times New Roman"/>
                <a:cs typeface="Times New Roman"/>
              </a:rPr>
              <a:t> </a:t>
            </a:r>
            <a:r>
              <a:rPr sz="2400">
                <a:latin typeface="Times New Roman"/>
                <a:cs typeface="Times New Roman"/>
              </a:rPr>
              <a:t>in</a:t>
            </a:r>
            <a:r>
              <a:rPr sz="2400" spc="30">
                <a:latin typeface="Times New Roman"/>
                <a:cs typeface="Times New Roman"/>
              </a:rPr>
              <a:t> </a:t>
            </a:r>
            <a:r>
              <a:rPr sz="2400">
                <a:latin typeface="Times New Roman"/>
                <a:cs typeface="Times New Roman"/>
              </a:rPr>
              <a:t>the</a:t>
            </a:r>
            <a:r>
              <a:rPr sz="2400" spc="35">
                <a:latin typeface="Times New Roman"/>
                <a:cs typeface="Times New Roman"/>
              </a:rPr>
              <a:t> </a:t>
            </a:r>
            <a:r>
              <a:rPr sz="2400">
                <a:latin typeface="Times New Roman"/>
                <a:cs typeface="Times New Roman"/>
              </a:rPr>
              <a:t>secondary</a:t>
            </a:r>
            <a:r>
              <a:rPr sz="2400" spc="45">
                <a:latin typeface="Times New Roman"/>
                <a:cs typeface="Times New Roman"/>
              </a:rPr>
              <a:t> </a:t>
            </a:r>
            <a:r>
              <a:rPr sz="2400">
                <a:latin typeface="Times New Roman"/>
                <a:cs typeface="Times New Roman"/>
              </a:rPr>
              <a:t>coil</a:t>
            </a:r>
            <a:r>
              <a:rPr sz="2400" spc="40">
                <a:latin typeface="Times New Roman"/>
                <a:cs typeface="Times New Roman"/>
              </a:rPr>
              <a:t> </a:t>
            </a:r>
            <a:r>
              <a:rPr sz="2400">
                <a:latin typeface="Times New Roman"/>
                <a:cs typeface="Times New Roman"/>
              </a:rPr>
              <a:t>with</a:t>
            </a:r>
            <a:r>
              <a:rPr sz="2400" spc="35">
                <a:latin typeface="Times New Roman"/>
                <a:cs typeface="Times New Roman"/>
              </a:rPr>
              <a:t> </a:t>
            </a:r>
            <a:r>
              <a:rPr sz="2400">
                <a:latin typeface="Times New Roman"/>
                <a:cs typeface="Times New Roman"/>
              </a:rPr>
              <a:t>the</a:t>
            </a:r>
            <a:r>
              <a:rPr sz="2400" spc="30">
                <a:latin typeface="Times New Roman"/>
                <a:cs typeface="Times New Roman"/>
              </a:rPr>
              <a:t> </a:t>
            </a:r>
            <a:r>
              <a:rPr sz="2400">
                <a:latin typeface="Times New Roman"/>
                <a:cs typeface="Times New Roman"/>
              </a:rPr>
              <a:t>displacement</a:t>
            </a:r>
            <a:r>
              <a:rPr sz="2400" spc="50">
                <a:latin typeface="Times New Roman"/>
                <a:cs typeface="Times New Roman"/>
              </a:rPr>
              <a:t> </a:t>
            </a:r>
            <a:r>
              <a:rPr sz="2400">
                <a:latin typeface="Times New Roman"/>
                <a:cs typeface="Times New Roman"/>
              </a:rPr>
              <a:t>of</a:t>
            </a:r>
            <a:r>
              <a:rPr sz="2400" spc="30">
                <a:latin typeface="Times New Roman"/>
                <a:cs typeface="Times New Roman"/>
              </a:rPr>
              <a:t> </a:t>
            </a:r>
            <a:r>
              <a:rPr sz="2400">
                <a:latin typeface="Times New Roman"/>
                <a:cs typeface="Times New Roman"/>
              </a:rPr>
              <a:t>the</a:t>
            </a:r>
            <a:r>
              <a:rPr sz="2400" spc="30">
                <a:latin typeface="Times New Roman"/>
                <a:cs typeface="Times New Roman"/>
              </a:rPr>
              <a:t> </a:t>
            </a:r>
            <a:r>
              <a:rPr sz="2400" spc="-20">
                <a:latin typeface="Times New Roman"/>
                <a:cs typeface="Times New Roman"/>
              </a:rPr>
              <a:t>iron bar.</a:t>
            </a:r>
            <a:endParaRPr sz="2400">
              <a:latin typeface="Times New Roman"/>
              <a:cs typeface="Times New Roman"/>
            </a:endParaRPr>
          </a:p>
        </p:txBody>
      </p:sp>
      <p:pic>
        <p:nvPicPr>
          <p:cNvPr id="4" name="object 4"/>
          <p:cNvPicPr/>
          <p:nvPr/>
        </p:nvPicPr>
        <p:blipFill>
          <a:blip r:embed="rId2" cstate="print"/>
          <a:stretch>
            <a:fillRect/>
          </a:stretch>
        </p:blipFill>
        <p:spPr>
          <a:xfrm>
            <a:off x="3001136" y="3930357"/>
            <a:ext cx="2838450" cy="2667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91465"/>
            <a:ext cx="6817741" cy="689291"/>
          </a:xfrm>
          <a:prstGeom prst="rect">
            <a:avLst/>
          </a:prstGeom>
        </p:spPr>
        <p:txBody>
          <a:bodyPr vert="horz" wrap="square" lIns="0" tIns="12065" rIns="0" bIns="0" rtlCol="0">
            <a:spAutoFit/>
          </a:bodyPr>
          <a:lstStyle/>
          <a:p>
            <a:pPr marL="12700">
              <a:lnSpc>
                <a:spcPct val="100000"/>
              </a:lnSpc>
              <a:spcBef>
                <a:spcPts val="95"/>
              </a:spcBef>
            </a:pPr>
            <a:r>
              <a:rPr spc="-10"/>
              <a:t>Photovoltaic</a:t>
            </a:r>
            <a:r>
              <a:rPr spc="-215"/>
              <a:t> </a:t>
            </a:r>
            <a:r>
              <a:rPr spc="-10"/>
              <a:t>transducer</a:t>
            </a:r>
          </a:p>
        </p:txBody>
      </p:sp>
      <p:pic>
        <p:nvPicPr>
          <p:cNvPr id="3" name="object 3"/>
          <p:cNvPicPr/>
          <p:nvPr/>
        </p:nvPicPr>
        <p:blipFill>
          <a:blip r:embed="rId2" cstate="print"/>
          <a:stretch>
            <a:fillRect/>
          </a:stretch>
        </p:blipFill>
        <p:spPr>
          <a:xfrm>
            <a:off x="3067811" y="3920439"/>
            <a:ext cx="3008249" cy="2411983"/>
          </a:xfrm>
          <a:prstGeom prst="rect">
            <a:avLst/>
          </a:prstGeom>
        </p:spPr>
      </p:pic>
      <p:sp>
        <p:nvSpPr>
          <p:cNvPr id="4" name="object 4"/>
          <p:cNvSpPr txBox="1"/>
          <p:nvPr/>
        </p:nvSpPr>
        <p:spPr>
          <a:xfrm>
            <a:off x="78739" y="1363471"/>
            <a:ext cx="8987790" cy="2586355"/>
          </a:xfrm>
          <a:prstGeom prst="rect">
            <a:avLst/>
          </a:prstGeom>
        </p:spPr>
        <p:txBody>
          <a:bodyPr vert="horz" wrap="square" lIns="0" tIns="12700" rIns="0" bIns="0" rtlCol="0">
            <a:spAutoFit/>
          </a:bodyPr>
          <a:lstStyle/>
          <a:p>
            <a:pPr marL="12700">
              <a:lnSpc>
                <a:spcPct val="100000"/>
              </a:lnSpc>
              <a:spcBef>
                <a:spcPts val="100"/>
              </a:spcBef>
            </a:pPr>
            <a:r>
              <a:rPr sz="2400">
                <a:latin typeface="Times New Roman"/>
                <a:cs typeface="Times New Roman"/>
              </a:rPr>
              <a:t>A</a:t>
            </a:r>
            <a:r>
              <a:rPr sz="2400" spc="-135">
                <a:latin typeface="Times New Roman"/>
                <a:cs typeface="Times New Roman"/>
              </a:rPr>
              <a:t> </a:t>
            </a:r>
            <a:r>
              <a:rPr sz="2400">
                <a:latin typeface="Times New Roman"/>
                <a:cs typeface="Times New Roman"/>
              </a:rPr>
              <a:t>photovoltaic</a:t>
            </a:r>
            <a:r>
              <a:rPr sz="2400" spc="-35">
                <a:latin typeface="Times New Roman"/>
                <a:cs typeface="Times New Roman"/>
              </a:rPr>
              <a:t> </a:t>
            </a:r>
            <a:r>
              <a:rPr sz="2400">
                <a:latin typeface="Times New Roman"/>
                <a:cs typeface="Times New Roman"/>
              </a:rPr>
              <a:t>transducer</a:t>
            </a:r>
            <a:r>
              <a:rPr sz="2400" spc="-25">
                <a:latin typeface="Times New Roman"/>
                <a:cs typeface="Times New Roman"/>
              </a:rPr>
              <a:t> </a:t>
            </a:r>
            <a:r>
              <a:rPr sz="2400">
                <a:latin typeface="Times New Roman"/>
                <a:cs typeface="Times New Roman"/>
              </a:rPr>
              <a:t>is</a:t>
            </a:r>
            <a:r>
              <a:rPr sz="2400" spc="-10">
                <a:latin typeface="Times New Roman"/>
                <a:cs typeface="Times New Roman"/>
              </a:rPr>
              <a:t> </a:t>
            </a:r>
            <a:r>
              <a:rPr sz="2400">
                <a:latin typeface="Times New Roman"/>
                <a:cs typeface="Times New Roman"/>
              </a:rPr>
              <a:t>simply</a:t>
            </a:r>
            <a:r>
              <a:rPr sz="2400" spc="5">
                <a:latin typeface="Times New Roman"/>
                <a:cs typeface="Times New Roman"/>
              </a:rPr>
              <a:t> </a:t>
            </a:r>
            <a:r>
              <a:rPr sz="2400">
                <a:latin typeface="Times New Roman"/>
                <a:cs typeface="Times New Roman"/>
              </a:rPr>
              <a:t>another</a:t>
            </a:r>
            <a:r>
              <a:rPr sz="2400" spc="-20">
                <a:latin typeface="Times New Roman"/>
                <a:cs typeface="Times New Roman"/>
              </a:rPr>
              <a:t> </a:t>
            </a:r>
            <a:r>
              <a:rPr sz="2400">
                <a:latin typeface="Times New Roman"/>
                <a:cs typeface="Times New Roman"/>
              </a:rPr>
              <a:t>name for a</a:t>
            </a:r>
            <a:r>
              <a:rPr sz="2400" spc="-10">
                <a:latin typeface="Times New Roman"/>
                <a:cs typeface="Times New Roman"/>
              </a:rPr>
              <a:t> </a:t>
            </a:r>
            <a:r>
              <a:rPr sz="2400">
                <a:latin typeface="Times New Roman"/>
                <a:cs typeface="Times New Roman"/>
              </a:rPr>
              <a:t>solar</a:t>
            </a:r>
            <a:r>
              <a:rPr sz="2400" spc="-5">
                <a:latin typeface="Times New Roman"/>
                <a:cs typeface="Times New Roman"/>
              </a:rPr>
              <a:t> </a:t>
            </a:r>
            <a:r>
              <a:rPr sz="2400" spc="-10">
                <a:latin typeface="Times New Roman"/>
                <a:cs typeface="Times New Roman"/>
              </a:rPr>
              <a:t>panel.</a:t>
            </a:r>
            <a:endParaRPr sz="2400">
              <a:latin typeface="Times New Roman"/>
              <a:cs typeface="Times New Roman"/>
            </a:endParaRPr>
          </a:p>
          <a:p>
            <a:pPr>
              <a:lnSpc>
                <a:spcPct val="100000"/>
              </a:lnSpc>
              <a:spcBef>
                <a:spcPts val="5"/>
              </a:spcBef>
            </a:pPr>
            <a:endParaRPr sz="2500">
              <a:latin typeface="Times New Roman"/>
              <a:cs typeface="Times New Roman"/>
            </a:endParaRPr>
          </a:p>
          <a:p>
            <a:pPr marL="12700" marR="6985">
              <a:lnSpc>
                <a:spcPct val="100000"/>
              </a:lnSpc>
            </a:pPr>
            <a:r>
              <a:rPr sz="2400">
                <a:latin typeface="Times New Roman"/>
                <a:cs typeface="Times New Roman"/>
              </a:rPr>
              <a:t>A</a:t>
            </a:r>
            <a:r>
              <a:rPr sz="2400" spc="75">
                <a:latin typeface="Times New Roman"/>
                <a:cs typeface="Times New Roman"/>
              </a:rPr>
              <a:t> </a:t>
            </a:r>
            <a:r>
              <a:rPr sz="2400">
                <a:latin typeface="Times New Roman"/>
                <a:cs typeface="Times New Roman"/>
              </a:rPr>
              <a:t>transducer</a:t>
            </a:r>
            <a:r>
              <a:rPr sz="2400" spc="229">
                <a:latin typeface="Times New Roman"/>
                <a:cs typeface="Times New Roman"/>
              </a:rPr>
              <a:t> </a:t>
            </a:r>
            <a:r>
              <a:rPr sz="2400">
                <a:latin typeface="Times New Roman"/>
                <a:cs typeface="Times New Roman"/>
              </a:rPr>
              <a:t>changes</a:t>
            </a:r>
            <a:r>
              <a:rPr sz="2400" spc="220">
                <a:latin typeface="Times New Roman"/>
                <a:cs typeface="Times New Roman"/>
              </a:rPr>
              <a:t> </a:t>
            </a:r>
            <a:r>
              <a:rPr sz="2400">
                <a:latin typeface="Times New Roman"/>
                <a:cs typeface="Times New Roman"/>
              </a:rPr>
              <a:t>one</a:t>
            </a:r>
            <a:r>
              <a:rPr sz="2400" spc="229">
                <a:latin typeface="Times New Roman"/>
                <a:cs typeface="Times New Roman"/>
              </a:rPr>
              <a:t> </a:t>
            </a:r>
            <a:r>
              <a:rPr sz="2400">
                <a:latin typeface="Times New Roman"/>
                <a:cs typeface="Times New Roman"/>
              </a:rPr>
              <a:t>energy</a:t>
            </a:r>
            <a:r>
              <a:rPr sz="2400" spc="225">
                <a:latin typeface="Times New Roman"/>
                <a:cs typeface="Times New Roman"/>
              </a:rPr>
              <a:t> </a:t>
            </a:r>
            <a:r>
              <a:rPr sz="2400">
                <a:latin typeface="Times New Roman"/>
                <a:cs typeface="Times New Roman"/>
              </a:rPr>
              <a:t>to</a:t>
            </a:r>
            <a:r>
              <a:rPr sz="2400" spc="220">
                <a:latin typeface="Times New Roman"/>
                <a:cs typeface="Times New Roman"/>
              </a:rPr>
              <a:t> </a:t>
            </a:r>
            <a:r>
              <a:rPr sz="2400">
                <a:latin typeface="Times New Roman"/>
                <a:cs typeface="Times New Roman"/>
              </a:rPr>
              <a:t>another</a:t>
            </a:r>
            <a:r>
              <a:rPr sz="2400" spc="225">
                <a:latin typeface="Times New Roman"/>
                <a:cs typeface="Times New Roman"/>
              </a:rPr>
              <a:t> </a:t>
            </a:r>
            <a:r>
              <a:rPr sz="2400">
                <a:latin typeface="Times New Roman"/>
                <a:cs typeface="Times New Roman"/>
              </a:rPr>
              <a:t>in</a:t>
            </a:r>
            <a:r>
              <a:rPr sz="2400" spc="210">
                <a:latin typeface="Times New Roman"/>
                <a:cs typeface="Times New Roman"/>
              </a:rPr>
              <a:t> </a:t>
            </a:r>
            <a:r>
              <a:rPr sz="2400">
                <a:latin typeface="Times New Roman"/>
                <a:cs typeface="Times New Roman"/>
              </a:rPr>
              <a:t>this</a:t>
            </a:r>
            <a:r>
              <a:rPr sz="2400" spc="225">
                <a:latin typeface="Times New Roman"/>
                <a:cs typeface="Times New Roman"/>
              </a:rPr>
              <a:t> </a:t>
            </a:r>
            <a:r>
              <a:rPr sz="2400">
                <a:latin typeface="Times New Roman"/>
                <a:cs typeface="Times New Roman"/>
              </a:rPr>
              <a:t>case</a:t>
            </a:r>
            <a:r>
              <a:rPr sz="2400" spc="220">
                <a:latin typeface="Times New Roman"/>
                <a:cs typeface="Times New Roman"/>
              </a:rPr>
              <a:t> </a:t>
            </a:r>
            <a:r>
              <a:rPr sz="2400">
                <a:latin typeface="Times New Roman"/>
                <a:cs typeface="Times New Roman"/>
              </a:rPr>
              <a:t>light</a:t>
            </a:r>
            <a:r>
              <a:rPr sz="2400" spc="229">
                <a:latin typeface="Times New Roman"/>
                <a:cs typeface="Times New Roman"/>
              </a:rPr>
              <a:t> </a:t>
            </a:r>
            <a:r>
              <a:rPr sz="2400">
                <a:latin typeface="Times New Roman"/>
                <a:cs typeface="Times New Roman"/>
              </a:rPr>
              <a:t>energy</a:t>
            </a:r>
            <a:r>
              <a:rPr sz="2400" spc="210">
                <a:latin typeface="Times New Roman"/>
                <a:cs typeface="Times New Roman"/>
              </a:rPr>
              <a:t> </a:t>
            </a:r>
            <a:r>
              <a:rPr sz="2400" spc="-25">
                <a:latin typeface="Times New Roman"/>
                <a:cs typeface="Times New Roman"/>
              </a:rPr>
              <a:t>to </a:t>
            </a:r>
            <a:r>
              <a:rPr sz="2400">
                <a:latin typeface="Times New Roman"/>
                <a:cs typeface="Times New Roman"/>
              </a:rPr>
              <a:t>electrical</a:t>
            </a:r>
            <a:r>
              <a:rPr sz="2400" spc="-55">
                <a:latin typeface="Times New Roman"/>
                <a:cs typeface="Times New Roman"/>
              </a:rPr>
              <a:t> </a:t>
            </a:r>
            <a:r>
              <a:rPr sz="2400" spc="-10">
                <a:latin typeface="Times New Roman"/>
                <a:cs typeface="Times New Roman"/>
              </a:rPr>
              <a:t>energy.</a:t>
            </a:r>
            <a:endParaRPr sz="2400">
              <a:latin typeface="Times New Roman"/>
              <a:cs typeface="Times New Roman"/>
            </a:endParaRPr>
          </a:p>
          <a:p>
            <a:pPr>
              <a:lnSpc>
                <a:spcPct val="100000"/>
              </a:lnSpc>
              <a:spcBef>
                <a:spcPts val="5"/>
              </a:spcBef>
            </a:pPr>
            <a:endParaRPr sz="2500">
              <a:latin typeface="Times New Roman"/>
              <a:cs typeface="Times New Roman"/>
            </a:endParaRPr>
          </a:p>
          <a:p>
            <a:pPr marL="12700" marR="5080">
              <a:lnSpc>
                <a:spcPct val="100000"/>
              </a:lnSpc>
            </a:pPr>
            <a:r>
              <a:rPr sz="2400">
                <a:latin typeface="Times New Roman"/>
                <a:cs typeface="Times New Roman"/>
              </a:rPr>
              <a:t>The</a:t>
            </a:r>
            <a:r>
              <a:rPr sz="2400" spc="210">
                <a:latin typeface="Times New Roman"/>
                <a:cs typeface="Times New Roman"/>
              </a:rPr>
              <a:t> </a:t>
            </a:r>
            <a:r>
              <a:rPr sz="2400">
                <a:latin typeface="Times New Roman"/>
                <a:cs typeface="Times New Roman"/>
              </a:rPr>
              <a:t>two</a:t>
            </a:r>
            <a:r>
              <a:rPr sz="2400" spc="229">
                <a:latin typeface="Times New Roman"/>
                <a:cs typeface="Times New Roman"/>
              </a:rPr>
              <a:t> </a:t>
            </a:r>
            <a:r>
              <a:rPr sz="2400">
                <a:latin typeface="Times New Roman"/>
                <a:cs typeface="Times New Roman"/>
              </a:rPr>
              <a:t>most</a:t>
            </a:r>
            <a:r>
              <a:rPr sz="2400" spc="235">
                <a:latin typeface="Times New Roman"/>
                <a:cs typeface="Times New Roman"/>
              </a:rPr>
              <a:t> </a:t>
            </a:r>
            <a:r>
              <a:rPr sz="2400">
                <a:latin typeface="Times New Roman"/>
                <a:cs typeface="Times New Roman"/>
              </a:rPr>
              <a:t>common</a:t>
            </a:r>
            <a:r>
              <a:rPr sz="2400" spc="240">
                <a:latin typeface="Times New Roman"/>
                <a:cs typeface="Times New Roman"/>
              </a:rPr>
              <a:t> </a:t>
            </a:r>
            <a:r>
              <a:rPr sz="2400">
                <a:latin typeface="Times New Roman"/>
                <a:cs typeface="Times New Roman"/>
              </a:rPr>
              <a:t>type</a:t>
            </a:r>
            <a:r>
              <a:rPr sz="2400" spc="235">
                <a:latin typeface="Times New Roman"/>
                <a:cs typeface="Times New Roman"/>
              </a:rPr>
              <a:t> </a:t>
            </a:r>
            <a:r>
              <a:rPr sz="2400">
                <a:latin typeface="Times New Roman"/>
                <a:cs typeface="Times New Roman"/>
              </a:rPr>
              <a:t>of</a:t>
            </a:r>
            <a:r>
              <a:rPr sz="2400" spc="220">
                <a:latin typeface="Times New Roman"/>
                <a:cs typeface="Times New Roman"/>
              </a:rPr>
              <a:t> </a:t>
            </a:r>
            <a:r>
              <a:rPr sz="2400">
                <a:latin typeface="Times New Roman"/>
                <a:cs typeface="Times New Roman"/>
              </a:rPr>
              <a:t>photovoltaic</a:t>
            </a:r>
            <a:r>
              <a:rPr sz="2400" spc="215">
                <a:latin typeface="Times New Roman"/>
                <a:cs typeface="Times New Roman"/>
              </a:rPr>
              <a:t> </a:t>
            </a:r>
            <a:r>
              <a:rPr sz="2400">
                <a:latin typeface="Times New Roman"/>
                <a:cs typeface="Times New Roman"/>
              </a:rPr>
              <a:t>transducers</a:t>
            </a:r>
            <a:r>
              <a:rPr sz="2400" spc="229">
                <a:latin typeface="Times New Roman"/>
                <a:cs typeface="Times New Roman"/>
              </a:rPr>
              <a:t> </a:t>
            </a:r>
            <a:r>
              <a:rPr sz="2400">
                <a:latin typeface="Times New Roman"/>
                <a:cs typeface="Times New Roman"/>
              </a:rPr>
              <a:t>are</a:t>
            </a:r>
            <a:r>
              <a:rPr sz="2400" spc="210">
                <a:latin typeface="Times New Roman"/>
                <a:cs typeface="Times New Roman"/>
              </a:rPr>
              <a:t> </a:t>
            </a:r>
            <a:r>
              <a:rPr sz="2400">
                <a:latin typeface="Times New Roman"/>
                <a:cs typeface="Times New Roman"/>
              </a:rPr>
              <a:t>silicon</a:t>
            </a:r>
            <a:r>
              <a:rPr sz="2400" spc="229">
                <a:latin typeface="Times New Roman"/>
                <a:cs typeface="Times New Roman"/>
              </a:rPr>
              <a:t> </a:t>
            </a:r>
            <a:r>
              <a:rPr sz="2400" spc="-25">
                <a:latin typeface="Times New Roman"/>
                <a:cs typeface="Times New Roman"/>
              </a:rPr>
              <a:t>and </a:t>
            </a:r>
            <a:r>
              <a:rPr sz="2400">
                <a:latin typeface="Times New Roman"/>
                <a:cs typeface="Times New Roman"/>
              </a:rPr>
              <a:t>selenium</a:t>
            </a:r>
            <a:r>
              <a:rPr sz="2400" spc="-20">
                <a:latin typeface="Times New Roman"/>
                <a:cs typeface="Times New Roman"/>
              </a:rPr>
              <a:t> </a:t>
            </a:r>
            <a:r>
              <a:rPr sz="2400" spc="-10">
                <a:latin typeface="Times New Roman"/>
                <a:cs typeface="Times New Roman"/>
              </a:rPr>
              <a:t>based.</a:t>
            </a:r>
            <a:endParaRPr sz="240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191465"/>
            <a:ext cx="6823837" cy="689291"/>
          </a:xfrm>
          <a:prstGeom prst="rect">
            <a:avLst/>
          </a:prstGeom>
        </p:spPr>
        <p:txBody>
          <a:bodyPr vert="horz" wrap="square" lIns="0" tIns="12065" rIns="0" bIns="0" rtlCol="0">
            <a:spAutoFit/>
          </a:bodyPr>
          <a:lstStyle/>
          <a:p>
            <a:pPr marL="12700">
              <a:lnSpc>
                <a:spcPct val="100000"/>
              </a:lnSpc>
              <a:spcBef>
                <a:spcPts val="95"/>
              </a:spcBef>
            </a:pPr>
            <a:r>
              <a:rPr spc="-10"/>
              <a:t>Photoelectric</a:t>
            </a:r>
            <a:r>
              <a:rPr spc="-145"/>
              <a:t> </a:t>
            </a:r>
            <a:r>
              <a:rPr spc="-10"/>
              <a:t>transducer</a:t>
            </a:r>
          </a:p>
        </p:txBody>
      </p:sp>
      <p:sp>
        <p:nvSpPr>
          <p:cNvPr id="3" name="object 3"/>
          <p:cNvSpPr txBox="1"/>
          <p:nvPr/>
        </p:nvSpPr>
        <p:spPr>
          <a:xfrm>
            <a:off x="78739" y="1291285"/>
            <a:ext cx="8989060" cy="1489075"/>
          </a:xfrm>
          <a:prstGeom prst="rect">
            <a:avLst/>
          </a:prstGeom>
        </p:spPr>
        <p:txBody>
          <a:bodyPr vert="horz" wrap="square" lIns="0" tIns="12700" rIns="0" bIns="0" rtlCol="0">
            <a:spAutoFit/>
          </a:bodyPr>
          <a:lstStyle/>
          <a:p>
            <a:pPr marL="12700" marR="5080" algn="just">
              <a:lnSpc>
                <a:spcPct val="100000"/>
              </a:lnSpc>
              <a:spcBef>
                <a:spcPts val="100"/>
              </a:spcBef>
            </a:pPr>
            <a:r>
              <a:rPr sz="2400" spc="-10">
                <a:latin typeface="Times New Roman"/>
                <a:cs typeface="Times New Roman"/>
              </a:rPr>
              <a:t>Photo-</a:t>
            </a:r>
            <a:r>
              <a:rPr sz="2400">
                <a:latin typeface="Times New Roman"/>
                <a:cs typeface="Times New Roman"/>
              </a:rPr>
              <a:t>electric</a:t>
            </a:r>
            <a:r>
              <a:rPr sz="2400" spc="-20">
                <a:latin typeface="Times New Roman"/>
                <a:cs typeface="Times New Roman"/>
              </a:rPr>
              <a:t> </a:t>
            </a:r>
            <a:r>
              <a:rPr sz="2400">
                <a:latin typeface="Times New Roman"/>
                <a:cs typeface="Times New Roman"/>
              </a:rPr>
              <a:t>transducer are such</a:t>
            </a:r>
            <a:r>
              <a:rPr sz="2400" spc="-10">
                <a:latin typeface="Times New Roman"/>
                <a:cs typeface="Times New Roman"/>
              </a:rPr>
              <a:t> </a:t>
            </a:r>
            <a:r>
              <a:rPr sz="2400">
                <a:latin typeface="Times New Roman"/>
                <a:cs typeface="Times New Roman"/>
              </a:rPr>
              <a:t>primary  measuring</a:t>
            </a:r>
            <a:r>
              <a:rPr sz="2400" spc="-25">
                <a:latin typeface="Times New Roman"/>
                <a:cs typeface="Times New Roman"/>
              </a:rPr>
              <a:t> </a:t>
            </a:r>
            <a:r>
              <a:rPr sz="2400">
                <a:latin typeface="Times New Roman"/>
                <a:cs typeface="Times New Roman"/>
              </a:rPr>
              <a:t>transducers,</a:t>
            </a:r>
            <a:r>
              <a:rPr sz="2400" spc="5">
                <a:latin typeface="Times New Roman"/>
                <a:cs typeface="Times New Roman"/>
              </a:rPr>
              <a:t> </a:t>
            </a:r>
            <a:r>
              <a:rPr sz="2400" spc="-10">
                <a:latin typeface="Times New Roman"/>
                <a:cs typeface="Times New Roman"/>
              </a:rPr>
              <a:t>which </a:t>
            </a:r>
            <a:r>
              <a:rPr sz="2400">
                <a:latin typeface="Times New Roman"/>
                <a:cs typeface="Times New Roman"/>
              </a:rPr>
              <a:t>react</a:t>
            </a:r>
            <a:r>
              <a:rPr sz="2400" spc="300">
                <a:latin typeface="Times New Roman"/>
                <a:cs typeface="Times New Roman"/>
              </a:rPr>
              <a:t>  </a:t>
            </a:r>
            <a:r>
              <a:rPr sz="2400">
                <a:latin typeface="Times New Roman"/>
                <a:cs typeface="Times New Roman"/>
              </a:rPr>
              <a:t>on</a:t>
            </a:r>
            <a:r>
              <a:rPr sz="2400" spc="300">
                <a:latin typeface="Times New Roman"/>
                <a:cs typeface="Times New Roman"/>
              </a:rPr>
              <a:t>  </a:t>
            </a:r>
            <a:r>
              <a:rPr sz="2400">
                <a:latin typeface="Times New Roman"/>
                <a:cs typeface="Times New Roman"/>
              </a:rPr>
              <a:t>an</a:t>
            </a:r>
            <a:r>
              <a:rPr sz="2400" spc="295">
                <a:latin typeface="Times New Roman"/>
                <a:cs typeface="Times New Roman"/>
              </a:rPr>
              <a:t>  </a:t>
            </a:r>
            <a:r>
              <a:rPr sz="2400">
                <a:latin typeface="Times New Roman"/>
                <a:cs typeface="Times New Roman"/>
              </a:rPr>
              <a:t>electromagnetic</a:t>
            </a:r>
            <a:r>
              <a:rPr sz="2400" spc="310">
                <a:latin typeface="Times New Roman"/>
                <a:cs typeface="Times New Roman"/>
              </a:rPr>
              <a:t>  </a:t>
            </a:r>
            <a:r>
              <a:rPr sz="2400">
                <a:latin typeface="Times New Roman"/>
                <a:cs typeface="Times New Roman"/>
              </a:rPr>
              <a:t>radiation,</a:t>
            </a:r>
            <a:r>
              <a:rPr sz="2400" spc="300">
                <a:latin typeface="Times New Roman"/>
                <a:cs typeface="Times New Roman"/>
              </a:rPr>
              <a:t>  </a:t>
            </a:r>
            <a:r>
              <a:rPr sz="2400">
                <a:latin typeface="Times New Roman"/>
                <a:cs typeface="Times New Roman"/>
              </a:rPr>
              <a:t>falling</a:t>
            </a:r>
            <a:r>
              <a:rPr sz="2400" spc="300">
                <a:latin typeface="Times New Roman"/>
                <a:cs typeface="Times New Roman"/>
              </a:rPr>
              <a:t>  </a:t>
            </a:r>
            <a:r>
              <a:rPr sz="2400">
                <a:latin typeface="Times New Roman"/>
                <a:cs typeface="Times New Roman"/>
              </a:rPr>
              <a:t>on</a:t>
            </a:r>
            <a:r>
              <a:rPr sz="2400" spc="295">
                <a:latin typeface="Times New Roman"/>
                <a:cs typeface="Times New Roman"/>
              </a:rPr>
              <a:t>  </a:t>
            </a:r>
            <a:r>
              <a:rPr sz="2400">
                <a:latin typeface="Times New Roman"/>
                <a:cs typeface="Times New Roman"/>
              </a:rPr>
              <a:t>the</a:t>
            </a:r>
            <a:r>
              <a:rPr sz="2400" spc="300">
                <a:latin typeface="Times New Roman"/>
                <a:cs typeface="Times New Roman"/>
              </a:rPr>
              <a:t>  </a:t>
            </a:r>
            <a:r>
              <a:rPr sz="2400">
                <a:latin typeface="Times New Roman"/>
                <a:cs typeface="Times New Roman"/>
              </a:rPr>
              <a:t>surface</a:t>
            </a:r>
            <a:r>
              <a:rPr sz="2400" spc="300">
                <a:latin typeface="Times New Roman"/>
                <a:cs typeface="Times New Roman"/>
              </a:rPr>
              <a:t>  </a:t>
            </a:r>
            <a:r>
              <a:rPr sz="2400" spc="-25">
                <a:latin typeface="Times New Roman"/>
                <a:cs typeface="Times New Roman"/>
              </a:rPr>
              <a:t>of </a:t>
            </a:r>
            <a:r>
              <a:rPr sz="2400">
                <a:latin typeface="Times New Roman"/>
                <a:cs typeface="Times New Roman"/>
              </a:rPr>
              <a:t>transforming</a:t>
            </a:r>
            <a:r>
              <a:rPr sz="2400" spc="320">
                <a:latin typeface="Times New Roman"/>
                <a:cs typeface="Times New Roman"/>
              </a:rPr>
              <a:t> </a:t>
            </a:r>
            <a:r>
              <a:rPr sz="2400">
                <a:latin typeface="Times New Roman"/>
                <a:cs typeface="Times New Roman"/>
              </a:rPr>
              <a:t>element.</a:t>
            </a:r>
            <a:r>
              <a:rPr sz="2400" spc="315">
                <a:latin typeface="Times New Roman"/>
                <a:cs typeface="Times New Roman"/>
              </a:rPr>
              <a:t> </a:t>
            </a:r>
            <a:r>
              <a:rPr sz="2400">
                <a:latin typeface="Times New Roman"/>
                <a:cs typeface="Times New Roman"/>
              </a:rPr>
              <a:t>A</a:t>
            </a:r>
            <a:r>
              <a:rPr sz="2400" spc="180">
                <a:latin typeface="Times New Roman"/>
                <a:cs typeface="Times New Roman"/>
              </a:rPr>
              <a:t> </a:t>
            </a:r>
            <a:r>
              <a:rPr sz="2400">
                <a:latin typeface="Times New Roman"/>
                <a:cs typeface="Times New Roman"/>
              </a:rPr>
              <a:t>radiation</a:t>
            </a:r>
            <a:r>
              <a:rPr sz="2400" spc="320">
                <a:latin typeface="Times New Roman"/>
                <a:cs typeface="Times New Roman"/>
              </a:rPr>
              <a:t> </a:t>
            </a:r>
            <a:r>
              <a:rPr sz="2400">
                <a:latin typeface="Times New Roman"/>
                <a:cs typeface="Times New Roman"/>
              </a:rPr>
              <a:t>can</a:t>
            </a:r>
            <a:r>
              <a:rPr sz="2400" spc="315">
                <a:latin typeface="Times New Roman"/>
                <a:cs typeface="Times New Roman"/>
              </a:rPr>
              <a:t> </a:t>
            </a:r>
            <a:r>
              <a:rPr sz="2400">
                <a:latin typeface="Times New Roman"/>
                <a:cs typeface="Times New Roman"/>
              </a:rPr>
              <a:t>be</a:t>
            </a:r>
            <a:r>
              <a:rPr sz="2400" spc="315">
                <a:latin typeface="Times New Roman"/>
                <a:cs typeface="Times New Roman"/>
              </a:rPr>
              <a:t> </a:t>
            </a:r>
            <a:r>
              <a:rPr sz="2400">
                <a:latin typeface="Times New Roman"/>
                <a:cs typeface="Times New Roman"/>
              </a:rPr>
              <a:t>visible,</a:t>
            </a:r>
            <a:r>
              <a:rPr sz="2400" spc="310">
                <a:latin typeface="Times New Roman"/>
                <a:cs typeface="Times New Roman"/>
              </a:rPr>
              <a:t> </a:t>
            </a:r>
            <a:r>
              <a:rPr sz="2400">
                <a:latin typeface="Times New Roman"/>
                <a:cs typeface="Times New Roman"/>
              </a:rPr>
              <a:t>i.e.</a:t>
            </a:r>
            <a:r>
              <a:rPr sz="2400" spc="305">
                <a:latin typeface="Times New Roman"/>
                <a:cs typeface="Times New Roman"/>
              </a:rPr>
              <a:t> </a:t>
            </a:r>
            <a:r>
              <a:rPr sz="2400">
                <a:latin typeface="Times New Roman"/>
                <a:cs typeface="Times New Roman"/>
              </a:rPr>
              <a:t>light,</a:t>
            </a:r>
            <a:r>
              <a:rPr sz="2400" spc="305">
                <a:latin typeface="Times New Roman"/>
                <a:cs typeface="Times New Roman"/>
              </a:rPr>
              <a:t> </a:t>
            </a:r>
            <a:r>
              <a:rPr sz="2400">
                <a:latin typeface="Times New Roman"/>
                <a:cs typeface="Times New Roman"/>
              </a:rPr>
              <a:t>and</a:t>
            </a:r>
            <a:r>
              <a:rPr sz="2400" spc="320">
                <a:latin typeface="Times New Roman"/>
                <a:cs typeface="Times New Roman"/>
              </a:rPr>
              <a:t> </a:t>
            </a:r>
            <a:r>
              <a:rPr sz="2400">
                <a:latin typeface="Times New Roman"/>
                <a:cs typeface="Times New Roman"/>
              </a:rPr>
              <a:t>also</a:t>
            </a:r>
            <a:r>
              <a:rPr sz="2400" spc="310">
                <a:latin typeface="Times New Roman"/>
                <a:cs typeface="Times New Roman"/>
              </a:rPr>
              <a:t> </a:t>
            </a:r>
            <a:r>
              <a:rPr sz="2400" spc="-25">
                <a:latin typeface="Times New Roman"/>
                <a:cs typeface="Times New Roman"/>
              </a:rPr>
              <a:t>to </a:t>
            </a:r>
            <a:r>
              <a:rPr sz="2400">
                <a:latin typeface="Times New Roman"/>
                <a:cs typeface="Times New Roman"/>
              </a:rPr>
              <a:t>have</a:t>
            </a:r>
            <a:r>
              <a:rPr sz="2400" spc="-30">
                <a:latin typeface="Times New Roman"/>
                <a:cs typeface="Times New Roman"/>
              </a:rPr>
              <a:t> </a:t>
            </a:r>
            <a:r>
              <a:rPr sz="2400">
                <a:latin typeface="Times New Roman"/>
                <a:cs typeface="Times New Roman"/>
              </a:rPr>
              <a:t>a</a:t>
            </a:r>
            <a:r>
              <a:rPr sz="2400" spc="-5">
                <a:latin typeface="Times New Roman"/>
                <a:cs typeface="Times New Roman"/>
              </a:rPr>
              <a:t> </a:t>
            </a:r>
            <a:r>
              <a:rPr sz="2400">
                <a:latin typeface="Times New Roman"/>
                <a:cs typeface="Times New Roman"/>
              </a:rPr>
              <a:t>large</a:t>
            </a:r>
            <a:r>
              <a:rPr sz="2400" spc="-25">
                <a:latin typeface="Times New Roman"/>
                <a:cs typeface="Times New Roman"/>
              </a:rPr>
              <a:t> </a:t>
            </a:r>
            <a:r>
              <a:rPr sz="2400">
                <a:latin typeface="Times New Roman"/>
                <a:cs typeface="Times New Roman"/>
              </a:rPr>
              <a:t>or</a:t>
            </a:r>
            <a:r>
              <a:rPr sz="2400" spc="-5">
                <a:latin typeface="Times New Roman"/>
                <a:cs typeface="Times New Roman"/>
              </a:rPr>
              <a:t> </a:t>
            </a:r>
            <a:r>
              <a:rPr sz="2400">
                <a:latin typeface="Times New Roman"/>
                <a:cs typeface="Times New Roman"/>
              </a:rPr>
              <a:t>less</a:t>
            </a:r>
            <a:r>
              <a:rPr sz="2400" spc="-10">
                <a:latin typeface="Times New Roman"/>
                <a:cs typeface="Times New Roman"/>
              </a:rPr>
              <a:t> </a:t>
            </a:r>
            <a:r>
              <a:rPr sz="2400">
                <a:latin typeface="Times New Roman"/>
                <a:cs typeface="Times New Roman"/>
              </a:rPr>
              <a:t>wave-length</a:t>
            </a:r>
            <a:r>
              <a:rPr sz="2400" spc="-35">
                <a:latin typeface="Times New Roman"/>
                <a:cs typeface="Times New Roman"/>
              </a:rPr>
              <a:t> </a:t>
            </a:r>
            <a:r>
              <a:rPr sz="2400">
                <a:latin typeface="Times New Roman"/>
                <a:cs typeface="Times New Roman"/>
              </a:rPr>
              <a:t>and</a:t>
            </a:r>
            <a:r>
              <a:rPr sz="2400" spc="-5">
                <a:latin typeface="Times New Roman"/>
                <a:cs typeface="Times New Roman"/>
              </a:rPr>
              <a:t> </a:t>
            </a:r>
            <a:r>
              <a:rPr sz="2400">
                <a:latin typeface="Times New Roman"/>
                <a:cs typeface="Times New Roman"/>
              </a:rPr>
              <a:t>be</a:t>
            </a:r>
            <a:r>
              <a:rPr sz="2400" spc="-15">
                <a:latin typeface="Times New Roman"/>
                <a:cs typeface="Times New Roman"/>
              </a:rPr>
              <a:t> </a:t>
            </a:r>
            <a:r>
              <a:rPr sz="2400" spc="-10">
                <a:latin typeface="Times New Roman"/>
                <a:cs typeface="Times New Roman"/>
              </a:rPr>
              <a:t>invisible.</a:t>
            </a:r>
            <a:endParaRPr sz="2400">
              <a:latin typeface="Times New Roman"/>
              <a:cs typeface="Times New Roman"/>
            </a:endParaRPr>
          </a:p>
        </p:txBody>
      </p:sp>
      <p:pic>
        <p:nvPicPr>
          <p:cNvPr id="4" name="object 4"/>
          <p:cNvPicPr/>
          <p:nvPr/>
        </p:nvPicPr>
        <p:blipFill>
          <a:blip r:embed="rId2" cstate="print"/>
          <a:stretch>
            <a:fillRect/>
          </a:stretch>
        </p:blipFill>
        <p:spPr>
          <a:xfrm>
            <a:off x="2843783" y="3609187"/>
            <a:ext cx="2874188" cy="18395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630" y="344424"/>
            <a:ext cx="8968740" cy="3378835"/>
          </a:xfrm>
          <a:prstGeom prst="rect">
            <a:avLst/>
          </a:prstGeom>
        </p:spPr>
        <p:txBody>
          <a:bodyPr vert="horz" wrap="square" lIns="0" tIns="11430" rIns="0" bIns="0" rtlCol="0">
            <a:spAutoFit/>
          </a:bodyPr>
          <a:lstStyle/>
          <a:p>
            <a:pPr marL="12700">
              <a:lnSpc>
                <a:spcPct val="100000"/>
              </a:lnSpc>
              <a:spcBef>
                <a:spcPts val="90"/>
              </a:spcBef>
            </a:pPr>
            <a:r>
              <a:rPr sz="2000" b="1">
                <a:latin typeface="Times New Roman"/>
                <a:cs typeface="Times New Roman"/>
              </a:rPr>
              <a:t>What</a:t>
            </a:r>
            <a:r>
              <a:rPr sz="2000" b="1" spc="-45">
                <a:latin typeface="Times New Roman"/>
                <a:cs typeface="Times New Roman"/>
              </a:rPr>
              <a:t> </a:t>
            </a:r>
            <a:r>
              <a:rPr sz="2000" b="1">
                <a:latin typeface="Times New Roman"/>
                <a:cs typeface="Times New Roman"/>
              </a:rPr>
              <a:t>is</a:t>
            </a:r>
            <a:r>
              <a:rPr sz="2000" b="1" spc="-85">
                <a:latin typeface="Times New Roman"/>
                <a:cs typeface="Times New Roman"/>
              </a:rPr>
              <a:t> </a:t>
            </a:r>
            <a:r>
              <a:rPr sz="2000" b="1" spc="-10">
                <a:latin typeface="Times New Roman"/>
                <a:cs typeface="Times New Roman"/>
              </a:rPr>
              <a:t>Transducer?</a:t>
            </a:r>
            <a:endParaRPr sz="2000">
              <a:latin typeface="Times New Roman"/>
              <a:cs typeface="Times New Roman"/>
            </a:endParaRPr>
          </a:p>
          <a:p>
            <a:pPr marL="469900" marR="5080" indent="-457834">
              <a:lnSpc>
                <a:spcPct val="100000"/>
              </a:lnSpc>
              <a:spcBef>
                <a:spcPts val="5"/>
              </a:spcBef>
              <a:buFont typeface="Wingdings"/>
              <a:buChar char=""/>
              <a:tabLst>
                <a:tab pos="469900" algn="l"/>
              </a:tabLst>
            </a:pPr>
            <a:r>
              <a:rPr sz="2000" spc="-20">
                <a:latin typeface="Times New Roman"/>
                <a:cs typeface="Times New Roman"/>
              </a:rPr>
              <a:t>A</a:t>
            </a:r>
            <a:r>
              <a:rPr sz="2000" spc="-114">
                <a:latin typeface="Times New Roman"/>
                <a:cs typeface="Times New Roman"/>
              </a:rPr>
              <a:t> </a:t>
            </a:r>
            <a:r>
              <a:rPr sz="2000">
                <a:latin typeface="Times New Roman"/>
                <a:cs typeface="Times New Roman"/>
              </a:rPr>
              <a:t>device</a:t>
            </a:r>
            <a:r>
              <a:rPr sz="2000" spc="-65">
                <a:latin typeface="Times New Roman"/>
                <a:cs typeface="Times New Roman"/>
              </a:rPr>
              <a:t> </a:t>
            </a:r>
            <a:r>
              <a:rPr sz="2000">
                <a:latin typeface="Times New Roman"/>
                <a:cs typeface="Times New Roman"/>
              </a:rPr>
              <a:t>that</a:t>
            </a:r>
            <a:r>
              <a:rPr sz="2000" spc="-35">
                <a:latin typeface="Times New Roman"/>
                <a:cs typeface="Times New Roman"/>
              </a:rPr>
              <a:t> </a:t>
            </a:r>
            <a:r>
              <a:rPr sz="2000">
                <a:latin typeface="Times New Roman"/>
                <a:cs typeface="Times New Roman"/>
              </a:rPr>
              <a:t>receives</a:t>
            </a:r>
            <a:r>
              <a:rPr sz="2000" spc="-35">
                <a:latin typeface="Times New Roman"/>
                <a:cs typeface="Times New Roman"/>
              </a:rPr>
              <a:t> </a:t>
            </a:r>
            <a:r>
              <a:rPr sz="2000">
                <a:latin typeface="Times New Roman"/>
                <a:cs typeface="Times New Roman"/>
              </a:rPr>
              <a:t>a</a:t>
            </a:r>
            <a:r>
              <a:rPr sz="2000" spc="-40">
                <a:latin typeface="Times New Roman"/>
                <a:cs typeface="Times New Roman"/>
              </a:rPr>
              <a:t> </a:t>
            </a:r>
            <a:r>
              <a:rPr sz="2000">
                <a:latin typeface="Times New Roman"/>
                <a:cs typeface="Times New Roman"/>
              </a:rPr>
              <a:t>signal</a:t>
            </a:r>
            <a:r>
              <a:rPr sz="2000" spc="-10">
                <a:latin typeface="Times New Roman"/>
                <a:cs typeface="Times New Roman"/>
              </a:rPr>
              <a:t> </a:t>
            </a:r>
            <a:r>
              <a:rPr sz="2000">
                <a:latin typeface="Times New Roman"/>
                <a:cs typeface="Times New Roman"/>
              </a:rPr>
              <a:t>in</a:t>
            </a:r>
            <a:r>
              <a:rPr sz="2000" spc="-25">
                <a:latin typeface="Times New Roman"/>
                <a:cs typeface="Times New Roman"/>
              </a:rPr>
              <a:t> </a:t>
            </a:r>
            <a:r>
              <a:rPr sz="2000">
                <a:latin typeface="Times New Roman"/>
                <a:cs typeface="Times New Roman"/>
              </a:rPr>
              <a:t>the</a:t>
            </a:r>
            <a:r>
              <a:rPr sz="2000" spc="-35">
                <a:latin typeface="Times New Roman"/>
                <a:cs typeface="Times New Roman"/>
              </a:rPr>
              <a:t> </a:t>
            </a:r>
            <a:r>
              <a:rPr sz="2000">
                <a:latin typeface="Times New Roman"/>
                <a:cs typeface="Times New Roman"/>
              </a:rPr>
              <a:t>form</a:t>
            </a:r>
            <a:r>
              <a:rPr sz="2000" spc="-45">
                <a:latin typeface="Times New Roman"/>
                <a:cs typeface="Times New Roman"/>
              </a:rPr>
              <a:t> </a:t>
            </a:r>
            <a:r>
              <a:rPr sz="2000">
                <a:latin typeface="Times New Roman"/>
                <a:cs typeface="Times New Roman"/>
              </a:rPr>
              <a:t>of</a:t>
            </a:r>
            <a:r>
              <a:rPr sz="2000" spc="-30">
                <a:latin typeface="Times New Roman"/>
                <a:cs typeface="Times New Roman"/>
              </a:rPr>
              <a:t> </a:t>
            </a:r>
            <a:r>
              <a:rPr sz="2000">
                <a:latin typeface="Times New Roman"/>
                <a:cs typeface="Times New Roman"/>
              </a:rPr>
              <a:t>one</a:t>
            </a:r>
            <a:r>
              <a:rPr sz="2000" spc="-35">
                <a:latin typeface="Times New Roman"/>
                <a:cs typeface="Times New Roman"/>
              </a:rPr>
              <a:t> </a:t>
            </a:r>
            <a:r>
              <a:rPr sz="2000">
                <a:latin typeface="Times New Roman"/>
                <a:cs typeface="Times New Roman"/>
              </a:rPr>
              <a:t>type</a:t>
            </a:r>
            <a:r>
              <a:rPr sz="2000" spc="-10">
                <a:latin typeface="Times New Roman"/>
                <a:cs typeface="Times New Roman"/>
              </a:rPr>
              <a:t> </a:t>
            </a:r>
            <a:r>
              <a:rPr sz="2000">
                <a:latin typeface="Times New Roman"/>
                <a:cs typeface="Times New Roman"/>
              </a:rPr>
              <a:t>of</a:t>
            </a:r>
            <a:r>
              <a:rPr sz="2000" spc="-55">
                <a:latin typeface="Times New Roman"/>
                <a:cs typeface="Times New Roman"/>
              </a:rPr>
              <a:t> </a:t>
            </a:r>
            <a:r>
              <a:rPr sz="2000">
                <a:latin typeface="Times New Roman"/>
                <a:cs typeface="Times New Roman"/>
              </a:rPr>
              <a:t>energy and</a:t>
            </a:r>
            <a:r>
              <a:rPr sz="2000" spc="-35">
                <a:latin typeface="Times New Roman"/>
                <a:cs typeface="Times New Roman"/>
              </a:rPr>
              <a:t> </a:t>
            </a:r>
            <a:r>
              <a:rPr sz="2000">
                <a:latin typeface="Times New Roman"/>
                <a:cs typeface="Times New Roman"/>
              </a:rPr>
              <a:t>converts</a:t>
            </a:r>
            <a:r>
              <a:rPr sz="2000" spc="-50">
                <a:latin typeface="Times New Roman"/>
                <a:cs typeface="Times New Roman"/>
              </a:rPr>
              <a:t> </a:t>
            </a:r>
            <a:r>
              <a:rPr sz="2000">
                <a:latin typeface="Times New Roman"/>
                <a:cs typeface="Times New Roman"/>
              </a:rPr>
              <a:t>it</a:t>
            </a:r>
            <a:r>
              <a:rPr sz="2000" spc="-45">
                <a:latin typeface="Times New Roman"/>
                <a:cs typeface="Times New Roman"/>
              </a:rPr>
              <a:t> </a:t>
            </a:r>
            <a:r>
              <a:rPr sz="2000">
                <a:latin typeface="Times New Roman"/>
                <a:cs typeface="Times New Roman"/>
              </a:rPr>
              <a:t>to</a:t>
            </a:r>
            <a:r>
              <a:rPr sz="2000" spc="-30">
                <a:latin typeface="Times New Roman"/>
                <a:cs typeface="Times New Roman"/>
              </a:rPr>
              <a:t> </a:t>
            </a:r>
            <a:r>
              <a:rPr sz="2000" spc="-50">
                <a:latin typeface="Times New Roman"/>
                <a:cs typeface="Times New Roman"/>
              </a:rPr>
              <a:t>a </a:t>
            </a:r>
            <a:r>
              <a:rPr sz="2000">
                <a:latin typeface="Times New Roman"/>
                <a:cs typeface="Times New Roman"/>
              </a:rPr>
              <a:t>signal</a:t>
            </a:r>
            <a:r>
              <a:rPr sz="2000" spc="-60">
                <a:latin typeface="Times New Roman"/>
                <a:cs typeface="Times New Roman"/>
              </a:rPr>
              <a:t> </a:t>
            </a:r>
            <a:r>
              <a:rPr sz="2000">
                <a:latin typeface="Times New Roman"/>
                <a:cs typeface="Times New Roman"/>
              </a:rPr>
              <a:t>in</a:t>
            </a:r>
            <a:r>
              <a:rPr sz="2000" spc="-45">
                <a:latin typeface="Times New Roman"/>
                <a:cs typeface="Times New Roman"/>
              </a:rPr>
              <a:t> </a:t>
            </a:r>
            <a:r>
              <a:rPr sz="2000">
                <a:latin typeface="Times New Roman"/>
                <a:cs typeface="Times New Roman"/>
              </a:rPr>
              <a:t>another</a:t>
            </a:r>
            <a:r>
              <a:rPr sz="2000" spc="-40">
                <a:latin typeface="Times New Roman"/>
                <a:cs typeface="Times New Roman"/>
              </a:rPr>
              <a:t> </a:t>
            </a:r>
            <a:r>
              <a:rPr sz="2000" spc="-20">
                <a:latin typeface="Times New Roman"/>
                <a:cs typeface="Times New Roman"/>
              </a:rPr>
              <a:t>form.</a:t>
            </a:r>
            <a:endParaRPr sz="2000">
              <a:latin typeface="Times New Roman"/>
              <a:cs typeface="Times New Roman"/>
            </a:endParaRPr>
          </a:p>
          <a:p>
            <a:pPr marL="469900" indent="-457200">
              <a:lnSpc>
                <a:spcPct val="100000"/>
              </a:lnSpc>
              <a:buFont typeface="Wingdings"/>
              <a:buChar char=""/>
              <a:tabLst>
                <a:tab pos="469900" algn="l"/>
              </a:tabLst>
            </a:pPr>
            <a:r>
              <a:rPr sz="2000" spc="-20">
                <a:latin typeface="Times New Roman"/>
                <a:cs typeface="Times New Roman"/>
              </a:rPr>
              <a:t>A</a:t>
            </a:r>
            <a:r>
              <a:rPr sz="2000" spc="-120">
                <a:latin typeface="Times New Roman"/>
                <a:cs typeface="Times New Roman"/>
              </a:rPr>
              <a:t> </a:t>
            </a:r>
            <a:r>
              <a:rPr sz="2000">
                <a:latin typeface="Times New Roman"/>
                <a:cs typeface="Times New Roman"/>
              </a:rPr>
              <a:t>device</a:t>
            </a:r>
            <a:r>
              <a:rPr sz="2000" spc="-95">
                <a:latin typeface="Times New Roman"/>
                <a:cs typeface="Times New Roman"/>
              </a:rPr>
              <a:t> </a:t>
            </a:r>
            <a:r>
              <a:rPr sz="2000">
                <a:latin typeface="Times New Roman"/>
                <a:cs typeface="Times New Roman"/>
              </a:rPr>
              <a:t>that</a:t>
            </a:r>
            <a:r>
              <a:rPr sz="2000" spc="-60">
                <a:latin typeface="Times New Roman"/>
                <a:cs typeface="Times New Roman"/>
              </a:rPr>
              <a:t> </a:t>
            </a:r>
            <a:r>
              <a:rPr sz="2000">
                <a:latin typeface="Times New Roman"/>
                <a:cs typeface="Times New Roman"/>
              </a:rPr>
              <a:t>changes</a:t>
            </a:r>
            <a:r>
              <a:rPr sz="2000" spc="-15">
                <a:latin typeface="Times New Roman"/>
                <a:cs typeface="Times New Roman"/>
              </a:rPr>
              <a:t> </a:t>
            </a:r>
            <a:r>
              <a:rPr sz="2000">
                <a:latin typeface="Times New Roman"/>
                <a:cs typeface="Times New Roman"/>
              </a:rPr>
              <a:t>one</a:t>
            </a:r>
            <a:r>
              <a:rPr sz="2000" spc="-55">
                <a:latin typeface="Times New Roman"/>
                <a:cs typeface="Times New Roman"/>
              </a:rPr>
              <a:t> </a:t>
            </a:r>
            <a:r>
              <a:rPr sz="2000">
                <a:latin typeface="Times New Roman"/>
                <a:cs typeface="Times New Roman"/>
              </a:rPr>
              <a:t>form</a:t>
            </a:r>
            <a:r>
              <a:rPr sz="2000" spc="-65">
                <a:latin typeface="Times New Roman"/>
                <a:cs typeface="Times New Roman"/>
              </a:rPr>
              <a:t> </a:t>
            </a:r>
            <a:r>
              <a:rPr sz="2000">
                <a:latin typeface="Times New Roman"/>
                <a:cs typeface="Times New Roman"/>
              </a:rPr>
              <a:t>of</a:t>
            </a:r>
            <a:r>
              <a:rPr sz="2000" spc="-45">
                <a:latin typeface="Times New Roman"/>
                <a:cs typeface="Times New Roman"/>
              </a:rPr>
              <a:t> </a:t>
            </a:r>
            <a:r>
              <a:rPr sz="2000">
                <a:latin typeface="Times New Roman"/>
                <a:cs typeface="Times New Roman"/>
              </a:rPr>
              <a:t>energy</a:t>
            </a:r>
            <a:r>
              <a:rPr sz="2000" spc="-45">
                <a:latin typeface="Times New Roman"/>
                <a:cs typeface="Times New Roman"/>
              </a:rPr>
              <a:t> </a:t>
            </a:r>
            <a:r>
              <a:rPr sz="2000">
                <a:latin typeface="Times New Roman"/>
                <a:cs typeface="Times New Roman"/>
              </a:rPr>
              <a:t>into</a:t>
            </a:r>
            <a:r>
              <a:rPr sz="2000" spc="-55">
                <a:latin typeface="Times New Roman"/>
                <a:cs typeface="Times New Roman"/>
              </a:rPr>
              <a:t> </a:t>
            </a:r>
            <a:r>
              <a:rPr sz="2000" spc="-10">
                <a:latin typeface="Times New Roman"/>
                <a:cs typeface="Times New Roman"/>
              </a:rPr>
              <a:t>another.</a:t>
            </a:r>
            <a:endParaRPr sz="2000">
              <a:latin typeface="Times New Roman"/>
              <a:cs typeface="Times New Roman"/>
            </a:endParaRPr>
          </a:p>
          <a:p>
            <a:pPr marL="12700">
              <a:lnSpc>
                <a:spcPct val="100000"/>
              </a:lnSpc>
            </a:pPr>
            <a:r>
              <a:rPr sz="2000" b="1">
                <a:latin typeface="Times New Roman"/>
                <a:cs typeface="Times New Roman"/>
              </a:rPr>
              <a:t>Example:</a:t>
            </a:r>
            <a:r>
              <a:rPr sz="2000" b="1" spc="-105">
                <a:latin typeface="Times New Roman"/>
                <a:cs typeface="Times New Roman"/>
              </a:rPr>
              <a:t> </a:t>
            </a:r>
            <a:r>
              <a:rPr sz="2000" b="1" spc="-10">
                <a:latin typeface="Times New Roman"/>
                <a:cs typeface="Times New Roman"/>
              </a:rPr>
              <a:t>Speaker</a:t>
            </a:r>
            <a:endParaRPr sz="2000">
              <a:latin typeface="Times New Roman"/>
              <a:cs typeface="Times New Roman"/>
            </a:endParaRPr>
          </a:p>
          <a:p>
            <a:pPr marL="469900" marR="177165" indent="-457834">
              <a:lnSpc>
                <a:spcPct val="100000"/>
              </a:lnSpc>
              <a:spcBef>
                <a:spcPts val="5"/>
              </a:spcBef>
              <a:buFont typeface="Wingdings"/>
              <a:buChar char=""/>
              <a:tabLst>
                <a:tab pos="469900" algn="l"/>
              </a:tabLst>
            </a:pPr>
            <a:r>
              <a:rPr sz="2000" spc="-20">
                <a:latin typeface="Times New Roman"/>
                <a:cs typeface="Times New Roman"/>
              </a:rPr>
              <a:t>A</a:t>
            </a:r>
            <a:r>
              <a:rPr sz="2000" spc="-120">
                <a:latin typeface="Times New Roman"/>
                <a:cs typeface="Times New Roman"/>
              </a:rPr>
              <a:t> </a:t>
            </a:r>
            <a:r>
              <a:rPr sz="2000">
                <a:latin typeface="Times New Roman"/>
                <a:cs typeface="Times New Roman"/>
              </a:rPr>
              <a:t>speaker</a:t>
            </a:r>
            <a:r>
              <a:rPr sz="2000" spc="-125">
                <a:latin typeface="Times New Roman"/>
                <a:cs typeface="Times New Roman"/>
              </a:rPr>
              <a:t> </a:t>
            </a:r>
            <a:r>
              <a:rPr sz="2000">
                <a:latin typeface="Times New Roman"/>
                <a:cs typeface="Times New Roman"/>
              </a:rPr>
              <a:t>changes</a:t>
            </a:r>
            <a:r>
              <a:rPr sz="2000" spc="-55">
                <a:latin typeface="Times New Roman"/>
                <a:cs typeface="Times New Roman"/>
              </a:rPr>
              <a:t> </a:t>
            </a:r>
            <a:r>
              <a:rPr sz="2000">
                <a:latin typeface="Times New Roman"/>
                <a:cs typeface="Times New Roman"/>
              </a:rPr>
              <a:t>electrical</a:t>
            </a:r>
            <a:r>
              <a:rPr sz="2000" spc="-95">
                <a:latin typeface="Times New Roman"/>
                <a:cs typeface="Times New Roman"/>
              </a:rPr>
              <a:t> </a:t>
            </a:r>
            <a:r>
              <a:rPr sz="2000">
                <a:latin typeface="Times New Roman"/>
                <a:cs typeface="Times New Roman"/>
              </a:rPr>
              <a:t>energy</a:t>
            </a:r>
            <a:r>
              <a:rPr sz="2000" spc="-50">
                <a:latin typeface="Times New Roman"/>
                <a:cs typeface="Times New Roman"/>
              </a:rPr>
              <a:t> </a:t>
            </a:r>
            <a:r>
              <a:rPr sz="2000">
                <a:latin typeface="Times New Roman"/>
                <a:cs typeface="Times New Roman"/>
              </a:rPr>
              <a:t>from</a:t>
            </a:r>
            <a:r>
              <a:rPr sz="2000" spc="-90">
                <a:latin typeface="Times New Roman"/>
                <a:cs typeface="Times New Roman"/>
              </a:rPr>
              <a:t> </a:t>
            </a:r>
            <a:r>
              <a:rPr sz="2000">
                <a:latin typeface="Times New Roman"/>
                <a:cs typeface="Times New Roman"/>
              </a:rPr>
              <a:t>an</a:t>
            </a:r>
            <a:r>
              <a:rPr sz="2000" spc="-95">
                <a:latin typeface="Times New Roman"/>
                <a:cs typeface="Times New Roman"/>
              </a:rPr>
              <a:t> </a:t>
            </a:r>
            <a:r>
              <a:rPr sz="2000">
                <a:latin typeface="Times New Roman"/>
                <a:cs typeface="Times New Roman"/>
              </a:rPr>
              <a:t>amplifier</a:t>
            </a:r>
            <a:r>
              <a:rPr sz="2000" spc="-50">
                <a:latin typeface="Times New Roman"/>
                <a:cs typeface="Times New Roman"/>
              </a:rPr>
              <a:t> </a:t>
            </a:r>
            <a:r>
              <a:rPr sz="2000">
                <a:latin typeface="Times New Roman"/>
                <a:cs typeface="Times New Roman"/>
              </a:rPr>
              <a:t>into</a:t>
            </a:r>
            <a:r>
              <a:rPr sz="2000" spc="-80">
                <a:latin typeface="Times New Roman"/>
                <a:cs typeface="Times New Roman"/>
              </a:rPr>
              <a:t> </a:t>
            </a:r>
            <a:r>
              <a:rPr sz="2000">
                <a:latin typeface="Times New Roman"/>
                <a:cs typeface="Times New Roman"/>
              </a:rPr>
              <a:t>mechanical</a:t>
            </a:r>
            <a:r>
              <a:rPr sz="2000" spc="-20">
                <a:latin typeface="Times New Roman"/>
                <a:cs typeface="Times New Roman"/>
              </a:rPr>
              <a:t> </a:t>
            </a:r>
            <a:r>
              <a:rPr sz="2000">
                <a:latin typeface="Times New Roman"/>
                <a:cs typeface="Times New Roman"/>
              </a:rPr>
              <a:t>energy</a:t>
            </a:r>
            <a:r>
              <a:rPr sz="2000" spc="-50">
                <a:latin typeface="Times New Roman"/>
                <a:cs typeface="Times New Roman"/>
              </a:rPr>
              <a:t> </a:t>
            </a:r>
            <a:r>
              <a:rPr sz="2000" spc="-25">
                <a:latin typeface="Times New Roman"/>
                <a:cs typeface="Times New Roman"/>
              </a:rPr>
              <a:t>or </a:t>
            </a:r>
            <a:r>
              <a:rPr sz="2000">
                <a:latin typeface="Times New Roman"/>
                <a:cs typeface="Times New Roman"/>
              </a:rPr>
              <a:t>sound</a:t>
            </a:r>
            <a:r>
              <a:rPr sz="2000" spc="-55">
                <a:latin typeface="Times New Roman"/>
                <a:cs typeface="Times New Roman"/>
              </a:rPr>
              <a:t> </a:t>
            </a:r>
            <a:r>
              <a:rPr sz="2000">
                <a:latin typeface="Times New Roman"/>
                <a:cs typeface="Times New Roman"/>
              </a:rPr>
              <a:t>waves.</a:t>
            </a:r>
            <a:r>
              <a:rPr sz="2000" spc="-35">
                <a:latin typeface="Times New Roman"/>
                <a:cs typeface="Times New Roman"/>
              </a:rPr>
              <a:t> </a:t>
            </a:r>
            <a:r>
              <a:rPr sz="2000">
                <a:latin typeface="Times New Roman"/>
                <a:cs typeface="Times New Roman"/>
              </a:rPr>
              <a:t>The</a:t>
            </a:r>
            <a:r>
              <a:rPr sz="2000" spc="-55">
                <a:latin typeface="Times New Roman"/>
                <a:cs typeface="Times New Roman"/>
              </a:rPr>
              <a:t> </a:t>
            </a:r>
            <a:r>
              <a:rPr sz="2000">
                <a:latin typeface="Times New Roman"/>
                <a:cs typeface="Times New Roman"/>
              </a:rPr>
              <a:t>electrical</a:t>
            </a:r>
            <a:r>
              <a:rPr sz="2000" spc="-80">
                <a:latin typeface="Times New Roman"/>
                <a:cs typeface="Times New Roman"/>
              </a:rPr>
              <a:t> </a:t>
            </a:r>
            <a:r>
              <a:rPr sz="2000">
                <a:latin typeface="Times New Roman"/>
                <a:cs typeface="Times New Roman"/>
              </a:rPr>
              <a:t>energy</a:t>
            </a:r>
            <a:r>
              <a:rPr sz="2000" spc="-25">
                <a:latin typeface="Times New Roman"/>
                <a:cs typeface="Times New Roman"/>
              </a:rPr>
              <a:t> </a:t>
            </a:r>
            <a:r>
              <a:rPr sz="2000">
                <a:latin typeface="Times New Roman"/>
                <a:cs typeface="Times New Roman"/>
              </a:rPr>
              <a:t>in</a:t>
            </a:r>
            <a:r>
              <a:rPr sz="2000" spc="-75">
                <a:latin typeface="Times New Roman"/>
                <a:cs typeface="Times New Roman"/>
              </a:rPr>
              <a:t> </a:t>
            </a:r>
            <a:r>
              <a:rPr sz="2000">
                <a:latin typeface="Times New Roman"/>
                <a:cs typeface="Times New Roman"/>
              </a:rPr>
              <a:t>the</a:t>
            </a:r>
            <a:r>
              <a:rPr sz="2000" spc="-40">
                <a:latin typeface="Times New Roman"/>
                <a:cs typeface="Times New Roman"/>
              </a:rPr>
              <a:t> </a:t>
            </a:r>
            <a:r>
              <a:rPr sz="2000">
                <a:latin typeface="Times New Roman"/>
                <a:cs typeface="Times New Roman"/>
              </a:rPr>
              <a:t>amp</a:t>
            </a:r>
            <a:r>
              <a:rPr sz="2000" spc="-25">
                <a:latin typeface="Times New Roman"/>
                <a:cs typeface="Times New Roman"/>
              </a:rPr>
              <a:t> </a:t>
            </a:r>
            <a:r>
              <a:rPr sz="2000">
                <a:latin typeface="Times New Roman"/>
                <a:cs typeface="Times New Roman"/>
              </a:rPr>
              <a:t>causes</a:t>
            </a:r>
            <a:r>
              <a:rPr sz="2000" spc="-45">
                <a:latin typeface="Times New Roman"/>
                <a:cs typeface="Times New Roman"/>
              </a:rPr>
              <a:t> </a:t>
            </a:r>
            <a:r>
              <a:rPr sz="2000">
                <a:latin typeface="Times New Roman"/>
                <a:cs typeface="Times New Roman"/>
              </a:rPr>
              <a:t>the</a:t>
            </a:r>
            <a:r>
              <a:rPr sz="2000" spc="-55">
                <a:latin typeface="Times New Roman"/>
                <a:cs typeface="Times New Roman"/>
              </a:rPr>
              <a:t> </a:t>
            </a:r>
            <a:r>
              <a:rPr sz="2000">
                <a:latin typeface="Times New Roman"/>
                <a:cs typeface="Times New Roman"/>
              </a:rPr>
              <a:t>speaker</a:t>
            </a:r>
            <a:r>
              <a:rPr sz="2000" spc="-50">
                <a:latin typeface="Times New Roman"/>
                <a:cs typeface="Times New Roman"/>
              </a:rPr>
              <a:t> </a:t>
            </a:r>
            <a:r>
              <a:rPr sz="2000">
                <a:latin typeface="Times New Roman"/>
                <a:cs typeface="Times New Roman"/>
              </a:rPr>
              <a:t>cone</a:t>
            </a:r>
            <a:r>
              <a:rPr sz="2000" spc="-55">
                <a:latin typeface="Times New Roman"/>
                <a:cs typeface="Times New Roman"/>
              </a:rPr>
              <a:t> </a:t>
            </a:r>
            <a:r>
              <a:rPr sz="2000">
                <a:latin typeface="Times New Roman"/>
                <a:cs typeface="Times New Roman"/>
              </a:rPr>
              <a:t>to</a:t>
            </a:r>
            <a:r>
              <a:rPr sz="2000" spc="-50">
                <a:latin typeface="Times New Roman"/>
                <a:cs typeface="Times New Roman"/>
              </a:rPr>
              <a:t> </a:t>
            </a:r>
            <a:r>
              <a:rPr sz="2000">
                <a:latin typeface="Times New Roman"/>
                <a:cs typeface="Times New Roman"/>
              </a:rPr>
              <a:t>move</a:t>
            </a:r>
            <a:r>
              <a:rPr sz="2000" spc="-40">
                <a:latin typeface="Times New Roman"/>
                <a:cs typeface="Times New Roman"/>
              </a:rPr>
              <a:t> </a:t>
            </a:r>
            <a:r>
              <a:rPr sz="2000" spc="-25">
                <a:latin typeface="Times New Roman"/>
                <a:cs typeface="Times New Roman"/>
              </a:rPr>
              <a:t>in </a:t>
            </a:r>
            <a:r>
              <a:rPr sz="2000">
                <a:latin typeface="Times New Roman"/>
                <a:cs typeface="Times New Roman"/>
              </a:rPr>
              <a:t>and</a:t>
            </a:r>
            <a:r>
              <a:rPr sz="2000" spc="-60">
                <a:latin typeface="Times New Roman"/>
                <a:cs typeface="Times New Roman"/>
              </a:rPr>
              <a:t> </a:t>
            </a:r>
            <a:r>
              <a:rPr sz="2000">
                <a:latin typeface="Times New Roman"/>
                <a:cs typeface="Times New Roman"/>
              </a:rPr>
              <a:t>out</a:t>
            </a:r>
            <a:r>
              <a:rPr sz="2000" spc="-55">
                <a:latin typeface="Times New Roman"/>
                <a:cs typeface="Times New Roman"/>
              </a:rPr>
              <a:t> </a:t>
            </a:r>
            <a:r>
              <a:rPr sz="2000">
                <a:latin typeface="Times New Roman"/>
                <a:cs typeface="Times New Roman"/>
              </a:rPr>
              <a:t>creating</a:t>
            </a:r>
            <a:r>
              <a:rPr sz="2000" spc="-35">
                <a:latin typeface="Times New Roman"/>
                <a:cs typeface="Times New Roman"/>
              </a:rPr>
              <a:t> </a:t>
            </a:r>
            <a:r>
              <a:rPr sz="2000">
                <a:latin typeface="Times New Roman"/>
                <a:cs typeface="Times New Roman"/>
              </a:rPr>
              <a:t>air</a:t>
            </a:r>
            <a:r>
              <a:rPr sz="2000" spc="-60">
                <a:latin typeface="Times New Roman"/>
                <a:cs typeface="Times New Roman"/>
              </a:rPr>
              <a:t> </a:t>
            </a:r>
            <a:r>
              <a:rPr sz="2000">
                <a:latin typeface="Times New Roman"/>
                <a:cs typeface="Times New Roman"/>
              </a:rPr>
              <a:t>waves</a:t>
            </a:r>
            <a:r>
              <a:rPr sz="2000" spc="15">
                <a:latin typeface="Times New Roman"/>
                <a:cs typeface="Times New Roman"/>
              </a:rPr>
              <a:t> </a:t>
            </a:r>
            <a:r>
              <a:rPr sz="2000">
                <a:latin typeface="Times New Roman"/>
                <a:cs typeface="Times New Roman"/>
              </a:rPr>
              <a:t>that</a:t>
            </a:r>
            <a:r>
              <a:rPr sz="2000" spc="-25">
                <a:latin typeface="Times New Roman"/>
                <a:cs typeface="Times New Roman"/>
              </a:rPr>
              <a:t> </a:t>
            </a:r>
            <a:r>
              <a:rPr sz="2000">
                <a:latin typeface="Times New Roman"/>
                <a:cs typeface="Times New Roman"/>
              </a:rPr>
              <a:t>our</a:t>
            </a:r>
            <a:r>
              <a:rPr sz="2000" spc="-60">
                <a:latin typeface="Times New Roman"/>
                <a:cs typeface="Times New Roman"/>
              </a:rPr>
              <a:t> </a:t>
            </a:r>
            <a:r>
              <a:rPr sz="2000">
                <a:latin typeface="Times New Roman"/>
                <a:cs typeface="Times New Roman"/>
              </a:rPr>
              <a:t>ears</a:t>
            </a:r>
            <a:r>
              <a:rPr sz="2000" spc="-55">
                <a:latin typeface="Times New Roman"/>
                <a:cs typeface="Times New Roman"/>
              </a:rPr>
              <a:t> </a:t>
            </a:r>
            <a:r>
              <a:rPr sz="2000">
                <a:latin typeface="Times New Roman"/>
                <a:cs typeface="Times New Roman"/>
              </a:rPr>
              <a:t>perceive</a:t>
            </a:r>
            <a:r>
              <a:rPr sz="2000" spc="-45">
                <a:latin typeface="Times New Roman"/>
                <a:cs typeface="Times New Roman"/>
              </a:rPr>
              <a:t> </a:t>
            </a:r>
            <a:r>
              <a:rPr sz="2000">
                <a:latin typeface="Times New Roman"/>
                <a:cs typeface="Times New Roman"/>
              </a:rPr>
              <a:t>as</a:t>
            </a:r>
            <a:r>
              <a:rPr sz="2000" spc="-50">
                <a:latin typeface="Times New Roman"/>
                <a:cs typeface="Times New Roman"/>
              </a:rPr>
              <a:t> </a:t>
            </a:r>
            <a:r>
              <a:rPr sz="2000" spc="-10">
                <a:latin typeface="Times New Roman"/>
                <a:cs typeface="Times New Roman"/>
              </a:rPr>
              <a:t>sound.</a:t>
            </a:r>
            <a:endParaRPr sz="2000">
              <a:latin typeface="Times New Roman"/>
              <a:cs typeface="Times New Roman"/>
            </a:endParaRPr>
          </a:p>
          <a:p>
            <a:pPr marL="469900" marR="61594" indent="-457834">
              <a:lnSpc>
                <a:spcPct val="100000"/>
              </a:lnSpc>
              <a:buFont typeface="Wingdings"/>
              <a:buChar char=""/>
              <a:tabLst>
                <a:tab pos="469900" algn="l"/>
                <a:tab pos="4772025" algn="l"/>
                <a:tab pos="5466715" algn="l"/>
              </a:tabLst>
            </a:pPr>
            <a:r>
              <a:rPr sz="2000" spc="-20">
                <a:latin typeface="Times New Roman"/>
                <a:cs typeface="Times New Roman"/>
              </a:rPr>
              <a:t>A</a:t>
            </a:r>
            <a:r>
              <a:rPr sz="2000" spc="-120">
                <a:latin typeface="Times New Roman"/>
                <a:cs typeface="Times New Roman"/>
              </a:rPr>
              <a:t> </a:t>
            </a:r>
            <a:r>
              <a:rPr sz="2000">
                <a:latin typeface="Times New Roman"/>
                <a:cs typeface="Times New Roman"/>
              </a:rPr>
              <a:t>microphone</a:t>
            </a:r>
            <a:r>
              <a:rPr sz="2000" spc="-45">
                <a:latin typeface="Times New Roman"/>
                <a:cs typeface="Times New Roman"/>
              </a:rPr>
              <a:t> </a:t>
            </a:r>
            <a:r>
              <a:rPr sz="2000">
                <a:latin typeface="Times New Roman"/>
                <a:cs typeface="Times New Roman"/>
              </a:rPr>
              <a:t>is</a:t>
            </a:r>
            <a:r>
              <a:rPr sz="2000" spc="-50">
                <a:latin typeface="Times New Roman"/>
                <a:cs typeface="Times New Roman"/>
              </a:rPr>
              <a:t> </a:t>
            </a:r>
            <a:r>
              <a:rPr sz="2000">
                <a:latin typeface="Times New Roman"/>
                <a:cs typeface="Times New Roman"/>
              </a:rPr>
              <a:t>the</a:t>
            </a:r>
            <a:r>
              <a:rPr sz="2000" spc="-30">
                <a:latin typeface="Times New Roman"/>
                <a:cs typeface="Times New Roman"/>
              </a:rPr>
              <a:t> </a:t>
            </a:r>
            <a:r>
              <a:rPr sz="2000">
                <a:latin typeface="Times New Roman"/>
                <a:cs typeface="Times New Roman"/>
              </a:rPr>
              <a:t>reverse</a:t>
            </a:r>
            <a:r>
              <a:rPr sz="2000" spc="-35">
                <a:latin typeface="Times New Roman"/>
                <a:cs typeface="Times New Roman"/>
              </a:rPr>
              <a:t> </a:t>
            </a:r>
            <a:r>
              <a:rPr sz="2000">
                <a:latin typeface="Times New Roman"/>
                <a:cs typeface="Times New Roman"/>
              </a:rPr>
              <a:t>of</a:t>
            </a:r>
            <a:r>
              <a:rPr sz="2000" spc="-50">
                <a:latin typeface="Times New Roman"/>
                <a:cs typeface="Times New Roman"/>
              </a:rPr>
              <a:t> </a:t>
            </a:r>
            <a:r>
              <a:rPr sz="2000">
                <a:latin typeface="Times New Roman"/>
                <a:cs typeface="Times New Roman"/>
              </a:rPr>
              <a:t>a</a:t>
            </a:r>
            <a:r>
              <a:rPr sz="2000" spc="-35">
                <a:latin typeface="Times New Roman"/>
                <a:cs typeface="Times New Roman"/>
              </a:rPr>
              <a:t> </a:t>
            </a:r>
            <a:r>
              <a:rPr sz="2000" spc="-10">
                <a:latin typeface="Times New Roman"/>
                <a:cs typeface="Times New Roman"/>
              </a:rPr>
              <a:t>speaker.</a:t>
            </a:r>
            <a:r>
              <a:rPr sz="2000">
                <a:latin typeface="Times New Roman"/>
                <a:cs typeface="Times New Roman"/>
              </a:rPr>
              <a:t>	It</a:t>
            </a:r>
            <a:r>
              <a:rPr sz="2000" spc="-20">
                <a:latin typeface="Times New Roman"/>
                <a:cs typeface="Times New Roman"/>
              </a:rPr>
              <a:t> </a:t>
            </a:r>
            <a:r>
              <a:rPr sz="2000">
                <a:latin typeface="Times New Roman"/>
                <a:cs typeface="Times New Roman"/>
              </a:rPr>
              <a:t>is</a:t>
            </a:r>
            <a:r>
              <a:rPr sz="2000" spc="-15">
                <a:latin typeface="Times New Roman"/>
                <a:cs typeface="Times New Roman"/>
              </a:rPr>
              <a:t> </a:t>
            </a:r>
            <a:r>
              <a:rPr sz="2000" spc="-50">
                <a:latin typeface="Times New Roman"/>
                <a:cs typeface="Times New Roman"/>
              </a:rPr>
              <a:t>a</a:t>
            </a:r>
            <a:r>
              <a:rPr sz="2000">
                <a:latin typeface="Times New Roman"/>
                <a:cs typeface="Times New Roman"/>
              </a:rPr>
              <a:t>	transducer</a:t>
            </a:r>
            <a:r>
              <a:rPr sz="2000" spc="-70">
                <a:latin typeface="Times New Roman"/>
                <a:cs typeface="Times New Roman"/>
              </a:rPr>
              <a:t> </a:t>
            </a:r>
            <a:r>
              <a:rPr sz="2000">
                <a:latin typeface="Times New Roman"/>
                <a:cs typeface="Times New Roman"/>
              </a:rPr>
              <a:t>that</a:t>
            </a:r>
            <a:r>
              <a:rPr sz="2000" spc="-35">
                <a:latin typeface="Times New Roman"/>
                <a:cs typeface="Times New Roman"/>
              </a:rPr>
              <a:t> </a:t>
            </a:r>
            <a:r>
              <a:rPr sz="2000">
                <a:latin typeface="Times New Roman"/>
                <a:cs typeface="Times New Roman"/>
              </a:rPr>
              <a:t>converts</a:t>
            </a:r>
            <a:r>
              <a:rPr sz="2000" spc="-85">
                <a:latin typeface="Times New Roman"/>
                <a:cs typeface="Times New Roman"/>
              </a:rPr>
              <a:t> </a:t>
            </a:r>
            <a:r>
              <a:rPr sz="2000" spc="-10">
                <a:latin typeface="Times New Roman"/>
                <a:cs typeface="Times New Roman"/>
              </a:rPr>
              <a:t>acoustic </a:t>
            </a:r>
            <a:r>
              <a:rPr sz="2000">
                <a:latin typeface="Times New Roman"/>
                <a:cs typeface="Times New Roman"/>
              </a:rPr>
              <a:t>energy</a:t>
            </a:r>
            <a:r>
              <a:rPr sz="2000" spc="-45">
                <a:latin typeface="Times New Roman"/>
                <a:cs typeface="Times New Roman"/>
              </a:rPr>
              <a:t> </a:t>
            </a:r>
            <a:r>
              <a:rPr sz="2000">
                <a:latin typeface="Times New Roman"/>
                <a:cs typeface="Times New Roman"/>
              </a:rPr>
              <a:t>(in</a:t>
            </a:r>
            <a:r>
              <a:rPr sz="2000" spc="-75">
                <a:latin typeface="Times New Roman"/>
                <a:cs typeface="Times New Roman"/>
              </a:rPr>
              <a:t> </a:t>
            </a:r>
            <a:r>
              <a:rPr sz="2000">
                <a:latin typeface="Times New Roman"/>
                <a:cs typeface="Times New Roman"/>
              </a:rPr>
              <a:t>the</a:t>
            </a:r>
            <a:r>
              <a:rPr sz="2000" spc="-50">
                <a:latin typeface="Times New Roman"/>
                <a:cs typeface="Times New Roman"/>
              </a:rPr>
              <a:t> </a:t>
            </a:r>
            <a:r>
              <a:rPr sz="2000">
                <a:latin typeface="Times New Roman"/>
                <a:cs typeface="Times New Roman"/>
              </a:rPr>
              <a:t>form</a:t>
            </a:r>
            <a:r>
              <a:rPr sz="2000" spc="-45">
                <a:latin typeface="Times New Roman"/>
                <a:cs typeface="Times New Roman"/>
              </a:rPr>
              <a:t> </a:t>
            </a:r>
            <a:r>
              <a:rPr sz="2000">
                <a:latin typeface="Times New Roman"/>
                <a:cs typeface="Times New Roman"/>
              </a:rPr>
              <a:t>of</a:t>
            </a:r>
            <a:r>
              <a:rPr sz="2000" spc="-75">
                <a:latin typeface="Times New Roman"/>
                <a:cs typeface="Times New Roman"/>
              </a:rPr>
              <a:t> </a:t>
            </a:r>
            <a:r>
              <a:rPr sz="2000">
                <a:latin typeface="Times New Roman"/>
                <a:cs typeface="Times New Roman"/>
              </a:rPr>
              <a:t>sound</a:t>
            </a:r>
            <a:r>
              <a:rPr sz="2000" spc="-25">
                <a:latin typeface="Times New Roman"/>
                <a:cs typeface="Times New Roman"/>
              </a:rPr>
              <a:t> </a:t>
            </a:r>
            <a:r>
              <a:rPr sz="2000">
                <a:latin typeface="Times New Roman"/>
                <a:cs typeface="Times New Roman"/>
              </a:rPr>
              <a:t>waves</a:t>
            </a:r>
            <a:r>
              <a:rPr sz="2000" spc="5">
                <a:latin typeface="Times New Roman"/>
                <a:cs typeface="Times New Roman"/>
              </a:rPr>
              <a:t> </a:t>
            </a:r>
            <a:r>
              <a:rPr sz="2000">
                <a:latin typeface="Times New Roman"/>
                <a:cs typeface="Times New Roman"/>
              </a:rPr>
              <a:t>from</a:t>
            </a:r>
            <a:r>
              <a:rPr sz="2000" spc="-65">
                <a:latin typeface="Times New Roman"/>
                <a:cs typeface="Times New Roman"/>
              </a:rPr>
              <a:t> </a:t>
            </a:r>
            <a:r>
              <a:rPr sz="2000">
                <a:latin typeface="Times New Roman"/>
                <a:cs typeface="Times New Roman"/>
              </a:rPr>
              <a:t>a</a:t>
            </a:r>
            <a:r>
              <a:rPr sz="2000" spc="-55">
                <a:latin typeface="Times New Roman"/>
                <a:cs typeface="Times New Roman"/>
              </a:rPr>
              <a:t> </a:t>
            </a:r>
            <a:r>
              <a:rPr sz="2000">
                <a:latin typeface="Times New Roman"/>
                <a:cs typeface="Times New Roman"/>
              </a:rPr>
              <a:t>human voice)</a:t>
            </a:r>
            <a:r>
              <a:rPr sz="2000" spc="-50">
                <a:latin typeface="Times New Roman"/>
                <a:cs typeface="Times New Roman"/>
              </a:rPr>
              <a:t> </a:t>
            </a:r>
            <a:r>
              <a:rPr sz="2000">
                <a:latin typeface="Times New Roman"/>
                <a:cs typeface="Times New Roman"/>
              </a:rPr>
              <a:t>and</a:t>
            </a:r>
            <a:r>
              <a:rPr sz="2000" spc="-50">
                <a:latin typeface="Times New Roman"/>
                <a:cs typeface="Times New Roman"/>
              </a:rPr>
              <a:t> </a:t>
            </a:r>
            <a:r>
              <a:rPr sz="2000">
                <a:latin typeface="Times New Roman"/>
                <a:cs typeface="Times New Roman"/>
              </a:rPr>
              <a:t>turns</a:t>
            </a:r>
            <a:r>
              <a:rPr sz="2000" spc="-40">
                <a:latin typeface="Times New Roman"/>
                <a:cs typeface="Times New Roman"/>
              </a:rPr>
              <a:t> </a:t>
            </a:r>
            <a:r>
              <a:rPr sz="2000">
                <a:latin typeface="Times New Roman"/>
                <a:cs typeface="Times New Roman"/>
              </a:rPr>
              <a:t>it</a:t>
            </a:r>
            <a:r>
              <a:rPr sz="2000" spc="-55">
                <a:latin typeface="Times New Roman"/>
                <a:cs typeface="Times New Roman"/>
              </a:rPr>
              <a:t> </a:t>
            </a:r>
            <a:r>
              <a:rPr sz="2000">
                <a:latin typeface="Times New Roman"/>
                <a:cs typeface="Times New Roman"/>
              </a:rPr>
              <a:t>into</a:t>
            </a:r>
            <a:r>
              <a:rPr sz="2000" spc="-55">
                <a:latin typeface="Times New Roman"/>
                <a:cs typeface="Times New Roman"/>
              </a:rPr>
              <a:t> </a:t>
            </a:r>
            <a:r>
              <a:rPr sz="2000" spc="-10">
                <a:latin typeface="Times New Roman"/>
                <a:cs typeface="Times New Roman"/>
              </a:rPr>
              <a:t>electrical </a:t>
            </a:r>
            <a:r>
              <a:rPr sz="2000">
                <a:latin typeface="Times New Roman"/>
                <a:cs typeface="Times New Roman"/>
              </a:rPr>
              <a:t>energy</a:t>
            </a:r>
            <a:r>
              <a:rPr sz="2000" spc="-90">
                <a:latin typeface="Times New Roman"/>
                <a:cs typeface="Times New Roman"/>
              </a:rPr>
              <a:t> </a:t>
            </a:r>
            <a:r>
              <a:rPr sz="2000">
                <a:latin typeface="Times New Roman"/>
                <a:cs typeface="Times New Roman"/>
              </a:rPr>
              <a:t>(electrical</a:t>
            </a:r>
            <a:r>
              <a:rPr sz="2000" spc="-110">
                <a:latin typeface="Times New Roman"/>
                <a:cs typeface="Times New Roman"/>
              </a:rPr>
              <a:t> </a:t>
            </a:r>
            <a:r>
              <a:rPr sz="2000" spc="-10">
                <a:latin typeface="Times New Roman"/>
                <a:cs typeface="Times New Roman"/>
              </a:rPr>
              <a:t>impulses).</a:t>
            </a:r>
            <a:endParaRPr sz="2000">
              <a:latin typeface="Times New Roman"/>
              <a:cs typeface="Times New Roman"/>
            </a:endParaRPr>
          </a:p>
        </p:txBody>
      </p:sp>
      <p:pic>
        <p:nvPicPr>
          <p:cNvPr id="3" name="object 3"/>
          <p:cNvPicPr/>
          <p:nvPr/>
        </p:nvPicPr>
        <p:blipFill>
          <a:blip r:embed="rId2" cstate="print"/>
          <a:stretch>
            <a:fillRect/>
          </a:stretch>
        </p:blipFill>
        <p:spPr>
          <a:xfrm>
            <a:off x="753109" y="4212876"/>
            <a:ext cx="7620000" cy="232257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8463" y="72644"/>
            <a:ext cx="7783322" cy="689932"/>
          </a:xfrm>
          <a:prstGeom prst="rect">
            <a:avLst/>
          </a:prstGeom>
        </p:spPr>
        <p:txBody>
          <a:bodyPr vert="horz" wrap="square" lIns="0" tIns="12700" rIns="0" bIns="0" rtlCol="0">
            <a:spAutoFit/>
          </a:bodyPr>
          <a:lstStyle/>
          <a:p>
            <a:pPr marL="12700">
              <a:lnSpc>
                <a:spcPct val="100000"/>
              </a:lnSpc>
              <a:spcBef>
                <a:spcPts val="100"/>
              </a:spcBef>
            </a:pPr>
            <a:r>
              <a:rPr b="1">
                <a:solidFill>
                  <a:schemeClr val="tx1"/>
                </a:solidFill>
                <a:latin typeface="Times New Roman"/>
                <a:cs typeface="Times New Roman"/>
              </a:rPr>
              <a:t>Pyroelectric</a:t>
            </a:r>
            <a:r>
              <a:rPr b="1" spc="-50">
                <a:solidFill>
                  <a:schemeClr val="tx1"/>
                </a:solidFill>
                <a:latin typeface="Times New Roman"/>
                <a:cs typeface="Times New Roman"/>
              </a:rPr>
              <a:t> </a:t>
            </a:r>
            <a:r>
              <a:rPr b="1" spc="-10">
                <a:solidFill>
                  <a:schemeClr val="tx1"/>
                </a:solidFill>
                <a:latin typeface="Times New Roman"/>
                <a:cs typeface="Times New Roman"/>
              </a:rPr>
              <a:t>Sensors</a:t>
            </a:r>
          </a:p>
        </p:txBody>
      </p:sp>
      <p:sp>
        <p:nvSpPr>
          <p:cNvPr id="3" name="object 3"/>
          <p:cNvSpPr txBox="1"/>
          <p:nvPr/>
        </p:nvSpPr>
        <p:spPr>
          <a:xfrm>
            <a:off x="535940" y="863853"/>
            <a:ext cx="8150225" cy="1946275"/>
          </a:xfrm>
          <a:prstGeom prst="rect">
            <a:avLst/>
          </a:prstGeom>
        </p:spPr>
        <p:txBody>
          <a:bodyPr vert="horz" wrap="square" lIns="0" tIns="12700" rIns="0" bIns="0" rtlCol="0">
            <a:spAutoFit/>
          </a:bodyPr>
          <a:lstStyle/>
          <a:p>
            <a:pPr marL="12700" marR="7620" algn="just">
              <a:lnSpc>
                <a:spcPct val="100000"/>
              </a:lnSpc>
              <a:spcBef>
                <a:spcPts val="100"/>
              </a:spcBef>
            </a:pPr>
            <a:r>
              <a:rPr sz="1800">
                <a:latin typeface="Times New Roman"/>
                <a:cs typeface="Times New Roman"/>
              </a:rPr>
              <a:t>Pyroelectric</a:t>
            </a:r>
            <a:r>
              <a:rPr sz="1800" spc="45">
                <a:latin typeface="Times New Roman"/>
                <a:cs typeface="Times New Roman"/>
              </a:rPr>
              <a:t> </a:t>
            </a:r>
            <a:r>
              <a:rPr sz="1800">
                <a:latin typeface="Times New Roman"/>
                <a:cs typeface="Times New Roman"/>
              </a:rPr>
              <a:t>Sensors</a:t>
            </a:r>
            <a:r>
              <a:rPr sz="1800" spc="45">
                <a:latin typeface="Times New Roman"/>
                <a:cs typeface="Times New Roman"/>
              </a:rPr>
              <a:t> </a:t>
            </a:r>
            <a:r>
              <a:rPr sz="1800">
                <a:latin typeface="Times New Roman"/>
                <a:cs typeface="Times New Roman"/>
              </a:rPr>
              <a:t>are</a:t>
            </a:r>
            <a:r>
              <a:rPr sz="1800" spc="50">
                <a:latin typeface="Times New Roman"/>
                <a:cs typeface="Times New Roman"/>
              </a:rPr>
              <a:t> </a:t>
            </a:r>
            <a:r>
              <a:rPr sz="1800">
                <a:latin typeface="Times New Roman"/>
                <a:cs typeface="Times New Roman"/>
              </a:rPr>
              <a:t>made</a:t>
            </a:r>
            <a:r>
              <a:rPr sz="1800" spc="55">
                <a:latin typeface="Times New Roman"/>
                <a:cs typeface="Times New Roman"/>
              </a:rPr>
              <a:t> </a:t>
            </a:r>
            <a:r>
              <a:rPr sz="1800">
                <a:latin typeface="Times New Roman"/>
                <a:cs typeface="Times New Roman"/>
              </a:rPr>
              <a:t>of</a:t>
            </a:r>
            <a:r>
              <a:rPr sz="1800" spc="40">
                <a:latin typeface="Times New Roman"/>
                <a:cs typeface="Times New Roman"/>
              </a:rPr>
              <a:t> </a:t>
            </a:r>
            <a:r>
              <a:rPr sz="1800">
                <a:latin typeface="Times New Roman"/>
                <a:cs typeface="Times New Roman"/>
              </a:rPr>
              <a:t>pyroelectric</a:t>
            </a:r>
            <a:r>
              <a:rPr sz="1800" spc="55">
                <a:latin typeface="Times New Roman"/>
                <a:cs typeface="Times New Roman"/>
              </a:rPr>
              <a:t> </a:t>
            </a:r>
            <a:r>
              <a:rPr sz="1800">
                <a:latin typeface="Times New Roman"/>
                <a:cs typeface="Times New Roman"/>
              </a:rPr>
              <a:t>materials</a:t>
            </a:r>
            <a:r>
              <a:rPr sz="1800" spc="55">
                <a:latin typeface="Times New Roman"/>
                <a:cs typeface="Times New Roman"/>
              </a:rPr>
              <a:t> </a:t>
            </a:r>
            <a:r>
              <a:rPr sz="1800">
                <a:latin typeface="Times New Roman"/>
                <a:cs typeface="Times New Roman"/>
              </a:rPr>
              <a:t>which</a:t>
            </a:r>
            <a:r>
              <a:rPr sz="1800" spc="45">
                <a:latin typeface="Times New Roman"/>
                <a:cs typeface="Times New Roman"/>
              </a:rPr>
              <a:t> </a:t>
            </a:r>
            <a:r>
              <a:rPr sz="1800">
                <a:latin typeface="Times New Roman"/>
                <a:cs typeface="Times New Roman"/>
              </a:rPr>
              <a:t>are</a:t>
            </a:r>
            <a:r>
              <a:rPr sz="1800" spc="50">
                <a:latin typeface="Times New Roman"/>
                <a:cs typeface="Times New Roman"/>
              </a:rPr>
              <a:t> </a:t>
            </a:r>
            <a:r>
              <a:rPr sz="1800">
                <a:latin typeface="Times New Roman"/>
                <a:cs typeface="Times New Roman"/>
              </a:rPr>
              <a:t>crystalline</a:t>
            </a:r>
            <a:r>
              <a:rPr sz="1800" spc="60">
                <a:latin typeface="Times New Roman"/>
                <a:cs typeface="Times New Roman"/>
              </a:rPr>
              <a:t> </a:t>
            </a:r>
            <a:r>
              <a:rPr sz="1800" spc="-10">
                <a:latin typeface="Times New Roman"/>
                <a:cs typeface="Times New Roman"/>
              </a:rPr>
              <a:t>substances </a:t>
            </a:r>
            <a:r>
              <a:rPr sz="1800">
                <a:latin typeface="Times New Roman"/>
                <a:cs typeface="Times New Roman"/>
              </a:rPr>
              <a:t>capable</a:t>
            </a:r>
            <a:r>
              <a:rPr sz="1800" spc="-10">
                <a:latin typeface="Times New Roman"/>
                <a:cs typeface="Times New Roman"/>
              </a:rPr>
              <a:t> </a:t>
            </a:r>
            <a:r>
              <a:rPr sz="1800">
                <a:latin typeface="Times New Roman"/>
                <a:cs typeface="Times New Roman"/>
              </a:rPr>
              <a:t>of</a:t>
            </a:r>
            <a:r>
              <a:rPr sz="1800" spc="-10">
                <a:latin typeface="Times New Roman"/>
                <a:cs typeface="Times New Roman"/>
              </a:rPr>
              <a:t> </a:t>
            </a:r>
            <a:r>
              <a:rPr sz="1800">
                <a:latin typeface="Times New Roman"/>
                <a:cs typeface="Times New Roman"/>
              </a:rPr>
              <a:t>generating</a:t>
            </a:r>
            <a:r>
              <a:rPr sz="1800" spc="-15">
                <a:latin typeface="Times New Roman"/>
                <a:cs typeface="Times New Roman"/>
              </a:rPr>
              <a:t> </a:t>
            </a:r>
            <a:r>
              <a:rPr sz="1800">
                <a:latin typeface="Times New Roman"/>
                <a:cs typeface="Times New Roman"/>
              </a:rPr>
              <a:t>an</a:t>
            </a:r>
            <a:r>
              <a:rPr sz="1800" spc="-10">
                <a:latin typeface="Times New Roman"/>
                <a:cs typeface="Times New Roman"/>
              </a:rPr>
              <a:t> </a:t>
            </a:r>
            <a:r>
              <a:rPr sz="1800">
                <a:latin typeface="Times New Roman"/>
                <a:cs typeface="Times New Roman"/>
              </a:rPr>
              <a:t>electrical</a:t>
            </a:r>
            <a:r>
              <a:rPr sz="1800" spc="-15">
                <a:latin typeface="Times New Roman"/>
                <a:cs typeface="Times New Roman"/>
              </a:rPr>
              <a:t> </a:t>
            </a:r>
            <a:r>
              <a:rPr sz="1800">
                <a:latin typeface="Times New Roman"/>
                <a:cs typeface="Times New Roman"/>
              </a:rPr>
              <a:t>charge in</a:t>
            </a:r>
            <a:r>
              <a:rPr sz="1800" spc="-10">
                <a:latin typeface="Times New Roman"/>
                <a:cs typeface="Times New Roman"/>
              </a:rPr>
              <a:t> </a:t>
            </a:r>
            <a:r>
              <a:rPr sz="1800">
                <a:latin typeface="Times New Roman"/>
                <a:cs typeface="Times New Roman"/>
              </a:rPr>
              <a:t>response to</a:t>
            </a:r>
            <a:r>
              <a:rPr sz="1800" spc="-10">
                <a:latin typeface="Times New Roman"/>
                <a:cs typeface="Times New Roman"/>
              </a:rPr>
              <a:t> </a:t>
            </a:r>
            <a:r>
              <a:rPr sz="1800">
                <a:latin typeface="Times New Roman"/>
                <a:cs typeface="Times New Roman"/>
              </a:rPr>
              <a:t>heat </a:t>
            </a:r>
            <a:r>
              <a:rPr sz="1800" spc="-10">
                <a:latin typeface="Times New Roman"/>
                <a:cs typeface="Times New Roman"/>
              </a:rPr>
              <a:t>flow.</a:t>
            </a:r>
            <a:endParaRPr sz="1800">
              <a:latin typeface="Times New Roman"/>
              <a:cs typeface="Times New Roman"/>
            </a:endParaRPr>
          </a:p>
          <a:p>
            <a:pPr marL="12700" marR="5080" algn="just">
              <a:lnSpc>
                <a:spcPct val="100000"/>
              </a:lnSpc>
            </a:pPr>
            <a:r>
              <a:rPr sz="1800">
                <a:latin typeface="Times New Roman"/>
                <a:cs typeface="Times New Roman"/>
              </a:rPr>
              <a:t>Like</a:t>
            </a:r>
            <a:r>
              <a:rPr sz="1800" spc="15">
                <a:latin typeface="Times New Roman"/>
                <a:cs typeface="Times New Roman"/>
              </a:rPr>
              <a:t> </a:t>
            </a:r>
            <a:r>
              <a:rPr sz="1800">
                <a:latin typeface="Times New Roman"/>
                <a:cs typeface="Times New Roman"/>
              </a:rPr>
              <a:t>piezoelectrics,</a:t>
            </a:r>
            <a:r>
              <a:rPr sz="1800" spc="50">
                <a:latin typeface="Times New Roman"/>
                <a:cs typeface="Times New Roman"/>
              </a:rPr>
              <a:t> </a:t>
            </a:r>
            <a:r>
              <a:rPr sz="1800">
                <a:latin typeface="Times New Roman"/>
                <a:cs typeface="Times New Roman"/>
              </a:rPr>
              <a:t>the</a:t>
            </a:r>
            <a:r>
              <a:rPr sz="1800" spc="40">
                <a:latin typeface="Times New Roman"/>
                <a:cs typeface="Times New Roman"/>
              </a:rPr>
              <a:t> </a:t>
            </a:r>
            <a:r>
              <a:rPr sz="1800">
                <a:latin typeface="Times New Roman"/>
                <a:cs typeface="Times New Roman"/>
              </a:rPr>
              <a:t>pyroelectric</a:t>
            </a:r>
            <a:r>
              <a:rPr sz="1800" spc="45">
                <a:latin typeface="Times New Roman"/>
                <a:cs typeface="Times New Roman"/>
              </a:rPr>
              <a:t> </a:t>
            </a:r>
            <a:r>
              <a:rPr sz="1800">
                <a:latin typeface="Times New Roman"/>
                <a:cs typeface="Times New Roman"/>
              </a:rPr>
              <a:t>materials</a:t>
            </a:r>
            <a:r>
              <a:rPr sz="1800" spc="30">
                <a:latin typeface="Times New Roman"/>
                <a:cs typeface="Times New Roman"/>
              </a:rPr>
              <a:t> </a:t>
            </a:r>
            <a:r>
              <a:rPr sz="1800">
                <a:latin typeface="Times New Roman"/>
                <a:cs typeface="Times New Roman"/>
              </a:rPr>
              <a:t>are</a:t>
            </a:r>
            <a:r>
              <a:rPr sz="1800" spc="20">
                <a:latin typeface="Times New Roman"/>
                <a:cs typeface="Times New Roman"/>
              </a:rPr>
              <a:t> </a:t>
            </a:r>
            <a:r>
              <a:rPr sz="1800">
                <a:latin typeface="Times New Roman"/>
                <a:cs typeface="Times New Roman"/>
              </a:rPr>
              <a:t>used</a:t>
            </a:r>
            <a:r>
              <a:rPr sz="1800" spc="35">
                <a:latin typeface="Times New Roman"/>
                <a:cs typeface="Times New Roman"/>
              </a:rPr>
              <a:t> </a:t>
            </a:r>
            <a:r>
              <a:rPr sz="1800">
                <a:latin typeface="Times New Roman"/>
                <a:cs typeface="Times New Roman"/>
              </a:rPr>
              <a:t>in</a:t>
            </a:r>
            <a:r>
              <a:rPr sz="1800" spc="25">
                <a:latin typeface="Times New Roman"/>
                <a:cs typeface="Times New Roman"/>
              </a:rPr>
              <a:t> </a:t>
            </a:r>
            <a:r>
              <a:rPr sz="1800">
                <a:latin typeface="Times New Roman"/>
                <a:cs typeface="Times New Roman"/>
              </a:rPr>
              <a:t>the</a:t>
            </a:r>
            <a:r>
              <a:rPr sz="1800" spc="30">
                <a:latin typeface="Times New Roman"/>
                <a:cs typeface="Times New Roman"/>
              </a:rPr>
              <a:t> </a:t>
            </a:r>
            <a:r>
              <a:rPr sz="1800">
                <a:latin typeface="Times New Roman"/>
                <a:cs typeface="Times New Roman"/>
              </a:rPr>
              <a:t>form</a:t>
            </a:r>
            <a:r>
              <a:rPr sz="1800" spc="20">
                <a:latin typeface="Times New Roman"/>
                <a:cs typeface="Times New Roman"/>
              </a:rPr>
              <a:t> </a:t>
            </a:r>
            <a:r>
              <a:rPr sz="1800">
                <a:latin typeface="Times New Roman"/>
                <a:cs typeface="Times New Roman"/>
              </a:rPr>
              <a:t>of</a:t>
            </a:r>
            <a:r>
              <a:rPr sz="1800" spc="35">
                <a:latin typeface="Times New Roman"/>
                <a:cs typeface="Times New Roman"/>
              </a:rPr>
              <a:t> </a:t>
            </a:r>
            <a:r>
              <a:rPr sz="1800">
                <a:latin typeface="Times New Roman"/>
                <a:cs typeface="Times New Roman"/>
              </a:rPr>
              <a:t>thin</a:t>
            </a:r>
            <a:r>
              <a:rPr sz="1800" spc="40">
                <a:latin typeface="Times New Roman"/>
                <a:cs typeface="Times New Roman"/>
              </a:rPr>
              <a:t> </a:t>
            </a:r>
            <a:r>
              <a:rPr sz="1800">
                <a:latin typeface="Times New Roman"/>
                <a:cs typeface="Times New Roman"/>
              </a:rPr>
              <a:t>slices</a:t>
            </a:r>
            <a:r>
              <a:rPr sz="1800" spc="35">
                <a:latin typeface="Times New Roman"/>
                <a:cs typeface="Times New Roman"/>
              </a:rPr>
              <a:t> </a:t>
            </a:r>
            <a:r>
              <a:rPr sz="1800">
                <a:latin typeface="Times New Roman"/>
                <a:cs typeface="Times New Roman"/>
              </a:rPr>
              <a:t>or</a:t>
            </a:r>
            <a:r>
              <a:rPr sz="1800" spc="10">
                <a:latin typeface="Times New Roman"/>
                <a:cs typeface="Times New Roman"/>
              </a:rPr>
              <a:t> </a:t>
            </a:r>
            <a:r>
              <a:rPr sz="1800" spc="-10">
                <a:latin typeface="Times New Roman"/>
                <a:cs typeface="Times New Roman"/>
              </a:rPr>
              <a:t>films </a:t>
            </a:r>
            <a:r>
              <a:rPr sz="1800">
                <a:latin typeface="Times New Roman"/>
                <a:cs typeface="Times New Roman"/>
              </a:rPr>
              <a:t>with</a:t>
            </a:r>
            <a:r>
              <a:rPr sz="1800" spc="75">
                <a:latin typeface="Times New Roman"/>
                <a:cs typeface="Times New Roman"/>
              </a:rPr>
              <a:t> </a:t>
            </a:r>
            <a:r>
              <a:rPr sz="1800">
                <a:latin typeface="Times New Roman"/>
                <a:cs typeface="Times New Roman"/>
              </a:rPr>
              <a:t>electrodes</a:t>
            </a:r>
            <a:r>
              <a:rPr sz="1800" spc="75">
                <a:latin typeface="Times New Roman"/>
                <a:cs typeface="Times New Roman"/>
              </a:rPr>
              <a:t> </a:t>
            </a:r>
            <a:r>
              <a:rPr sz="1800">
                <a:latin typeface="Times New Roman"/>
                <a:cs typeface="Times New Roman"/>
              </a:rPr>
              <a:t>deposited</a:t>
            </a:r>
            <a:r>
              <a:rPr sz="1800" spc="85">
                <a:latin typeface="Times New Roman"/>
                <a:cs typeface="Times New Roman"/>
              </a:rPr>
              <a:t> </a:t>
            </a:r>
            <a:r>
              <a:rPr sz="1800">
                <a:latin typeface="Times New Roman"/>
                <a:cs typeface="Times New Roman"/>
              </a:rPr>
              <a:t>on</a:t>
            </a:r>
            <a:r>
              <a:rPr sz="1800" spc="75">
                <a:latin typeface="Times New Roman"/>
                <a:cs typeface="Times New Roman"/>
              </a:rPr>
              <a:t> </a:t>
            </a:r>
            <a:r>
              <a:rPr sz="1800">
                <a:latin typeface="Times New Roman"/>
                <a:cs typeface="Times New Roman"/>
              </a:rPr>
              <a:t>the</a:t>
            </a:r>
            <a:r>
              <a:rPr sz="1800" spc="80">
                <a:latin typeface="Times New Roman"/>
                <a:cs typeface="Times New Roman"/>
              </a:rPr>
              <a:t> </a:t>
            </a:r>
            <a:r>
              <a:rPr sz="1800">
                <a:latin typeface="Times New Roman"/>
                <a:cs typeface="Times New Roman"/>
              </a:rPr>
              <a:t>opposite</a:t>
            </a:r>
            <a:r>
              <a:rPr sz="1800" spc="85">
                <a:latin typeface="Times New Roman"/>
                <a:cs typeface="Times New Roman"/>
              </a:rPr>
              <a:t> </a:t>
            </a:r>
            <a:r>
              <a:rPr sz="1800">
                <a:latin typeface="Times New Roman"/>
                <a:cs typeface="Times New Roman"/>
              </a:rPr>
              <a:t>sides</a:t>
            </a:r>
            <a:r>
              <a:rPr sz="1800" spc="70">
                <a:latin typeface="Times New Roman"/>
                <a:cs typeface="Times New Roman"/>
              </a:rPr>
              <a:t> </a:t>
            </a:r>
            <a:r>
              <a:rPr sz="1800">
                <a:latin typeface="Times New Roman"/>
                <a:cs typeface="Times New Roman"/>
              </a:rPr>
              <a:t>to</a:t>
            </a:r>
            <a:r>
              <a:rPr sz="1800" spc="85">
                <a:latin typeface="Times New Roman"/>
                <a:cs typeface="Times New Roman"/>
              </a:rPr>
              <a:t> </a:t>
            </a:r>
            <a:r>
              <a:rPr sz="1800">
                <a:latin typeface="Times New Roman"/>
                <a:cs typeface="Times New Roman"/>
              </a:rPr>
              <a:t>collect</a:t>
            </a:r>
            <a:r>
              <a:rPr sz="1800" spc="80">
                <a:latin typeface="Times New Roman"/>
                <a:cs typeface="Times New Roman"/>
              </a:rPr>
              <a:t> </a:t>
            </a:r>
            <a:r>
              <a:rPr sz="1800">
                <a:latin typeface="Times New Roman"/>
                <a:cs typeface="Times New Roman"/>
              </a:rPr>
              <a:t>the</a:t>
            </a:r>
            <a:r>
              <a:rPr sz="1800" spc="80">
                <a:latin typeface="Times New Roman"/>
                <a:cs typeface="Times New Roman"/>
              </a:rPr>
              <a:t> </a:t>
            </a:r>
            <a:r>
              <a:rPr sz="1800">
                <a:latin typeface="Times New Roman"/>
                <a:cs typeface="Times New Roman"/>
              </a:rPr>
              <a:t>thermally</a:t>
            </a:r>
            <a:r>
              <a:rPr sz="1800" spc="95">
                <a:latin typeface="Times New Roman"/>
                <a:cs typeface="Times New Roman"/>
              </a:rPr>
              <a:t> </a:t>
            </a:r>
            <a:r>
              <a:rPr sz="1800">
                <a:latin typeface="Times New Roman"/>
                <a:cs typeface="Times New Roman"/>
              </a:rPr>
              <a:t>induced</a:t>
            </a:r>
            <a:r>
              <a:rPr sz="1800" spc="80">
                <a:latin typeface="Times New Roman"/>
                <a:cs typeface="Times New Roman"/>
              </a:rPr>
              <a:t> </a:t>
            </a:r>
            <a:r>
              <a:rPr sz="1800" spc="-10">
                <a:latin typeface="Times New Roman"/>
                <a:cs typeface="Times New Roman"/>
              </a:rPr>
              <a:t>charges </a:t>
            </a:r>
            <a:r>
              <a:rPr sz="1800">
                <a:latin typeface="Times New Roman"/>
                <a:cs typeface="Times New Roman"/>
              </a:rPr>
              <a:t>(see</a:t>
            </a:r>
            <a:r>
              <a:rPr sz="1800" spc="120">
                <a:latin typeface="Times New Roman"/>
                <a:cs typeface="Times New Roman"/>
              </a:rPr>
              <a:t> </a:t>
            </a:r>
            <a:r>
              <a:rPr sz="1800">
                <a:latin typeface="Times New Roman"/>
                <a:cs typeface="Times New Roman"/>
              </a:rPr>
              <a:t>figure).</a:t>
            </a:r>
            <a:r>
              <a:rPr sz="1800" spc="125">
                <a:latin typeface="Times New Roman"/>
                <a:cs typeface="Times New Roman"/>
              </a:rPr>
              <a:t> </a:t>
            </a:r>
            <a:r>
              <a:rPr sz="1800">
                <a:latin typeface="Times New Roman"/>
                <a:cs typeface="Times New Roman"/>
              </a:rPr>
              <a:t>The</a:t>
            </a:r>
            <a:r>
              <a:rPr sz="1800" spc="114">
                <a:latin typeface="Times New Roman"/>
                <a:cs typeface="Times New Roman"/>
              </a:rPr>
              <a:t> </a:t>
            </a:r>
            <a:r>
              <a:rPr sz="1800">
                <a:latin typeface="Times New Roman"/>
                <a:cs typeface="Times New Roman"/>
              </a:rPr>
              <a:t>pyroelectric</a:t>
            </a:r>
            <a:r>
              <a:rPr sz="1800" spc="120">
                <a:latin typeface="Times New Roman"/>
                <a:cs typeface="Times New Roman"/>
              </a:rPr>
              <a:t> </a:t>
            </a:r>
            <a:r>
              <a:rPr sz="1800">
                <a:latin typeface="Times New Roman"/>
                <a:cs typeface="Times New Roman"/>
              </a:rPr>
              <a:t>sensor</a:t>
            </a:r>
            <a:r>
              <a:rPr sz="1800" spc="114">
                <a:latin typeface="Times New Roman"/>
                <a:cs typeface="Times New Roman"/>
              </a:rPr>
              <a:t> </a:t>
            </a:r>
            <a:r>
              <a:rPr sz="1800">
                <a:latin typeface="Times New Roman"/>
                <a:cs typeface="Times New Roman"/>
              </a:rPr>
              <a:t>is</a:t>
            </a:r>
            <a:r>
              <a:rPr sz="1800" spc="114">
                <a:latin typeface="Times New Roman"/>
                <a:cs typeface="Times New Roman"/>
              </a:rPr>
              <a:t> </a:t>
            </a:r>
            <a:r>
              <a:rPr sz="1800">
                <a:latin typeface="Times New Roman"/>
                <a:cs typeface="Times New Roman"/>
              </a:rPr>
              <a:t>essentially</a:t>
            </a:r>
            <a:r>
              <a:rPr sz="1800" spc="120">
                <a:latin typeface="Times New Roman"/>
                <a:cs typeface="Times New Roman"/>
              </a:rPr>
              <a:t> </a:t>
            </a:r>
            <a:r>
              <a:rPr sz="1800">
                <a:latin typeface="Times New Roman"/>
                <a:cs typeface="Times New Roman"/>
              </a:rPr>
              <a:t>a</a:t>
            </a:r>
            <a:r>
              <a:rPr sz="1800" spc="125">
                <a:latin typeface="Times New Roman"/>
                <a:cs typeface="Times New Roman"/>
              </a:rPr>
              <a:t> </a:t>
            </a:r>
            <a:r>
              <a:rPr sz="1800">
                <a:latin typeface="Times New Roman"/>
                <a:cs typeface="Times New Roman"/>
              </a:rPr>
              <a:t>capacitor</a:t>
            </a:r>
            <a:r>
              <a:rPr sz="1800" spc="130">
                <a:latin typeface="Times New Roman"/>
                <a:cs typeface="Times New Roman"/>
              </a:rPr>
              <a:t> </a:t>
            </a:r>
            <a:r>
              <a:rPr sz="1800">
                <a:latin typeface="Times New Roman"/>
                <a:cs typeface="Times New Roman"/>
              </a:rPr>
              <a:t>which</a:t>
            </a:r>
            <a:r>
              <a:rPr sz="1800" spc="120">
                <a:latin typeface="Times New Roman"/>
                <a:cs typeface="Times New Roman"/>
              </a:rPr>
              <a:t> </a:t>
            </a:r>
            <a:r>
              <a:rPr sz="1800">
                <a:latin typeface="Times New Roman"/>
                <a:cs typeface="Times New Roman"/>
              </a:rPr>
              <a:t>can</a:t>
            </a:r>
            <a:r>
              <a:rPr sz="1800" spc="120">
                <a:latin typeface="Times New Roman"/>
                <a:cs typeface="Times New Roman"/>
              </a:rPr>
              <a:t> </a:t>
            </a:r>
            <a:r>
              <a:rPr sz="1800">
                <a:latin typeface="Times New Roman"/>
                <a:cs typeface="Times New Roman"/>
              </a:rPr>
              <a:t>be</a:t>
            </a:r>
            <a:r>
              <a:rPr sz="1800" spc="125">
                <a:latin typeface="Times New Roman"/>
                <a:cs typeface="Times New Roman"/>
              </a:rPr>
              <a:t> </a:t>
            </a:r>
            <a:r>
              <a:rPr sz="1800" spc="-10">
                <a:latin typeface="Times New Roman"/>
                <a:cs typeface="Times New Roman"/>
              </a:rPr>
              <a:t>electrically </a:t>
            </a:r>
            <a:r>
              <a:rPr sz="1800">
                <a:latin typeface="Times New Roman"/>
                <a:cs typeface="Times New Roman"/>
              </a:rPr>
              <a:t>charged</a:t>
            </a:r>
            <a:r>
              <a:rPr sz="1800" spc="130">
                <a:latin typeface="Times New Roman"/>
                <a:cs typeface="Times New Roman"/>
              </a:rPr>
              <a:t> </a:t>
            </a:r>
            <a:r>
              <a:rPr sz="1800">
                <a:latin typeface="Times New Roman"/>
                <a:cs typeface="Times New Roman"/>
              </a:rPr>
              <a:t>by</a:t>
            </a:r>
            <a:r>
              <a:rPr sz="1800" spc="135">
                <a:latin typeface="Times New Roman"/>
                <a:cs typeface="Times New Roman"/>
              </a:rPr>
              <a:t> </a:t>
            </a:r>
            <a:r>
              <a:rPr sz="1800">
                <a:latin typeface="Times New Roman"/>
                <a:cs typeface="Times New Roman"/>
              </a:rPr>
              <a:t>an</a:t>
            </a:r>
            <a:r>
              <a:rPr sz="1800" spc="125">
                <a:latin typeface="Times New Roman"/>
                <a:cs typeface="Times New Roman"/>
              </a:rPr>
              <a:t> </a:t>
            </a:r>
            <a:r>
              <a:rPr sz="1800">
                <a:latin typeface="Times New Roman"/>
                <a:cs typeface="Times New Roman"/>
              </a:rPr>
              <a:t>influx</a:t>
            </a:r>
            <a:r>
              <a:rPr sz="1800" spc="135">
                <a:latin typeface="Times New Roman"/>
                <a:cs typeface="Times New Roman"/>
              </a:rPr>
              <a:t> </a:t>
            </a:r>
            <a:r>
              <a:rPr sz="1800">
                <a:latin typeface="Times New Roman"/>
                <a:cs typeface="Times New Roman"/>
              </a:rPr>
              <a:t>of</a:t>
            </a:r>
            <a:r>
              <a:rPr sz="1800" spc="135">
                <a:latin typeface="Times New Roman"/>
                <a:cs typeface="Times New Roman"/>
              </a:rPr>
              <a:t> </a:t>
            </a:r>
            <a:r>
              <a:rPr sz="1800">
                <a:latin typeface="Times New Roman"/>
                <a:cs typeface="Times New Roman"/>
              </a:rPr>
              <a:t>heat.</a:t>
            </a:r>
            <a:r>
              <a:rPr sz="1800" spc="145">
                <a:latin typeface="Times New Roman"/>
                <a:cs typeface="Times New Roman"/>
              </a:rPr>
              <a:t> </a:t>
            </a:r>
            <a:r>
              <a:rPr sz="1800">
                <a:latin typeface="Times New Roman"/>
                <a:cs typeface="Times New Roman"/>
              </a:rPr>
              <a:t>The</a:t>
            </a:r>
            <a:r>
              <a:rPr sz="1800" spc="140">
                <a:latin typeface="Times New Roman"/>
                <a:cs typeface="Times New Roman"/>
              </a:rPr>
              <a:t> </a:t>
            </a:r>
            <a:r>
              <a:rPr sz="1800">
                <a:latin typeface="Times New Roman"/>
                <a:cs typeface="Times New Roman"/>
              </a:rPr>
              <a:t>detector</a:t>
            </a:r>
            <a:r>
              <a:rPr sz="1800" spc="125">
                <a:latin typeface="Times New Roman"/>
                <a:cs typeface="Times New Roman"/>
              </a:rPr>
              <a:t> </a:t>
            </a:r>
            <a:r>
              <a:rPr sz="1800">
                <a:latin typeface="Times New Roman"/>
                <a:cs typeface="Times New Roman"/>
              </a:rPr>
              <a:t>does</a:t>
            </a:r>
            <a:r>
              <a:rPr sz="1800" spc="120">
                <a:latin typeface="Times New Roman"/>
                <a:cs typeface="Times New Roman"/>
              </a:rPr>
              <a:t> </a:t>
            </a:r>
            <a:r>
              <a:rPr sz="1800">
                <a:latin typeface="Times New Roman"/>
                <a:cs typeface="Times New Roman"/>
              </a:rPr>
              <a:t>not</a:t>
            </a:r>
            <a:r>
              <a:rPr sz="1800" spc="145">
                <a:latin typeface="Times New Roman"/>
                <a:cs typeface="Times New Roman"/>
              </a:rPr>
              <a:t> </a:t>
            </a:r>
            <a:r>
              <a:rPr sz="1800">
                <a:latin typeface="Times New Roman"/>
                <a:cs typeface="Times New Roman"/>
              </a:rPr>
              <a:t>require</a:t>
            </a:r>
            <a:r>
              <a:rPr sz="1800" spc="135">
                <a:latin typeface="Times New Roman"/>
                <a:cs typeface="Times New Roman"/>
              </a:rPr>
              <a:t> </a:t>
            </a:r>
            <a:r>
              <a:rPr sz="1800">
                <a:latin typeface="Times New Roman"/>
                <a:cs typeface="Times New Roman"/>
              </a:rPr>
              <a:t>any</a:t>
            </a:r>
            <a:r>
              <a:rPr sz="1800" spc="135">
                <a:latin typeface="Times New Roman"/>
                <a:cs typeface="Times New Roman"/>
              </a:rPr>
              <a:t> </a:t>
            </a:r>
            <a:r>
              <a:rPr sz="1800">
                <a:latin typeface="Times New Roman"/>
                <a:cs typeface="Times New Roman"/>
              </a:rPr>
              <a:t>external</a:t>
            </a:r>
            <a:r>
              <a:rPr sz="1800" spc="140">
                <a:latin typeface="Times New Roman"/>
                <a:cs typeface="Times New Roman"/>
              </a:rPr>
              <a:t> </a:t>
            </a:r>
            <a:r>
              <a:rPr sz="1800">
                <a:latin typeface="Times New Roman"/>
                <a:cs typeface="Times New Roman"/>
              </a:rPr>
              <a:t>electrical</a:t>
            </a:r>
            <a:r>
              <a:rPr sz="1800" spc="150">
                <a:latin typeface="Times New Roman"/>
                <a:cs typeface="Times New Roman"/>
              </a:rPr>
              <a:t> </a:t>
            </a:r>
            <a:r>
              <a:rPr sz="1800" spc="-20">
                <a:latin typeface="Times New Roman"/>
                <a:cs typeface="Times New Roman"/>
              </a:rPr>
              <a:t>bias </a:t>
            </a:r>
            <a:r>
              <a:rPr sz="1800">
                <a:latin typeface="Times New Roman"/>
                <a:cs typeface="Times New Roman"/>
              </a:rPr>
              <a:t>(excitation</a:t>
            </a:r>
            <a:r>
              <a:rPr sz="1800" spc="-15">
                <a:latin typeface="Times New Roman"/>
                <a:cs typeface="Times New Roman"/>
              </a:rPr>
              <a:t> </a:t>
            </a:r>
            <a:r>
              <a:rPr sz="1800">
                <a:latin typeface="Times New Roman"/>
                <a:cs typeface="Times New Roman"/>
              </a:rPr>
              <a:t>signal).</a:t>
            </a:r>
            <a:r>
              <a:rPr sz="1800" spc="5">
                <a:latin typeface="Times New Roman"/>
                <a:cs typeface="Times New Roman"/>
              </a:rPr>
              <a:t> </a:t>
            </a:r>
            <a:r>
              <a:rPr sz="1800">
                <a:latin typeface="Times New Roman"/>
                <a:cs typeface="Times New Roman"/>
              </a:rPr>
              <a:t>It needs</a:t>
            </a:r>
            <a:r>
              <a:rPr sz="1800" spc="-5">
                <a:latin typeface="Times New Roman"/>
                <a:cs typeface="Times New Roman"/>
              </a:rPr>
              <a:t> </a:t>
            </a:r>
            <a:r>
              <a:rPr sz="1800">
                <a:latin typeface="Times New Roman"/>
                <a:cs typeface="Times New Roman"/>
              </a:rPr>
              <a:t>only</a:t>
            </a:r>
            <a:r>
              <a:rPr sz="1800" spc="5">
                <a:latin typeface="Times New Roman"/>
                <a:cs typeface="Times New Roman"/>
              </a:rPr>
              <a:t> </a:t>
            </a:r>
            <a:r>
              <a:rPr sz="1800">
                <a:latin typeface="Times New Roman"/>
                <a:cs typeface="Times New Roman"/>
              </a:rPr>
              <a:t>an</a:t>
            </a:r>
            <a:r>
              <a:rPr sz="1800" spc="-5">
                <a:latin typeface="Times New Roman"/>
                <a:cs typeface="Times New Roman"/>
              </a:rPr>
              <a:t> </a:t>
            </a:r>
            <a:r>
              <a:rPr sz="1800">
                <a:latin typeface="Times New Roman"/>
                <a:cs typeface="Times New Roman"/>
              </a:rPr>
              <a:t>appropriate electronic</a:t>
            </a:r>
            <a:r>
              <a:rPr sz="1800" spc="-10">
                <a:latin typeface="Times New Roman"/>
                <a:cs typeface="Times New Roman"/>
              </a:rPr>
              <a:t> interface</a:t>
            </a:r>
            <a:endParaRPr sz="1800">
              <a:latin typeface="Times New Roman"/>
              <a:cs typeface="Times New Roman"/>
            </a:endParaRPr>
          </a:p>
        </p:txBody>
      </p:sp>
      <p:grpSp>
        <p:nvGrpSpPr>
          <p:cNvPr id="4" name="object 4"/>
          <p:cNvGrpSpPr/>
          <p:nvPr/>
        </p:nvGrpSpPr>
        <p:grpSpPr>
          <a:xfrm>
            <a:off x="6019800" y="2819400"/>
            <a:ext cx="2437130" cy="2819400"/>
            <a:chOff x="6019800" y="2819400"/>
            <a:chExt cx="2437130" cy="2819400"/>
          </a:xfrm>
        </p:grpSpPr>
        <p:pic>
          <p:nvPicPr>
            <p:cNvPr id="5" name="object 5"/>
            <p:cNvPicPr/>
            <p:nvPr/>
          </p:nvPicPr>
          <p:blipFill>
            <a:blip r:embed="rId2" cstate="print"/>
            <a:stretch>
              <a:fillRect/>
            </a:stretch>
          </p:blipFill>
          <p:spPr>
            <a:xfrm>
              <a:off x="6019800" y="2819400"/>
              <a:ext cx="2372486" cy="1371600"/>
            </a:xfrm>
            <a:prstGeom prst="rect">
              <a:avLst/>
            </a:prstGeom>
          </p:spPr>
        </p:pic>
        <p:pic>
          <p:nvPicPr>
            <p:cNvPr id="6" name="object 6"/>
            <p:cNvPicPr/>
            <p:nvPr/>
          </p:nvPicPr>
          <p:blipFill>
            <a:blip r:embed="rId3" cstate="print"/>
            <a:stretch>
              <a:fillRect/>
            </a:stretch>
          </p:blipFill>
          <p:spPr>
            <a:xfrm>
              <a:off x="6096000" y="4191000"/>
              <a:ext cx="2360803" cy="1447800"/>
            </a:xfrm>
            <a:prstGeom prst="rect">
              <a:avLst/>
            </a:prstGeom>
          </p:spPr>
        </p:pic>
      </p:grpSp>
      <p:sp>
        <p:nvSpPr>
          <p:cNvPr id="7" name="object 7"/>
          <p:cNvSpPr txBox="1"/>
          <p:nvPr/>
        </p:nvSpPr>
        <p:spPr>
          <a:xfrm>
            <a:off x="6099428" y="5590743"/>
            <a:ext cx="2168525" cy="513080"/>
          </a:xfrm>
          <a:prstGeom prst="rect">
            <a:avLst/>
          </a:prstGeom>
        </p:spPr>
        <p:txBody>
          <a:bodyPr vert="horz" wrap="square" lIns="0" tIns="12065" rIns="0" bIns="0" rtlCol="0">
            <a:spAutoFit/>
          </a:bodyPr>
          <a:lstStyle/>
          <a:p>
            <a:pPr marL="12700" marR="5080">
              <a:lnSpc>
                <a:spcPct val="100000"/>
              </a:lnSpc>
              <a:spcBef>
                <a:spcPts val="95"/>
              </a:spcBef>
            </a:pPr>
            <a:r>
              <a:rPr sz="1600">
                <a:latin typeface="Times New Roman"/>
                <a:cs typeface="Times New Roman"/>
              </a:rPr>
              <a:t>Pyroelectric sensor</a:t>
            </a:r>
            <a:r>
              <a:rPr sz="1600" spc="-45">
                <a:latin typeface="Times New Roman"/>
                <a:cs typeface="Times New Roman"/>
              </a:rPr>
              <a:t> </a:t>
            </a:r>
            <a:r>
              <a:rPr sz="1600">
                <a:latin typeface="Times New Roman"/>
                <a:cs typeface="Times New Roman"/>
              </a:rPr>
              <a:t>and</a:t>
            </a:r>
            <a:r>
              <a:rPr sz="1600" spc="-45">
                <a:latin typeface="Times New Roman"/>
                <a:cs typeface="Times New Roman"/>
              </a:rPr>
              <a:t> </a:t>
            </a:r>
            <a:r>
              <a:rPr sz="1600" spc="-25">
                <a:latin typeface="Times New Roman"/>
                <a:cs typeface="Times New Roman"/>
              </a:rPr>
              <a:t>its </a:t>
            </a:r>
            <a:r>
              <a:rPr sz="1600">
                <a:latin typeface="Times New Roman"/>
                <a:cs typeface="Times New Roman"/>
              </a:rPr>
              <a:t>equivalent</a:t>
            </a:r>
            <a:r>
              <a:rPr sz="1600" spc="-55">
                <a:latin typeface="Times New Roman"/>
                <a:cs typeface="Times New Roman"/>
              </a:rPr>
              <a:t> </a:t>
            </a:r>
            <a:r>
              <a:rPr sz="1600" spc="-10">
                <a:latin typeface="Times New Roman"/>
                <a:cs typeface="Times New Roman"/>
              </a:rPr>
              <a:t>circuit.</a:t>
            </a:r>
            <a:endParaRPr sz="1600">
              <a:latin typeface="Times New Roman"/>
              <a:cs typeface="Times New Roman"/>
            </a:endParaRPr>
          </a:p>
        </p:txBody>
      </p:sp>
      <p:sp>
        <p:nvSpPr>
          <p:cNvPr id="8" name="object 8"/>
          <p:cNvSpPr txBox="1"/>
          <p:nvPr/>
        </p:nvSpPr>
        <p:spPr>
          <a:xfrm>
            <a:off x="535940" y="5514543"/>
            <a:ext cx="4793615" cy="756920"/>
          </a:xfrm>
          <a:prstGeom prst="rect">
            <a:avLst/>
          </a:prstGeom>
        </p:spPr>
        <p:txBody>
          <a:bodyPr vert="horz" wrap="square" lIns="0" tIns="12065" rIns="0" bIns="0" rtlCol="0">
            <a:spAutoFit/>
          </a:bodyPr>
          <a:lstStyle/>
          <a:p>
            <a:pPr marL="12700" marR="5080" algn="just">
              <a:lnSpc>
                <a:spcPct val="100000"/>
              </a:lnSpc>
              <a:spcBef>
                <a:spcPts val="95"/>
              </a:spcBef>
            </a:pPr>
            <a:r>
              <a:rPr sz="1600">
                <a:latin typeface="Times New Roman"/>
                <a:cs typeface="Times New Roman"/>
              </a:rPr>
              <a:t>The</a:t>
            </a:r>
            <a:r>
              <a:rPr sz="1600" spc="-35">
                <a:latin typeface="Times New Roman"/>
                <a:cs typeface="Times New Roman"/>
              </a:rPr>
              <a:t> </a:t>
            </a:r>
            <a:r>
              <a:rPr sz="1600">
                <a:latin typeface="Times New Roman"/>
                <a:cs typeface="Times New Roman"/>
              </a:rPr>
              <a:t>pyroelectric</a:t>
            </a:r>
            <a:r>
              <a:rPr sz="1600" spc="-20">
                <a:latin typeface="Times New Roman"/>
                <a:cs typeface="Times New Roman"/>
              </a:rPr>
              <a:t> </a:t>
            </a:r>
            <a:r>
              <a:rPr sz="1600">
                <a:latin typeface="Times New Roman"/>
                <a:cs typeface="Times New Roman"/>
              </a:rPr>
              <a:t>sensor</a:t>
            </a:r>
            <a:r>
              <a:rPr sz="1600" spc="-30">
                <a:latin typeface="Times New Roman"/>
                <a:cs typeface="Times New Roman"/>
              </a:rPr>
              <a:t> </a:t>
            </a:r>
            <a:r>
              <a:rPr sz="1600">
                <a:latin typeface="Times New Roman"/>
                <a:cs typeface="Times New Roman"/>
              </a:rPr>
              <a:t>has</a:t>
            </a:r>
            <a:r>
              <a:rPr sz="1600" spc="-10">
                <a:latin typeface="Times New Roman"/>
                <a:cs typeface="Times New Roman"/>
              </a:rPr>
              <a:t> </a:t>
            </a:r>
            <a:r>
              <a:rPr sz="1600">
                <a:latin typeface="Times New Roman"/>
                <a:cs typeface="Times New Roman"/>
              </a:rPr>
              <a:t>two</a:t>
            </a:r>
            <a:r>
              <a:rPr sz="1600" spc="-25">
                <a:latin typeface="Times New Roman"/>
                <a:cs typeface="Times New Roman"/>
              </a:rPr>
              <a:t> </a:t>
            </a:r>
            <a:r>
              <a:rPr sz="1600">
                <a:latin typeface="Times New Roman"/>
                <a:cs typeface="Times New Roman"/>
              </a:rPr>
              <a:t>electrodes</a:t>
            </a:r>
            <a:r>
              <a:rPr sz="1600" spc="-20">
                <a:latin typeface="Times New Roman"/>
                <a:cs typeface="Times New Roman"/>
              </a:rPr>
              <a:t> </a:t>
            </a:r>
            <a:r>
              <a:rPr sz="1600">
                <a:latin typeface="Times New Roman"/>
                <a:cs typeface="Times New Roman"/>
              </a:rPr>
              <a:t>on</a:t>
            </a:r>
            <a:r>
              <a:rPr sz="1600" spc="-20">
                <a:latin typeface="Times New Roman"/>
                <a:cs typeface="Times New Roman"/>
              </a:rPr>
              <a:t> </a:t>
            </a:r>
            <a:r>
              <a:rPr sz="1600">
                <a:latin typeface="Times New Roman"/>
                <a:cs typeface="Times New Roman"/>
              </a:rPr>
              <a:t>the</a:t>
            </a:r>
            <a:r>
              <a:rPr sz="1600" spc="-20">
                <a:latin typeface="Times New Roman"/>
                <a:cs typeface="Times New Roman"/>
              </a:rPr>
              <a:t> </a:t>
            </a:r>
            <a:r>
              <a:rPr sz="1600" spc="-10">
                <a:latin typeface="Times New Roman"/>
                <a:cs typeface="Times New Roman"/>
              </a:rPr>
              <a:t>opposite </a:t>
            </a:r>
            <a:r>
              <a:rPr sz="1600">
                <a:latin typeface="Times New Roman"/>
                <a:cs typeface="Times New Roman"/>
              </a:rPr>
              <a:t>sides</a:t>
            </a:r>
            <a:r>
              <a:rPr sz="1600" spc="290">
                <a:latin typeface="Times New Roman"/>
                <a:cs typeface="Times New Roman"/>
              </a:rPr>
              <a:t> </a:t>
            </a:r>
            <a:r>
              <a:rPr sz="1600">
                <a:latin typeface="Times New Roman"/>
                <a:cs typeface="Times New Roman"/>
              </a:rPr>
              <a:t>of</a:t>
            </a:r>
            <a:r>
              <a:rPr sz="1600" spc="315">
                <a:latin typeface="Times New Roman"/>
                <a:cs typeface="Times New Roman"/>
              </a:rPr>
              <a:t> </a:t>
            </a:r>
            <a:r>
              <a:rPr sz="1600">
                <a:latin typeface="Times New Roman"/>
                <a:cs typeface="Times New Roman"/>
              </a:rPr>
              <a:t>the</a:t>
            </a:r>
            <a:r>
              <a:rPr sz="1600" spc="300">
                <a:latin typeface="Times New Roman"/>
                <a:cs typeface="Times New Roman"/>
              </a:rPr>
              <a:t> </a:t>
            </a:r>
            <a:r>
              <a:rPr sz="1600">
                <a:latin typeface="Times New Roman"/>
                <a:cs typeface="Times New Roman"/>
              </a:rPr>
              <a:t>crystal.</a:t>
            </a:r>
            <a:r>
              <a:rPr sz="1600" spc="300">
                <a:latin typeface="Times New Roman"/>
                <a:cs typeface="Times New Roman"/>
              </a:rPr>
              <a:t> </a:t>
            </a:r>
            <a:r>
              <a:rPr sz="1600">
                <a:latin typeface="Times New Roman"/>
                <a:cs typeface="Times New Roman"/>
              </a:rPr>
              <a:t>Thermal</a:t>
            </a:r>
            <a:r>
              <a:rPr sz="1600" spc="320">
                <a:latin typeface="Times New Roman"/>
                <a:cs typeface="Times New Roman"/>
              </a:rPr>
              <a:t> </a:t>
            </a:r>
            <a:r>
              <a:rPr sz="1600">
                <a:latin typeface="Times New Roman"/>
                <a:cs typeface="Times New Roman"/>
              </a:rPr>
              <a:t>radiation</a:t>
            </a:r>
            <a:r>
              <a:rPr sz="1600" spc="305">
                <a:latin typeface="Times New Roman"/>
                <a:cs typeface="Times New Roman"/>
              </a:rPr>
              <a:t> </a:t>
            </a:r>
            <a:r>
              <a:rPr sz="1600">
                <a:latin typeface="Times New Roman"/>
                <a:cs typeface="Times New Roman"/>
              </a:rPr>
              <a:t>is</a:t>
            </a:r>
            <a:r>
              <a:rPr sz="1600" spc="305">
                <a:latin typeface="Times New Roman"/>
                <a:cs typeface="Times New Roman"/>
              </a:rPr>
              <a:t> </a:t>
            </a:r>
            <a:r>
              <a:rPr sz="1600">
                <a:latin typeface="Times New Roman"/>
                <a:cs typeface="Times New Roman"/>
              </a:rPr>
              <a:t>applied</a:t>
            </a:r>
            <a:r>
              <a:rPr sz="1600" spc="310">
                <a:latin typeface="Times New Roman"/>
                <a:cs typeface="Times New Roman"/>
              </a:rPr>
              <a:t> </a:t>
            </a:r>
            <a:r>
              <a:rPr sz="1600" spc="-10">
                <a:latin typeface="Times New Roman"/>
                <a:cs typeface="Times New Roman"/>
              </a:rPr>
              <a:t>along </a:t>
            </a:r>
            <a:r>
              <a:rPr sz="1600">
                <a:latin typeface="Times New Roman"/>
                <a:cs typeface="Times New Roman"/>
              </a:rPr>
              <a:t>axis</a:t>
            </a:r>
            <a:r>
              <a:rPr sz="1600" spc="-20">
                <a:latin typeface="Times New Roman"/>
                <a:cs typeface="Times New Roman"/>
              </a:rPr>
              <a:t> </a:t>
            </a:r>
            <a:r>
              <a:rPr sz="1600">
                <a:latin typeface="Times New Roman"/>
                <a:cs typeface="Times New Roman"/>
              </a:rPr>
              <a:t>3</a:t>
            </a:r>
            <a:r>
              <a:rPr sz="1600" spc="-25">
                <a:latin typeface="Times New Roman"/>
                <a:cs typeface="Times New Roman"/>
              </a:rPr>
              <a:t> </a:t>
            </a:r>
            <a:r>
              <a:rPr sz="1600">
                <a:latin typeface="Times New Roman"/>
                <a:cs typeface="Times New Roman"/>
              </a:rPr>
              <a:t>from</a:t>
            </a:r>
            <a:r>
              <a:rPr sz="1600" spc="-15">
                <a:latin typeface="Times New Roman"/>
                <a:cs typeface="Times New Roman"/>
              </a:rPr>
              <a:t> </a:t>
            </a:r>
            <a:r>
              <a:rPr sz="1600">
                <a:latin typeface="Times New Roman"/>
                <a:cs typeface="Times New Roman"/>
              </a:rPr>
              <a:t>the</a:t>
            </a:r>
            <a:r>
              <a:rPr sz="1600" spc="-20">
                <a:latin typeface="Times New Roman"/>
                <a:cs typeface="Times New Roman"/>
              </a:rPr>
              <a:t> </a:t>
            </a:r>
            <a:r>
              <a:rPr sz="1600">
                <a:latin typeface="Times New Roman"/>
                <a:cs typeface="Times New Roman"/>
              </a:rPr>
              <a:t>bottom</a:t>
            </a:r>
            <a:r>
              <a:rPr sz="1600" spc="-25">
                <a:latin typeface="Times New Roman"/>
                <a:cs typeface="Times New Roman"/>
              </a:rPr>
              <a:t> </a:t>
            </a:r>
            <a:r>
              <a:rPr sz="1600">
                <a:latin typeface="Times New Roman"/>
                <a:cs typeface="Times New Roman"/>
              </a:rPr>
              <a:t>and</a:t>
            </a:r>
            <a:r>
              <a:rPr sz="1600" spc="-25">
                <a:latin typeface="Times New Roman"/>
                <a:cs typeface="Times New Roman"/>
              </a:rPr>
              <a:t> </a:t>
            </a:r>
            <a:r>
              <a:rPr sz="1600">
                <a:latin typeface="Times New Roman"/>
                <a:cs typeface="Times New Roman"/>
              </a:rPr>
              <a:t>escapes</a:t>
            </a:r>
            <a:r>
              <a:rPr sz="1600" spc="-5">
                <a:latin typeface="Times New Roman"/>
                <a:cs typeface="Times New Roman"/>
              </a:rPr>
              <a:t> </a:t>
            </a:r>
            <a:r>
              <a:rPr sz="1600" spc="-10">
                <a:latin typeface="Times New Roman"/>
                <a:cs typeface="Times New Roman"/>
              </a:rPr>
              <a:t>upward.</a:t>
            </a:r>
            <a:endParaRPr sz="1600">
              <a:latin typeface="Times New Roman"/>
              <a:cs typeface="Times New Roman"/>
            </a:endParaRPr>
          </a:p>
        </p:txBody>
      </p:sp>
      <p:grpSp>
        <p:nvGrpSpPr>
          <p:cNvPr id="9" name="object 9"/>
          <p:cNvGrpSpPr/>
          <p:nvPr/>
        </p:nvGrpSpPr>
        <p:grpSpPr>
          <a:xfrm>
            <a:off x="609600" y="2895600"/>
            <a:ext cx="5339080" cy="2557145"/>
            <a:chOff x="609600" y="2895600"/>
            <a:chExt cx="5339080" cy="2557145"/>
          </a:xfrm>
        </p:grpSpPr>
        <p:pic>
          <p:nvPicPr>
            <p:cNvPr id="10" name="object 10"/>
            <p:cNvPicPr/>
            <p:nvPr/>
          </p:nvPicPr>
          <p:blipFill>
            <a:blip r:embed="rId4" cstate="print"/>
            <a:stretch>
              <a:fillRect/>
            </a:stretch>
          </p:blipFill>
          <p:spPr>
            <a:xfrm>
              <a:off x="4191000" y="4267200"/>
              <a:ext cx="1276350" cy="676275"/>
            </a:xfrm>
            <a:prstGeom prst="rect">
              <a:avLst/>
            </a:prstGeom>
          </p:spPr>
        </p:pic>
        <p:pic>
          <p:nvPicPr>
            <p:cNvPr id="11" name="object 11"/>
            <p:cNvPicPr/>
            <p:nvPr/>
          </p:nvPicPr>
          <p:blipFill>
            <a:blip r:embed="rId5" cstate="print"/>
            <a:stretch>
              <a:fillRect/>
            </a:stretch>
          </p:blipFill>
          <p:spPr>
            <a:xfrm>
              <a:off x="609600" y="2895600"/>
              <a:ext cx="3285871" cy="2557018"/>
            </a:xfrm>
            <a:prstGeom prst="rect">
              <a:avLst/>
            </a:prstGeom>
          </p:spPr>
        </p:pic>
        <p:pic>
          <p:nvPicPr>
            <p:cNvPr id="12" name="object 12"/>
            <p:cNvPicPr/>
            <p:nvPr/>
          </p:nvPicPr>
          <p:blipFill>
            <a:blip r:embed="rId6" cstate="print"/>
            <a:stretch>
              <a:fillRect/>
            </a:stretch>
          </p:blipFill>
          <p:spPr>
            <a:xfrm>
              <a:off x="3538854" y="4387722"/>
              <a:ext cx="641197" cy="381000"/>
            </a:xfrm>
            <a:prstGeom prst="rect">
              <a:avLst/>
            </a:prstGeom>
          </p:spPr>
        </p:pic>
        <p:pic>
          <p:nvPicPr>
            <p:cNvPr id="13" name="object 13"/>
            <p:cNvPicPr/>
            <p:nvPr/>
          </p:nvPicPr>
          <p:blipFill>
            <a:blip r:embed="rId7" cstate="print"/>
            <a:stretch>
              <a:fillRect/>
            </a:stretch>
          </p:blipFill>
          <p:spPr>
            <a:xfrm>
              <a:off x="3962400" y="4800600"/>
              <a:ext cx="1885950" cy="228600"/>
            </a:xfrm>
            <a:prstGeom prst="rect">
              <a:avLst/>
            </a:prstGeom>
          </p:spPr>
        </p:pic>
        <p:pic>
          <p:nvPicPr>
            <p:cNvPr id="14" name="object 14"/>
            <p:cNvPicPr/>
            <p:nvPr/>
          </p:nvPicPr>
          <p:blipFill>
            <a:blip r:embed="rId8" cstate="print"/>
            <a:stretch>
              <a:fillRect/>
            </a:stretch>
          </p:blipFill>
          <p:spPr>
            <a:xfrm>
              <a:off x="3581400" y="4800600"/>
              <a:ext cx="409575" cy="238125"/>
            </a:xfrm>
            <a:prstGeom prst="rect">
              <a:avLst/>
            </a:prstGeom>
          </p:spPr>
        </p:pic>
        <p:sp>
          <p:nvSpPr>
            <p:cNvPr id="15" name="object 15"/>
            <p:cNvSpPr/>
            <p:nvPr/>
          </p:nvSpPr>
          <p:spPr>
            <a:xfrm>
              <a:off x="3581400" y="4343400"/>
              <a:ext cx="2362200" cy="762000"/>
            </a:xfrm>
            <a:custGeom>
              <a:avLst/>
              <a:gdLst/>
              <a:ahLst/>
              <a:cxnLst/>
              <a:rect l="l" t="t" r="r" b="b"/>
              <a:pathLst>
                <a:path w="2362200" h="762000">
                  <a:moveTo>
                    <a:pt x="0" y="762000"/>
                  </a:moveTo>
                  <a:lnTo>
                    <a:pt x="2362200" y="762000"/>
                  </a:lnTo>
                  <a:lnTo>
                    <a:pt x="2362200" y="0"/>
                  </a:lnTo>
                  <a:lnTo>
                    <a:pt x="0" y="0"/>
                  </a:lnTo>
                  <a:lnTo>
                    <a:pt x="0" y="762000"/>
                  </a:lnTo>
                  <a:close/>
                </a:path>
              </a:pathLst>
            </a:custGeom>
            <a:ln w="9525">
              <a:solidFill>
                <a:srgbClr val="000000"/>
              </a:solidFill>
            </a:ln>
          </p:spPr>
          <p:txBody>
            <a:bodyPr wrap="square" lIns="0" tIns="0" rIns="0" bIns="0" rtlCol="0"/>
            <a:lstStyle/>
            <a:p>
              <a:endParaRPr/>
            </a:p>
          </p:txBody>
        </p:sp>
      </p:gr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01600">
              <a:lnSpc>
                <a:spcPts val="1190"/>
              </a:lnSpc>
            </a:pPr>
            <a:fld id="{81D60167-4931-47E6-BA6A-407CBD079E47}" type="slidenum">
              <a:rPr spc="-5" dirty="0"/>
              <a:t>60</a:t>
            </a:fld>
            <a:endParaRPr spc="-5"/>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1625" rIns="0" bIns="0" rtlCol="0">
            <a:spAutoFit/>
          </a:bodyPr>
          <a:lstStyle/>
          <a:p>
            <a:pPr marL="2209800" marR="5080" indent="-1030605">
              <a:lnSpc>
                <a:spcPct val="100000"/>
              </a:lnSpc>
              <a:spcBef>
                <a:spcPts val="95"/>
              </a:spcBef>
            </a:pPr>
            <a:r>
              <a:rPr sz="4000"/>
              <a:t>Origin</a:t>
            </a:r>
            <a:r>
              <a:rPr sz="4000" spc="-120"/>
              <a:t> </a:t>
            </a:r>
            <a:r>
              <a:rPr sz="4000"/>
              <a:t>of</a:t>
            </a:r>
            <a:r>
              <a:rPr sz="4000" spc="-125"/>
              <a:t> </a:t>
            </a:r>
            <a:r>
              <a:rPr sz="4000"/>
              <a:t>NanoScience</a:t>
            </a:r>
            <a:r>
              <a:rPr sz="4000" spc="-125"/>
              <a:t> </a:t>
            </a:r>
            <a:r>
              <a:rPr sz="4000" spc="-25"/>
              <a:t>and </a:t>
            </a:r>
            <a:r>
              <a:rPr sz="4000" spc="-10"/>
              <a:t>Nanotechnology</a:t>
            </a:r>
            <a:endParaRPr sz="4000"/>
          </a:p>
        </p:txBody>
      </p:sp>
      <p:grpSp>
        <p:nvGrpSpPr>
          <p:cNvPr id="3" name="object 3"/>
          <p:cNvGrpSpPr/>
          <p:nvPr/>
        </p:nvGrpSpPr>
        <p:grpSpPr>
          <a:xfrm>
            <a:off x="1145603" y="1360932"/>
            <a:ext cx="6079490" cy="4699000"/>
            <a:chOff x="1145603" y="1360932"/>
            <a:chExt cx="6079490" cy="4699000"/>
          </a:xfrm>
        </p:grpSpPr>
        <p:pic>
          <p:nvPicPr>
            <p:cNvPr id="4" name="object 4"/>
            <p:cNvPicPr/>
            <p:nvPr/>
          </p:nvPicPr>
          <p:blipFill>
            <a:blip r:embed="rId2" cstate="print"/>
            <a:stretch>
              <a:fillRect/>
            </a:stretch>
          </p:blipFill>
          <p:spPr>
            <a:xfrm>
              <a:off x="1257869" y="1603784"/>
              <a:ext cx="5966667" cy="4455830"/>
            </a:xfrm>
            <a:prstGeom prst="rect">
              <a:avLst/>
            </a:prstGeom>
          </p:spPr>
        </p:pic>
        <p:sp>
          <p:nvSpPr>
            <p:cNvPr id="5" name="object 5"/>
            <p:cNvSpPr/>
            <p:nvPr/>
          </p:nvSpPr>
          <p:spPr>
            <a:xfrm>
              <a:off x="1150366" y="3958463"/>
              <a:ext cx="3068320" cy="1595755"/>
            </a:xfrm>
            <a:custGeom>
              <a:avLst/>
              <a:gdLst/>
              <a:ahLst/>
              <a:cxnLst/>
              <a:rect l="l" t="t" r="r" b="b"/>
              <a:pathLst>
                <a:path w="3068320" h="1595754">
                  <a:moveTo>
                    <a:pt x="3068066" y="0"/>
                  </a:moveTo>
                  <a:lnTo>
                    <a:pt x="0" y="0"/>
                  </a:lnTo>
                  <a:lnTo>
                    <a:pt x="0" y="1595628"/>
                  </a:lnTo>
                  <a:lnTo>
                    <a:pt x="3068066" y="1595628"/>
                  </a:lnTo>
                  <a:lnTo>
                    <a:pt x="3068066" y="0"/>
                  </a:lnTo>
                  <a:close/>
                </a:path>
              </a:pathLst>
            </a:custGeom>
            <a:solidFill>
              <a:srgbClr val="FFFF00">
                <a:alpha val="30195"/>
              </a:srgbClr>
            </a:solidFill>
          </p:spPr>
          <p:txBody>
            <a:bodyPr wrap="square" lIns="0" tIns="0" rIns="0" bIns="0" rtlCol="0"/>
            <a:lstStyle/>
            <a:p>
              <a:endParaRPr/>
            </a:p>
          </p:txBody>
        </p:sp>
        <p:sp>
          <p:nvSpPr>
            <p:cNvPr id="6" name="object 6"/>
            <p:cNvSpPr/>
            <p:nvPr/>
          </p:nvSpPr>
          <p:spPr>
            <a:xfrm>
              <a:off x="1150366" y="3958463"/>
              <a:ext cx="3068320" cy="1595755"/>
            </a:xfrm>
            <a:custGeom>
              <a:avLst/>
              <a:gdLst/>
              <a:ahLst/>
              <a:cxnLst/>
              <a:rect l="l" t="t" r="r" b="b"/>
              <a:pathLst>
                <a:path w="3068320" h="1595754">
                  <a:moveTo>
                    <a:pt x="0" y="1595628"/>
                  </a:moveTo>
                  <a:lnTo>
                    <a:pt x="3068066" y="1595628"/>
                  </a:lnTo>
                  <a:lnTo>
                    <a:pt x="3068066" y="0"/>
                  </a:lnTo>
                  <a:lnTo>
                    <a:pt x="0" y="0"/>
                  </a:lnTo>
                  <a:lnTo>
                    <a:pt x="0" y="1595628"/>
                  </a:lnTo>
                  <a:close/>
                </a:path>
              </a:pathLst>
            </a:custGeom>
            <a:ln w="9524">
              <a:solidFill>
                <a:srgbClr val="07296F"/>
              </a:solidFill>
            </a:ln>
          </p:spPr>
          <p:txBody>
            <a:bodyPr wrap="square" lIns="0" tIns="0" rIns="0" bIns="0" rtlCol="0"/>
            <a:lstStyle/>
            <a:p>
              <a:endParaRPr/>
            </a:p>
          </p:txBody>
        </p:sp>
        <p:sp>
          <p:nvSpPr>
            <p:cNvPr id="7" name="object 7"/>
            <p:cNvSpPr/>
            <p:nvPr/>
          </p:nvSpPr>
          <p:spPr>
            <a:xfrm>
              <a:off x="1269669" y="5405247"/>
              <a:ext cx="2948940" cy="121920"/>
            </a:xfrm>
            <a:custGeom>
              <a:avLst/>
              <a:gdLst/>
              <a:ahLst/>
              <a:cxnLst/>
              <a:rect l="l" t="t" r="r" b="b"/>
              <a:pathLst>
                <a:path w="2948940" h="121920">
                  <a:moveTo>
                    <a:pt x="30937" y="0"/>
                  </a:moveTo>
                  <a:lnTo>
                    <a:pt x="2948762" y="0"/>
                  </a:lnTo>
                </a:path>
                <a:path w="2948940" h="121920">
                  <a:moveTo>
                    <a:pt x="0" y="121665"/>
                  </a:moveTo>
                  <a:lnTo>
                    <a:pt x="2917774" y="121665"/>
                  </a:lnTo>
                </a:path>
              </a:pathLst>
            </a:custGeom>
            <a:ln w="25400">
              <a:solidFill>
                <a:srgbClr val="07296F"/>
              </a:solidFill>
            </a:ln>
          </p:spPr>
          <p:txBody>
            <a:bodyPr wrap="square" lIns="0" tIns="0" rIns="0" bIns="0" rtlCol="0"/>
            <a:lstStyle/>
            <a:p>
              <a:endParaRPr/>
            </a:p>
          </p:txBody>
        </p:sp>
        <p:pic>
          <p:nvPicPr>
            <p:cNvPr id="8" name="object 8"/>
            <p:cNvPicPr/>
            <p:nvPr/>
          </p:nvPicPr>
          <p:blipFill>
            <a:blip r:embed="rId3" cstate="print"/>
            <a:stretch>
              <a:fillRect/>
            </a:stretch>
          </p:blipFill>
          <p:spPr>
            <a:xfrm>
              <a:off x="2604516" y="1360932"/>
              <a:ext cx="3677411" cy="707136"/>
            </a:xfrm>
            <a:prstGeom prst="rect">
              <a:avLst/>
            </a:prstGeom>
          </p:spPr>
        </p:pic>
        <p:sp>
          <p:nvSpPr>
            <p:cNvPr id="9" name="object 9"/>
            <p:cNvSpPr/>
            <p:nvPr/>
          </p:nvSpPr>
          <p:spPr>
            <a:xfrm>
              <a:off x="2684399" y="1417701"/>
              <a:ext cx="3518535" cy="548640"/>
            </a:xfrm>
            <a:custGeom>
              <a:avLst/>
              <a:gdLst/>
              <a:ahLst/>
              <a:cxnLst/>
              <a:rect l="l" t="t" r="r" b="b"/>
              <a:pathLst>
                <a:path w="3518535" h="548639">
                  <a:moveTo>
                    <a:pt x="0" y="274065"/>
                  </a:moveTo>
                  <a:lnTo>
                    <a:pt x="14428" y="238794"/>
                  </a:lnTo>
                  <a:lnTo>
                    <a:pt x="56525" y="204874"/>
                  </a:lnTo>
                  <a:lnTo>
                    <a:pt x="99081" y="183148"/>
                  </a:lnTo>
                  <a:lnTo>
                    <a:pt x="152615" y="162228"/>
                  </a:lnTo>
                  <a:lnTo>
                    <a:pt x="216598" y="142195"/>
                  </a:lnTo>
                  <a:lnTo>
                    <a:pt x="290503" y="123134"/>
                  </a:lnTo>
                  <a:lnTo>
                    <a:pt x="331011" y="113992"/>
                  </a:lnTo>
                  <a:lnTo>
                    <a:pt x="373801" y="105124"/>
                  </a:lnTo>
                  <a:lnTo>
                    <a:pt x="418808" y="96540"/>
                  </a:lnTo>
                  <a:lnTo>
                    <a:pt x="465965" y="88250"/>
                  </a:lnTo>
                  <a:lnTo>
                    <a:pt x="515207" y="80264"/>
                  </a:lnTo>
                  <a:lnTo>
                    <a:pt x="566467" y="72592"/>
                  </a:lnTo>
                  <a:lnTo>
                    <a:pt x="619680" y="65245"/>
                  </a:lnTo>
                  <a:lnTo>
                    <a:pt x="674779" y="58233"/>
                  </a:lnTo>
                  <a:lnTo>
                    <a:pt x="731698" y="51567"/>
                  </a:lnTo>
                  <a:lnTo>
                    <a:pt x="790372" y="45256"/>
                  </a:lnTo>
                  <a:lnTo>
                    <a:pt x="850735" y="39311"/>
                  </a:lnTo>
                  <a:lnTo>
                    <a:pt x="912720" y="33743"/>
                  </a:lnTo>
                  <a:lnTo>
                    <a:pt x="976262" y="28560"/>
                  </a:lnTo>
                  <a:lnTo>
                    <a:pt x="1041294" y="23775"/>
                  </a:lnTo>
                  <a:lnTo>
                    <a:pt x="1107750" y="19396"/>
                  </a:lnTo>
                  <a:lnTo>
                    <a:pt x="1175566" y="15435"/>
                  </a:lnTo>
                  <a:lnTo>
                    <a:pt x="1244673" y="11901"/>
                  </a:lnTo>
                  <a:lnTo>
                    <a:pt x="1315008" y="8805"/>
                  </a:lnTo>
                  <a:lnTo>
                    <a:pt x="1386503" y="6157"/>
                  </a:lnTo>
                  <a:lnTo>
                    <a:pt x="1459092" y="3968"/>
                  </a:lnTo>
                  <a:lnTo>
                    <a:pt x="1532710" y="2247"/>
                  </a:lnTo>
                  <a:lnTo>
                    <a:pt x="1607291" y="1005"/>
                  </a:lnTo>
                  <a:lnTo>
                    <a:pt x="1682769" y="253"/>
                  </a:lnTo>
                  <a:lnTo>
                    <a:pt x="1759077" y="0"/>
                  </a:lnTo>
                  <a:lnTo>
                    <a:pt x="1835385" y="253"/>
                  </a:lnTo>
                  <a:lnTo>
                    <a:pt x="1910863" y="1005"/>
                  </a:lnTo>
                  <a:lnTo>
                    <a:pt x="1985445" y="2247"/>
                  </a:lnTo>
                  <a:lnTo>
                    <a:pt x="2059065" y="3968"/>
                  </a:lnTo>
                  <a:lnTo>
                    <a:pt x="2131656" y="6157"/>
                  </a:lnTo>
                  <a:lnTo>
                    <a:pt x="2203154" y="8805"/>
                  </a:lnTo>
                  <a:lnTo>
                    <a:pt x="2273491" y="11901"/>
                  </a:lnTo>
                  <a:lnTo>
                    <a:pt x="2342602" y="15435"/>
                  </a:lnTo>
                  <a:lnTo>
                    <a:pt x="2410421" y="19396"/>
                  </a:lnTo>
                  <a:lnTo>
                    <a:pt x="2476881" y="23775"/>
                  </a:lnTo>
                  <a:lnTo>
                    <a:pt x="2541917" y="28560"/>
                  </a:lnTo>
                  <a:lnTo>
                    <a:pt x="2605463" y="33743"/>
                  </a:lnTo>
                  <a:lnTo>
                    <a:pt x="2667453" y="39311"/>
                  </a:lnTo>
                  <a:lnTo>
                    <a:pt x="2727820" y="45256"/>
                  </a:lnTo>
                  <a:lnTo>
                    <a:pt x="2786499" y="51567"/>
                  </a:lnTo>
                  <a:lnTo>
                    <a:pt x="2843423" y="58233"/>
                  </a:lnTo>
                  <a:lnTo>
                    <a:pt x="2898527" y="65245"/>
                  </a:lnTo>
                  <a:lnTo>
                    <a:pt x="2951745" y="72592"/>
                  </a:lnTo>
                  <a:lnTo>
                    <a:pt x="3003010" y="80264"/>
                  </a:lnTo>
                  <a:lnTo>
                    <a:pt x="3052256" y="88250"/>
                  </a:lnTo>
                  <a:lnTo>
                    <a:pt x="3099419" y="96540"/>
                  </a:lnTo>
                  <a:lnTo>
                    <a:pt x="3144430" y="105124"/>
                  </a:lnTo>
                  <a:lnTo>
                    <a:pt x="3187226" y="113992"/>
                  </a:lnTo>
                  <a:lnTo>
                    <a:pt x="3227738" y="123134"/>
                  </a:lnTo>
                  <a:lnTo>
                    <a:pt x="3265902" y="132538"/>
                  </a:lnTo>
                  <a:lnTo>
                    <a:pt x="3334921" y="152095"/>
                  </a:lnTo>
                  <a:lnTo>
                    <a:pt x="3393753" y="172582"/>
                  </a:lnTo>
                  <a:lnTo>
                    <a:pt x="3441871" y="193915"/>
                  </a:lnTo>
                  <a:lnTo>
                    <a:pt x="3478746" y="216014"/>
                  </a:lnTo>
                  <a:lnTo>
                    <a:pt x="3511823" y="250415"/>
                  </a:lnTo>
                  <a:lnTo>
                    <a:pt x="3518280" y="274065"/>
                  </a:lnTo>
                  <a:lnTo>
                    <a:pt x="3516655" y="285956"/>
                  </a:lnTo>
                  <a:lnTo>
                    <a:pt x="3492802" y="320811"/>
                  </a:lnTo>
                  <a:lnTo>
                    <a:pt x="3461747" y="343266"/>
                  </a:lnTo>
                  <a:lnTo>
                    <a:pt x="3419184" y="364998"/>
                  </a:lnTo>
                  <a:lnTo>
                    <a:pt x="3365643" y="385925"/>
                  </a:lnTo>
                  <a:lnTo>
                    <a:pt x="3301652" y="405966"/>
                  </a:lnTo>
                  <a:lnTo>
                    <a:pt x="3227738" y="425036"/>
                  </a:lnTo>
                  <a:lnTo>
                    <a:pt x="3187226" y="434183"/>
                  </a:lnTo>
                  <a:lnTo>
                    <a:pt x="3144430" y="443055"/>
                  </a:lnTo>
                  <a:lnTo>
                    <a:pt x="3099419" y="451645"/>
                  </a:lnTo>
                  <a:lnTo>
                    <a:pt x="3052256" y="459940"/>
                  </a:lnTo>
                  <a:lnTo>
                    <a:pt x="3003010" y="467931"/>
                  </a:lnTo>
                  <a:lnTo>
                    <a:pt x="2951745" y="475608"/>
                  </a:lnTo>
                  <a:lnTo>
                    <a:pt x="2898527" y="482959"/>
                  </a:lnTo>
                  <a:lnTo>
                    <a:pt x="2843423" y="489976"/>
                  </a:lnTo>
                  <a:lnTo>
                    <a:pt x="2786499" y="496647"/>
                  </a:lnTo>
                  <a:lnTo>
                    <a:pt x="2727820" y="502963"/>
                  </a:lnTo>
                  <a:lnTo>
                    <a:pt x="2667453" y="508912"/>
                  </a:lnTo>
                  <a:lnTo>
                    <a:pt x="2605463" y="514485"/>
                  </a:lnTo>
                  <a:lnTo>
                    <a:pt x="2541917" y="519672"/>
                  </a:lnTo>
                  <a:lnTo>
                    <a:pt x="2476881" y="524462"/>
                  </a:lnTo>
                  <a:lnTo>
                    <a:pt x="2410421" y="528844"/>
                  </a:lnTo>
                  <a:lnTo>
                    <a:pt x="2342602" y="532809"/>
                  </a:lnTo>
                  <a:lnTo>
                    <a:pt x="2273491" y="536346"/>
                  </a:lnTo>
                  <a:lnTo>
                    <a:pt x="2203154" y="539444"/>
                  </a:lnTo>
                  <a:lnTo>
                    <a:pt x="2131656" y="542095"/>
                  </a:lnTo>
                  <a:lnTo>
                    <a:pt x="2059065" y="544286"/>
                  </a:lnTo>
                  <a:lnTo>
                    <a:pt x="1985445" y="546009"/>
                  </a:lnTo>
                  <a:lnTo>
                    <a:pt x="1910863" y="547252"/>
                  </a:lnTo>
                  <a:lnTo>
                    <a:pt x="1835385" y="548005"/>
                  </a:lnTo>
                  <a:lnTo>
                    <a:pt x="1759077" y="548259"/>
                  </a:lnTo>
                  <a:lnTo>
                    <a:pt x="1682769" y="548005"/>
                  </a:lnTo>
                  <a:lnTo>
                    <a:pt x="1607291" y="547252"/>
                  </a:lnTo>
                  <a:lnTo>
                    <a:pt x="1532710" y="546009"/>
                  </a:lnTo>
                  <a:lnTo>
                    <a:pt x="1459092" y="544286"/>
                  </a:lnTo>
                  <a:lnTo>
                    <a:pt x="1386503" y="542095"/>
                  </a:lnTo>
                  <a:lnTo>
                    <a:pt x="1315008" y="539444"/>
                  </a:lnTo>
                  <a:lnTo>
                    <a:pt x="1244673" y="536346"/>
                  </a:lnTo>
                  <a:lnTo>
                    <a:pt x="1175566" y="532809"/>
                  </a:lnTo>
                  <a:lnTo>
                    <a:pt x="1107750" y="528844"/>
                  </a:lnTo>
                  <a:lnTo>
                    <a:pt x="1041294" y="524462"/>
                  </a:lnTo>
                  <a:lnTo>
                    <a:pt x="976262" y="519672"/>
                  </a:lnTo>
                  <a:lnTo>
                    <a:pt x="912720" y="514485"/>
                  </a:lnTo>
                  <a:lnTo>
                    <a:pt x="850735" y="508912"/>
                  </a:lnTo>
                  <a:lnTo>
                    <a:pt x="790372" y="502963"/>
                  </a:lnTo>
                  <a:lnTo>
                    <a:pt x="731698" y="496647"/>
                  </a:lnTo>
                  <a:lnTo>
                    <a:pt x="674779" y="489976"/>
                  </a:lnTo>
                  <a:lnTo>
                    <a:pt x="619680" y="482959"/>
                  </a:lnTo>
                  <a:lnTo>
                    <a:pt x="566467" y="475608"/>
                  </a:lnTo>
                  <a:lnTo>
                    <a:pt x="515207" y="467931"/>
                  </a:lnTo>
                  <a:lnTo>
                    <a:pt x="465965" y="459940"/>
                  </a:lnTo>
                  <a:lnTo>
                    <a:pt x="418808" y="451645"/>
                  </a:lnTo>
                  <a:lnTo>
                    <a:pt x="373801" y="443055"/>
                  </a:lnTo>
                  <a:lnTo>
                    <a:pt x="331011" y="434183"/>
                  </a:lnTo>
                  <a:lnTo>
                    <a:pt x="290503" y="425036"/>
                  </a:lnTo>
                  <a:lnTo>
                    <a:pt x="252343" y="415627"/>
                  </a:lnTo>
                  <a:lnTo>
                    <a:pt x="183333" y="396061"/>
                  </a:lnTo>
                  <a:lnTo>
                    <a:pt x="124509" y="375567"/>
                  </a:lnTo>
                  <a:lnTo>
                    <a:pt x="76398" y="354227"/>
                  </a:lnTo>
                  <a:lnTo>
                    <a:pt x="39528" y="332124"/>
                  </a:lnTo>
                  <a:lnTo>
                    <a:pt x="6456" y="297717"/>
                  </a:lnTo>
                  <a:lnTo>
                    <a:pt x="0" y="274065"/>
                  </a:lnTo>
                  <a:close/>
                </a:path>
              </a:pathLst>
            </a:custGeom>
            <a:ln w="73025">
              <a:solidFill>
                <a:srgbClr val="FF0000"/>
              </a:solidFill>
            </a:ln>
          </p:spPr>
          <p:txBody>
            <a:bodyPr wrap="square" lIns="0" tIns="0" rIns="0" bIns="0" rtlCol="0"/>
            <a:lstStyle/>
            <a:p>
              <a:endParaRPr/>
            </a:p>
          </p:txBody>
        </p:sp>
      </p:grpSp>
      <p:sp>
        <p:nvSpPr>
          <p:cNvPr id="10" name="object 10"/>
          <p:cNvSpPr txBox="1"/>
          <p:nvPr/>
        </p:nvSpPr>
        <p:spPr>
          <a:xfrm>
            <a:off x="1346453" y="6249111"/>
            <a:ext cx="4670425" cy="239395"/>
          </a:xfrm>
          <a:prstGeom prst="rect">
            <a:avLst/>
          </a:prstGeom>
        </p:spPr>
        <p:txBody>
          <a:bodyPr vert="horz" wrap="square" lIns="0" tIns="12700" rIns="0" bIns="0" rtlCol="0">
            <a:spAutoFit/>
          </a:bodyPr>
          <a:lstStyle/>
          <a:p>
            <a:pPr marL="12700">
              <a:lnSpc>
                <a:spcPct val="100000"/>
              </a:lnSpc>
              <a:spcBef>
                <a:spcPts val="100"/>
              </a:spcBef>
            </a:pPr>
            <a:r>
              <a:rPr sz="1400" i="1">
                <a:latin typeface="Calibri"/>
                <a:cs typeface="Calibri"/>
              </a:rPr>
              <a:t>Ref:</a:t>
            </a:r>
            <a:r>
              <a:rPr sz="1400" i="1" spc="-60">
                <a:latin typeface="Calibri"/>
                <a:cs typeface="Calibri"/>
              </a:rPr>
              <a:t> </a:t>
            </a:r>
            <a:r>
              <a:rPr sz="1400" i="1" spc="-10">
                <a:latin typeface="Calibri"/>
                <a:cs typeface="Calibri"/>
                <a:hlinkClick r:id="rId4"/>
              </a:rPr>
              <a:t>http://www.pa.msu.edu/~yang/RFeynman_plentySpace.pdf</a:t>
            </a:r>
            <a:endParaRPr sz="1400">
              <a:latin typeface="Calibri"/>
              <a:cs typeface="Calibri"/>
            </a:endParaRPr>
          </a:p>
        </p:txBody>
      </p:sp>
      <p:pic>
        <p:nvPicPr>
          <p:cNvPr id="11" name="object 11"/>
          <p:cNvPicPr/>
          <p:nvPr/>
        </p:nvPicPr>
        <p:blipFill>
          <a:blip r:embed="rId5" cstate="print"/>
          <a:stretch>
            <a:fillRect/>
          </a:stretch>
        </p:blipFill>
        <p:spPr>
          <a:xfrm>
            <a:off x="7428483" y="164337"/>
            <a:ext cx="1525143" cy="2194432"/>
          </a:xfrm>
          <a:prstGeom prst="rect">
            <a:avLst/>
          </a:prstGeom>
        </p:spPr>
      </p:pic>
      <p:sp>
        <p:nvSpPr>
          <p:cNvPr id="12" name="object 12"/>
          <p:cNvSpPr txBox="1"/>
          <p:nvPr/>
        </p:nvSpPr>
        <p:spPr>
          <a:xfrm>
            <a:off x="7414641" y="2414396"/>
            <a:ext cx="1630045" cy="299720"/>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Richard</a:t>
            </a:r>
            <a:r>
              <a:rPr sz="1800" spc="-20">
                <a:latin typeface="Calibri"/>
                <a:cs typeface="Calibri"/>
              </a:rPr>
              <a:t> </a:t>
            </a:r>
            <a:r>
              <a:rPr sz="1800" spc="-10">
                <a:latin typeface="Calibri"/>
                <a:cs typeface="Calibri"/>
              </a:rPr>
              <a:t>Feynman</a:t>
            </a:r>
            <a:endParaRPr sz="1800">
              <a:latin typeface="Calibri"/>
              <a:cs typeface="Calibri"/>
            </a:endParaRPr>
          </a:p>
        </p:txBody>
      </p:sp>
      <p:sp>
        <p:nvSpPr>
          <p:cNvPr id="13" name="object 13"/>
          <p:cNvSpPr txBox="1">
            <a:spLocks noGrp="1"/>
          </p:cNvSpPr>
          <p:nvPr>
            <p:ph type="sldNum" sz="quarter" idx="7"/>
          </p:nvPr>
        </p:nvSpPr>
        <p:spPr>
          <a:prstGeom prst="rect">
            <a:avLst/>
          </a:prstGeom>
        </p:spPr>
        <p:txBody>
          <a:bodyPr vert="horz" wrap="square" lIns="0" tIns="635" rIns="0" bIns="0" rtlCol="0">
            <a:spAutoFit/>
          </a:bodyPr>
          <a:lstStyle/>
          <a:p>
            <a:pPr marL="156845">
              <a:lnSpc>
                <a:spcPct val="100000"/>
              </a:lnSpc>
              <a:spcBef>
                <a:spcPts val="5"/>
              </a:spcBef>
            </a:pPr>
            <a:fld id="{81D60167-4931-47E6-BA6A-407CBD079E47}" type="slidenum">
              <a:rPr dirty="0"/>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635" rIns="0" bIns="0" rtlCol="0">
            <a:spAutoFit/>
          </a:bodyPr>
          <a:lstStyle/>
          <a:p>
            <a:pPr marL="156845">
              <a:lnSpc>
                <a:spcPct val="100000"/>
              </a:lnSpc>
              <a:spcBef>
                <a:spcPts val="5"/>
              </a:spcBef>
            </a:pPr>
            <a:fld id="{81D60167-4931-47E6-BA6A-407CBD079E47}" type="slidenum">
              <a:rPr dirty="0"/>
              <a:t>62</a:t>
            </a:fld>
            <a:endParaRPr/>
          </a:p>
        </p:txBody>
      </p:sp>
      <p:sp>
        <p:nvSpPr>
          <p:cNvPr id="2" name="object 2"/>
          <p:cNvSpPr txBox="1">
            <a:spLocks noGrp="1"/>
          </p:cNvSpPr>
          <p:nvPr>
            <p:ph type="title"/>
          </p:nvPr>
        </p:nvSpPr>
        <p:spPr>
          <a:xfrm>
            <a:off x="1324736" y="2793873"/>
            <a:ext cx="6497955" cy="696595"/>
          </a:xfrm>
          <a:prstGeom prst="rect">
            <a:avLst/>
          </a:prstGeom>
        </p:spPr>
        <p:txBody>
          <a:bodyPr vert="horz" wrap="square" lIns="0" tIns="13335" rIns="0" bIns="0" rtlCol="0">
            <a:spAutoFit/>
          </a:bodyPr>
          <a:lstStyle/>
          <a:p>
            <a:pPr marL="12700">
              <a:lnSpc>
                <a:spcPct val="100000"/>
              </a:lnSpc>
              <a:spcBef>
                <a:spcPts val="105"/>
              </a:spcBef>
            </a:pPr>
            <a:r>
              <a:rPr b="1">
                <a:latin typeface="Calibri"/>
                <a:cs typeface="Calibri"/>
              </a:rPr>
              <a:t>Is</a:t>
            </a:r>
            <a:r>
              <a:rPr b="1" spc="-45">
                <a:latin typeface="Calibri"/>
                <a:cs typeface="Calibri"/>
              </a:rPr>
              <a:t> </a:t>
            </a:r>
            <a:r>
              <a:rPr b="1">
                <a:latin typeface="Calibri"/>
                <a:cs typeface="Calibri"/>
              </a:rPr>
              <a:t>Nanotechnology</a:t>
            </a:r>
            <a:r>
              <a:rPr b="1" spc="-60">
                <a:latin typeface="Calibri"/>
                <a:cs typeface="Calibri"/>
              </a:rPr>
              <a:t> </a:t>
            </a:r>
            <a:r>
              <a:rPr b="1" spc="-10">
                <a:latin typeface="Calibri"/>
                <a:cs typeface="Calibri"/>
              </a:rPr>
              <a:t>new????</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1902" y="755329"/>
            <a:ext cx="1131424" cy="5201236"/>
          </a:xfrm>
          <a:prstGeom prst="rect">
            <a:avLst/>
          </a:prstGeom>
        </p:spPr>
      </p:pic>
      <p:sp>
        <p:nvSpPr>
          <p:cNvPr id="3" name="object 3"/>
          <p:cNvSpPr txBox="1"/>
          <p:nvPr/>
        </p:nvSpPr>
        <p:spPr>
          <a:xfrm>
            <a:off x="254914" y="5820562"/>
            <a:ext cx="2536190" cy="756920"/>
          </a:xfrm>
          <a:prstGeom prst="rect">
            <a:avLst/>
          </a:prstGeom>
        </p:spPr>
        <p:txBody>
          <a:bodyPr vert="horz" wrap="square" lIns="0" tIns="12700" rIns="0" bIns="0" rtlCol="0">
            <a:spAutoFit/>
          </a:bodyPr>
          <a:lstStyle/>
          <a:p>
            <a:pPr marL="12700" marR="5080">
              <a:lnSpc>
                <a:spcPct val="100000"/>
              </a:lnSpc>
              <a:spcBef>
                <a:spcPts val="100"/>
              </a:spcBef>
            </a:pPr>
            <a:r>
              <a:rPr sz="2400" b="1" cap="small">
                <a:latin typeface="Arial"/>
                <a:cs typeface="Arial"/>
              </a:rPr>
              <a:t>Damascus</a:t>
            </a:r>
            <a:r>
              <a:rPr sz="2400" b="1" cap="small" spc="215">
                <a:latin typeface="Arial"/>
                <a:cs typeface="Arial"/>
              </a:rPr>
              <a:t> </a:t>
            </a:r>
            <a:r>
              <a:rPr sz="2400" b="1" cap="small" spc="-100">
                <a:latin typeface="Arial"/>
                <a:cs typeface="Arial"/>
              </a:rPr>
              <a:t>Sword </a:t>
            </a:r>
            <a:r>
              <a:rPr sz="2400" b="1" cap="small">
                <a:latin typeface="Arial"/>
                <a:cs typeface="Arial"/>
              </a:rPr>
              <a:t>(11th</a:t>
            </a:r>
            <a:r>
              <a:rPr sz="2400" b="1" cap="small" spc="25">
                <a:latin typeface="Arial"/>
                <a:cs typeface="Arial"/>
              </a:rPr>
              <a:t> </a:t>
            </a:r>
            <a:r>
              <a:rPr sz="2400" b="1" cap="small" spc="-10">
                <a:latin typeface="Arial"/>
                <a:cs typeface="Arial"/>
              </a:rPr>
              <a:t>century)</a:t>
            </a:r>
            <a:endParaRPr sz="2400">
              <a:latin typeface="Arial"/>
              <a:cs typeface="Arial"/>
            </a:endParaRPr>
          </a:p>
        </p:txBody>
      </p:sp>
      <p:sp>
        <p:nvSpPr>
          <p:cNvPr id="4" name="object 4"/>
          <p:cNvSpPr txBox="1"/>
          <p:nvPr/>
        </p:nvSpPr>
        <p:spPr>
          <a:xfrm>
            <a:off x="2202942" y="2889884"/>
            <a:ext cx="1668780" cy="1854835"/>
          </a:xfrm>
          <a:prstGeom prst="rect">
            <a:avLst/>
          </a:prstGeom>
        </p:spPr>
        <p:txBody>
          <a:bodyPr vert="horz" wrap="square" lIns="0" tIns="12700" rIns="0" bIns="0" rtlCol="0">
            <a:spAutoFit/>
          </a:bodyPr>
          <a:lstStyle/>
          <a:p>
            <a:pPr marL="354965" indent="-342265">
              <a:lnSpc>
                <a:spcPct val="100000"/>
              </a:lnSpc>
              <a:spcBef>
                <a:spcPts val="100"/>
              </a:spcBef>
              <a:buFont typeface="Wingdings"/>
              <a:buChar char=""/>
              <a:tabLst>
                <a:tab pos="354965" algn="l"/>
              </a:tabLst>
            </a:pPr>
            <a:r>
              <a:rPr sz="2400" b="1" cap="small" spc="-10">
                <a:latin typeface="Arial"/>
                <a:cs typeface="Arial"/>
              </a:rPr>
              <a:t>Strong</a:t>
            </a:r>
            <a:endParaRPr sz="2400">
              <a:latin typeface="Arial"/>
              <a:cs typeface="Arial"/>
            </a:endParaRPr>
          </a:p>
          <a:p>
            <a:pPr>
              <a:lnSpc>
                <a:spcPct val="100000"/>
              </a:lnSpc>
              <a:spcBef>
                <a:spcPts val="5"/>
              </a:spcBef>
              <a:buFont typeface="Wingdings"/>
              <a:buChar char=""/>
            </a:pPr>
            <a:endParaRPr sz="2500">
              <a:latin typeface="Arial"/>
              <a:cs typeface="Arial"/>
            </a:endParaRPr>
          </a:p>
          <a:p>
            <a:pPr marL="354965" indent="-342265">
              <a:lnSpc>
                <a:spcPct val="100000"/>
              </a:lnSpc>
              <a:buFont typeface="Wingdings"/>
              <a:buChar char=""/>
              <a:tabLst>
                <a:tab pos="354965" algn="l"/>
              </a:tabLst>
            </a:pPr>
            <a:r>
              <a:rPr sz="2400" b="1" cap="small" spc="-10">
                <a:latin typeface="Arial"/>
                <a:cs typeface="Arial"/>
              </a:rPr>
              <a:t>Sharp</a:t>
            </a:r>
            <a:endParaRPr sz="2400">
              <a:latin typeface="Arial"/>
              <a:cs typeface="Arial"/>
            </a:endParaRPr>
          </a:p>
          <a:p>
            <a:pPr>
              <a:lnSpc>
                <a:spcPct val="100000"/>
              </a:lnSpc>
              <a:spcBef>
                <a:spcPts val="5"/>
              </a:spcBef>
              <a:buFont typeface="Wingdings"/>
              <a:buChar char=""/>
            </a:pPr>
            <a:endParaRPr sz="2500">
              <a:latin typeface="Arial"/>
              <a:cs typeface="Arial"/>
            </a:endParaRPr>
          </a:p>
          <a:p>
            <a:pPr marL="438784" indent="-426084">
              <a:lnSpc>
                <a:spcPct val="100000"/>
              </a:lnSpc>
              <a:buFont typeface="Wingdings"/>
              <a:buChar char=""/>
              <a:tabLst>
                <a:tab pos="438784" algn="l"/>
              </a:tabLst>
            </a:pPr>
            <a:r>
              <a:rPr sz="2400" b="1" cap="small" spc="-25">
                <a:latin typeface="Arial"/>
                <a:cs typeface="Arial"/>
              </a:rPr>
              <a:t>Flexible</a:t>
            </a:r>
            <a:endParaRPr sz="2400">
              <a:latin typeface="Arial"/>
              <a:cs typeface="Arial"/>
            </a:endParaRPr>
          </a:p>
        </p:txBody>
      </p:sp>
      <p:pic>
        <p:nvPicPr>
          <p:cNvPr id="5" name="object 5"/>
          <p:cNvPicPr/>
          <p:nvPr/>
        </p:nvPicPr>
        <p:blipFill>
          <a:blip r:embed="rId3" cstate="print"/>
          <a:stretch>
            <a:fillRect/>
          </a:stretch>
        </p:blipFill>
        <p:spPr>
          <a:xfrm>
            <a:off x="4851780" y="1556766"/>
            <a:ext cx="3486404" cy="3564001"/>
          </a:xfrm>
          <a:prstGeom prst="rect">
            <a:avLst/>
          </a:prstGeom>
        </p:spPr>
      </p:pic>
      <p:sp>
        <p:nvSpPr>
          <p:cNvPr id="6" name="object 6"/>
          <p:cNvSpPr txBox="1"/>
          <p:nvPr/>
        </p:nvSpPr>
        <p:spPr>
          <a:xfrm>
            <a:off x="4385564" y="5142991"/>
            <a:ext cx="4453255" cy="1019810"/>
          </a:xfrm>
          <a:prstGeom prst="rect">
            <a:avLst/>
          </a:prstGeom>
        </p:spPr>
        <p:txBody>
          <a:bodyPr vert="horz" wrap="square" lIns="0" tIns="12700" rIns="0" bIns="0" rtlCol="0">
            <a:spAutoFit/>
          </a:bodyPr>
          <a:lstStyle/>
          <a:p>
            <a:pPr marL="441959" marR="5080" indent="-429895">
              <a:lnSpc>
                <a:spcPct val="100000"/>
              </a:lnSpc>
              <a:spcBef>
                <a:spcPts val="100"/>
              </a:spcBef>
            </a:pPr>
            <a:r>
              <a:rPr sz="2000" b="1" cap="small">
                <a:latin typeface="Arial"/>
                <a:cs typeface="Arial"/>
              </a:rPr>
              <a:t>HRTEM</a:t>
            </a:r>
            <a:r>
              <a:rPr sz="2000" b="1" cap="small" spc="-55">
                <a:latin typeface="Arial"/>
                <a:cs typeface="Arial"/>
              </a:rPr>
              <a:t> </a:t>
            </a:r>
            <a:r>
              <a:rPr sz="2000" b="1" cap="small">
                <a:latin typeface="Arial"/>
                <a:cs typeface="Arial"/>
              </a:rPr>
              <a:t>Image</a:t>
            </a:r>
            <a:r>
              <a:rPr sz="2000" b="1" cap="small" spc="90">
                <a:latin typeface="Arial"/>
                <a:cs typeface="Arial"/>
              </a:rPr>
              <a:t> </a:t>
            </a:r>
            <a:r>
              <a:rPr sz="2000" b="1" cap="small">
                <a:latin typeface="Arial"/>
                <a:cs typeface="Arial"/>
              </a:rPr>
              <a:t>Of</a:t>
            </a:r>
            <a:r>
              <a:rPr sz="2000" b="1" cap="small" spc="40">
                <a:latin typeface="Arial"/>
                <a:cs typeface="Arial"/>
              </a:rPr>
              <a:t> </a:t>
            </a:r>
            <a:r>
              <a:rPr sz="2000" b="1" cap="small">
                <a:latin typeface="Arial"/>
                <a:cs typeface="Arial"/>
              </a:rPr>
              <a:t>Carbon</a:t>
            </a:r>
            <a:r>
              <a:rPr sz="2000" b="1" cap="small" spc="85">
                <a:latin typeface="Arial"/>
                <a:cs typeface="Arial"/>
              </a:rPr>
              <a:t> </a:t>
            </a:r>
            <a:r>
              <a:rPr sz="2000" b="1" cap="small" spc="-45">
                <a:latin typeface="Arial"/>
                <a:cs typeface="Arial"/>
              </a:rPr>
              <a:t>Nanotubes </a:t>
            </a:r>
            <a:r>
              <a:rPr sz="2000" b="1" cap="small">
                <a:latin typeface="Arial"/>
                <a:cs typeface="Arial"/>
              </a:rPr>
              <a:t>In</a:t>
            </a:r>
            <a:r>
              <a:rPr sz="2000" b="1" cap="small" spc="-40">
                <a:latin typeface="Arial"/>
                <a:cs typeface="Arial"/>
              </a:rPr>
              <a:t> </a:t>
            </a:r>
            <a:r>
              <a:rPr sz="2000" b="1" cap="small">
                <a:latin typeface="Arial"/>
                <a:cs typeface="Arial"/>
              </a:rPr>
              <a:t>A</a:t>
            </a:r>
            <a:r>
              <a:rPr sz="2000" b="1" cap="small" spc="-110">
                <a:latin typeface="Arial"/>
                <a:cs typeface="Arial"/>
              </a:rPr>
              <a:t> </a:t>
            </a:r>
            <a:r>
              <a:rPr sz="2000" b="1" cap="small">
                <a:latin typeface="Arial"/>
                <a:cs typeface="Arial"/>
              </a:rPr>
              <a:t>Genuine</a:t>
            </a:r>
            <a:r>
              <a:rPr sz="2000" b="1" cap="small" spc="25">
                <a:latin typeface="Arial"/>
                <a:cs typeface="Arial"/>
              </a:rPr>
              <a:t> </a:t>
            </a:r>
            <a:r>
              <a:rPr sz="2000" b="1" cap="small">
                <a:latin typeface="Arial"/>
                <a:cs typeface="Arial"/>
              </a:rPr>
              <a:t>Damascus</a:t>
            </a:r>
            <a:r>
              <a:rPr sz="2000" b="1" cap="small" spc="85">
                <a:latin typeface="Arial"/>
                <a:cs typeface="Arial"/>
              </a:rPr>
              <a:t> </a:t>
            </a:r>
            <a:r>
              <a:rPr sz="2000" b="1" cap="small" spc="-10">
                <a:latin typeface="Arial"/>
                <a:cs typeface="Arial"/>
              </a:rPr>
              <a:t>Sabre</a:t>
            </a:r>
            <a:endParaRPr sz="2000">
              <a:latin typeface="Arial"/>
              <a:cs typeface="Arial"/>
            </a:endParaRPr>
          </a:p>
          <a:p>
            <a:pPr marL="494030">
              <a:lnSpc>
                <a:spcPct val="100000"/>
              </a:lnSpc>
              <a:spcBef>
                <a:spcPts val="625"/>
              </a:spcBef>
            </a:pPr>
            <a:r>
              <a:rPr sz="2000">
                <a:latin typeface="Arial"/>
                <a:cs typeface="Arial"/>
              </a:rPr>
              <a:t>M.</a:t>
            </a:r>
            <a:r>
              <a:rPr sz="2000" spc="-35">
                <a:latin typeface="Arial"/>
                <a:cs typeface="Arial"/>
              </a:rPr>
              <a:t> </a:t>
            </a:r>
            <a:r>
              <a:rPr sz="2000">
                <a:latin typeface="Arial"/>
                <a:cs typeface="Arial"/>
              </a:rPr>
              <a:t>Reibold</a:t>
            </a:r>
            <a:r>
              <a:rPr sz="2000" spc="-10">
                <a:latin typeface="Arial"/>
                <a:cs typeface="Arial"/>
              </a:rPr>
              <a:t> </a:t>
            </a:r>
            <a:r>
              <a:rPr sz="2000">
                <a:latin typeface="Arial"/>
                <a:cs typeface="Arial"/>
              </a:rPr>
              <a:t>et</a:t>
            </a:r>
            <a:r>
              <a:rPr sz="2000" spc="-30">
                <a:latin typeface="Arial"/>
                <a:cs typeface="Arial"/>
              </a:rPr>
              <a:t> </a:t>
            </a:r>
            <a:r>
              <a:rPr sz="2000">
                <a:latin typeface="Arial"/>
                <a:cs typeface="Arial"/>
              </a:rPr>
              <a:t>al.,</a:t>
            </a:r>
            <a:r>
              <a:rPr sz="2000" spc="-20">
                <a:latin typeface="Arial"/>
                <a:cs typeface="Arial"/>
              </a:rPr>
              <a:t> </a:t>
            </a:r>
            <a:r>
              <a:rPr sz="2000">
                <a:latin typeface="Arial"/>
                <a:cs typeface="Arial"/>
              </a:rPr>
              <a:t>Nature</a:t>
            </a:r>
            <a:r>
              <a:rPr sz="2000" spc="-30">
                <a:latin typeface="Arial"/>
                <a:cs typeface="Arial"/>
              </a:rPr>
              <a:t> </a:t>
            </a:r>
            <a:r>
              <a:rPr sz="2000" spc="-20">
                <a:latin typeface="Arial"/>
                <a:cs typeface="Arial"/>
              </a:rPr>
              <a:t>2006</a:t>
            </a:r>
            <a:endParaRPr sz="20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156845">
              <a:lnSpc>
                <a:spcPct val="100000"/>
              </a:lnSpc>
              <a:spcBef>
                <a:spcPts val="5"/>
              </a:spcBef>
            </a:pPr>
            <a:fld id="{81D60167-4931-47E6-BA6A-407CBD079E47}" type="slidenum">
              <a:rPr dirty="0"/>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9130" y="453390"/>
            <a:ext cx="7799958" cy="4679950"/>
          </a:xfrm>
          <a:prstGeom prst="rect">
            <a:avLst/>
          </a:prstGeom>
        </p:spPr>
      </p:pic>
      <p:sp>
        <p:nvSpPr>
          <p:cNvPr id="3" name="object 3"/>
          <p:cNvSpPr txBox="1"/>
          <p:nvPr/>
        </p:nvSpPr>
        <p:spPr>
          <a:xfrm>
            <a:off x="738022" y="5052466"/>
            <a:ext cx="7348220" cy="1047750"/>
          </a:xfrm>
          <a:prstGeom prst="rect">
            <a:avLst/>
          </a:prstGeom>
        </p:spPr>
        <p:txBody>
          <a:bodyPr vert="horz" wrap="square" lIns="0" tIns="112395" rIns="0" bIns="0" rtlCol="0">
            <a:spAutoFit/>
          </a:bodyPr>
          <a:lstStyle/>
          <a:p>
            <a:pPr marL="2558415">
              <a:lnSpc>
                <a:spcPct val="100000"/>
              </a:lnSpc>
              <a:spcBef>
                <a:spcPts val="885"/>
              </a:spcBef>
            </a:pPr>
            <a:r>
              <a:rPr sz="1800" b="1">
                <a:latin typeface="Calibri"/>
                <a:cs typeface="Calibri"/>
              </a:rPr>
              <a:t>The</a:t>
            </a:r>
            <a:r>
              <a:rPr sz="1800" b="1" spc="-35">
                <a:latin typeface="Calibri"/>
                <a:cs typeface="Calibri"/>
              </a:rPr>
              <a:t> </a:t>
            </a:r>
            <a:r>
              <a:rPr sz="1800" b="1">
                <a:latin typeface="Calibri"/>
                <a:cs typeface="Calibri"/>
              </a:rPr>
              <a:t>stunning</a:t>
            </a:r>
            <a:r>
              <a:rPr sz="1800" b="1" spc="-45">
                <a:latin typeface="Calibri"/>
                <a:cs typeface="Calibri"/>
              </a:rPr>
              <a:t> </a:t>
            </a:r>
            <a:r>
              <a:rPr sz="1800" b="1" spc="-10">
                <a:latin typeface="Calibri"/>
                <a:cs typeface="Calibri"/>
              </a:rPr>
              <a:t>Lycurgus</a:t>
            </a:r>
            <a:r>
              <a:rPr sz="1800" b="1" spc="-55">
                <a:latin typeface="Calibri"/>
                <a:cs typeface="Calibri"/>
              </a:rPr>
              <a:t> </a:t>
            </a:r>
            <a:r>
              <a:rPr sz="1800" b="1">
                <a:latin typeface="Calibri"/>
                <a:cs typeface="Calibri"/>
              </a:rPr>
              <a:t>cup(AD</a:t>
            </a:r>
            <a:r>
              <a:rPr sz="1800" b="1" spc="-45">
                <a:latin typeface="Calibri"/>
                <a:cs typeface="Calibri"/>
              </a:rPr>
              <a:t> </a:t>
            </a:r>
            <a:r>
              <a:rPr sz="1800" b="1" spc="-20">
                <a:latin typeface="Calibri"/>
                <a:cs typeface="Calibri"/>
              </a:rPr>
              <a:t>400)</a:t>
            </a:r>
            <a:endParaRPr sz="1800">
              <a:latin typeface="Calibri"/>
              <a:cs typeface="Calibri"/>
            </a:endParaRPr>
          </a:p>
          <a:p>
            <a:pPr marL="12700" marR="5080">
              <a:lnSpc>
                <a:spcPct val="100000"/>
              </a:lnSpc>
              <a:spcBef>
                <a:spcPts val="785"/>
              </a:spcBef>
            </a:pPr>
            <a:r>
              <a:rPr sz="1800">
                <a:latin typeface="Calibri"/>
                <a:cs typeface="Calibri"/>
              </a:rPr>
              <a:t>Reveals</a:t>
            </a:r>
            <a:r>
              <a:rPr sz="1800" spc="-25">
                <a:latin typeface="Calibri"/>
                <a:cs typeface="Calibri"/>
              </a:rPr>
              <a:t> </a:t>
            </a:r>
            <a:r>
              <a:rPr sz="1800">
                <a:latin typeface="Calibri"/>
                <a:cs typeface="Calibri"/>
              </a:rPr>
              <a:t>a</a:t>
            </a:r>
            <a:r>
              <a:rPr sz="1800" spc="-25">
                <a:latin typeface="Calibri"/>
                <a:cs typeface="Calibri"/>
              </a:rPr>
              <a:t> </a:t>
            </a:r>
            <a:r>
              <a:rPr sz="1800">
                <a:latin typeface="Calibri"/>
                <a:cs typeface="Calibri"/>
              </a:rPr>
              <a:t>brilliant</a:t>
            </a:r>
            <a:r>
              <a:rPr sz="1800" spc="-5">
                <a:latin typeface="Calibri"/>
                <a:cs typeface="Calibri"/>
              </a:rPr>
              <a:t> </a:t>
            </a:r>
            <a:r>
              <a:rPr sz="1800">
                <a:latin typeface="Calibri"/>
                <a:cs typeface="Calibri"/>
              </a:rPr>
              <a:t>red</a:t>
            </a:r>
            <a:r>
              <a:rPr sz="1800" spc="-5">
                <a:latin typeface="Calibri"/>
                <a:cs typeface="Calibri"/>
              </a:rPr>
              <a:t> </a:t>
            </a:r>
            <a:r>
              <a:rPr sz="1800">
                <a:latin typeface="Calibri"/>
                <a:cs typeface="Calibri"/>
              </a:rPr>
              <a:t>when</a:t>
            </a:r>
            <a:r>
              <a:rPr sz="1800" spc="-5">
                <a:latin typeface="Calibri"/>
                <a:cs typeface="Calibri"/>
              </a:rPr>
              <a:t> </a:t>
            </a:r>
            <a:r>
              <a:rPr sz="1800">
                <a:latin typeface="Calibri"/>
                <a:cs typeface="Calibri"/>
              </a:rPr>
              <a:t>light</a:t>
            </a:r>
            <a:r>
              <a:rPr sz="1800" spc="-20">
                <a:latin typeface="Calibri"/>
                <a:cs typeface="Calibri"/>
              </a:rPr>
              <a:t> </a:t>
            </a:r>
            <a:r>
              <a:rPr sz="1800">
                <a:latin typeface="Calibri"/>
                <a:cs typeface="Calibri"/>
              </a:rPr>
              <a:t>passes</a:t>
            </a:r>
            <a:r>
              <a:rPr sz="1800" spc="-35">
                <a:latin typeface="Calibri"/>
                <a:cs typeface="Calibri"/>
              </a:rPr>
              <a:t> </a:t>
            </a:r>
            <a:r>
              <a:rPr sz="1800">
                <a:latin typeface="Calibri"/>
                <a:cs typeface="Calibri"/>
              </a:rPr>
              <a:t>through</a:t>
            </a:r>
            <a:r>
              <a:rPr sz="1800" spc="-10">
                <a:latin typeface="Calibri"/>
                <a:cs typeface="Calibri"/>
              </a:rPr>
              <a:t> </a:t>
            </a:r>
            <a:r>
              <a:rPr sz="1800">
                <a:latin typeface="Calibri"/>
                <a:cs typeface="Calibri"/>
              </a:rPr>
              <a:t>its</a:t>
            </a:r>
            <a:r>
              <a:rPr sz="1800" spc="-25">
                <a:latin typeface="Calibri"/>
                <a:cs typeface="Calibri"/>
              </a:rPr>
              <a:t> </a:t>
            </a:r>
            <a:r>
              <a:rPr sz="1800">
                <a:latin typeface="Calibri"/>
                <a:cs typeface="Calibri"/>
              </a:rPr>
              <a:t>sections</a:t>
            </a:r>
            <a:r>
              <a:rPr sz="1800" spc="-15">
                <a:latin typeface="Calibri"/>
                <a:cs typeface="Calibri"/>
              </a:rPr>
              <a:t> </a:t>
            </a:r>
            <a:r>
              <a:rPr sz="1800">
                <a:latin typeface="Calibri"/>
                <a:cs typeface="Calibri"/>
              </a:rPr>
              <a:t>of</a:t>
            </a:r>
            <a:r>
              <a:rPr sz="1800" spc="-25">
                <a:latin typeface="Calibri"/>
                <a:cs typeface="Calibri"/>
              </a:rPr>
              <a:t> </a:t>
            </a:r>
            <a:r>
              <a:rPr sz="1800">
                <a:latin typeface="Calibri"/>
                <a:cs typeface="Calibri"/>
              </a:rPr>
              <a:t>glass</a:t>
            </a:r>
            <a:r>
              <a:rPr sz="1800" spc="-25">
                <a:latin typeface="Calibri"/>
                <a:cs typeface="Calibri"/>
              </a:rPr>
              <a:t> </a:t>
            </a:r>
            <a:r>
              <a:rPr sz="1800" spc="-10">
                <a:latin typeface="Calibri"/>
                <a:cs typeface="Calibri"/>
              </a:rPr>
              <a:t>containing gold-</a:t>
            </a:r>
            <a:r>
              <a:rPr sz="1800">
                <a:latin typeface="Calibri"/>
                <a:cs typeface="Calibri"/>
              </a:rPr>
              <a:t>silver</a:t>
            </a:r>
            <a:r>
              <a:rPr sz="1800" spc="-25">
                <a:latin typeface="Calibri"/>
                <a:cs typeface="Calibri"/>
              </a:rPr>
              <a:t> </a:t>
            </a:r>
            <a:r>
              <a:rPr sz="1800">
                <a:latin typeface="Calibri"/>
                <a:cs typeface="Calibri"/>
              </a:rPr>
              <a:t>alloyed</a:t>
            </a:r>
            <a:r>
              <a:rPr sz="1800" spc="5">
                <a:latin typeface="Calibri"/>
                <a:cs typeface="Calibri"/>
              </a:rPr>
              <a:t> </a:t>
            </a:r>
            <a:r>
              <a:rPr sz="1800" spc="-10">
                <a:latin typeface="Calibri"/>
                <a:cs typeface="Calibri"/>
              </a:rPr>
              <a:t>nanoparticles</a:t>
            </a:r>
            <a:endParaRPr sz="18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156845">
              <a:lnSpc>
                <a:spcPct val="100000"/>
              </a:lnSpc>
              <a:spcBef>
                <a:spcPts val="5"/>
              </a:spcBef>
            </a:pPr>
            <a:fld id="{81D60167-4931-47E6-BA6A-407CBD079E47}" type="slidenum">
              <a:rPr dirty="0"/>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04681" y="6426809"/>
            <a:ext cx="102870" cy="208279"/>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5</a:t>
            </a:r>
            <a:endParaRPr sz="1200">
              <a:latin typeface="Calibri"/>
              <a:cs typeface="Calibri"/>
            </a:endParaRPr>
          </a:p>
        </p:txBody>
      </p:sp>
      <p:pic>
        <p:nvPicPr>
          <p:cNvPr id="3" name="object 3"/>
          <p:cNvPicPr/>
          <p:nvPr/>
        </p:nvPicPr>
        <p:blipFill>
          <a:blip r:embed="rId2" cstate="print"/>
          <a:stretch>
            <a:fillRect/>
          </a:stretch>
        </p:blipFill>
        <p:spPr>
          <a:xfrm>
            <a:off x="1103312" y="1062736"/>
            <a:ext cx="6931278" cy="4090924"/>
          </a:xfrm>
          <a:prstGeom prst="rect">
            <a:avLst/>
          </a:prstGeom>
        </p:spPr>
      </p:pic>
      <p:sp>
        <p:nvSpPr>
          <p:cNvPr id="4" name="object 4"/>
          <p:cNvSpPr txBox="1"/>
          <p:nvPr/>
        </p:nvSpPr>
        <p:spPr>
          <a:xfrm>
            <a:off x="326542" y="5661761"/>
            <a:ext cx="8455025" cy="757555"/>
          </a:xfrm>
          <a:prstGeom prst="rect">
            <a:avLst/>
          </a:prstGeom>
        </p:spPr>
        <p:txBody>
          <a:bodyPr vert="horz" wrap="square" lIns="0" tIns="12700" rIns="0" bIns="0" rtlCol="0">
            <a:spAutoFit/>
          </a:bodyPr>
          <a:lstStyle/>
          <a:p>
            <a:pPr marL="81280">
              <a:lnSpc>
                <a:spcPct val="100000"/>
              </a:lnSpc>
              <a:spcBef>
                <a:spcPts val="100"/>
              </a:spcBef>
            </a:pPr>
            <a:r>
              <a:rPr sz="2400">
                <a:latin typeface="Calibri"/>
                <a:cs typeface="Calibri"/>
              </a:rPr>
              <a:t>A</a:t>
            </a:r>
            <a:r>
              <a:rPr sz="2400" spc="-70">
                <a:latin typeface="Calibri"/>
                <a:cs typeface="Calibri"/>
              </a:rPr>
              <a:t> </a:t>
            </a:r>
            <a:r>
              <a:rPr sz="2400">
                <a:latin typeface="Calibri"/>
                <a:cs typeface="Calibri"/>
              </a:rPr>
              <a:t>bulk</a:t>
            </a:r>
            <a:r>
              <a:rPr sz="2400" spc="-50">
                <a:latin typeface="Calibri"/>
                <a:cs typeface="Calibri"/>
              </a:rPr>
              <a:t> </a:t>
            </a:r>
            <a:r>
              <a:rPr sz="2400">
                <a:latin typeface="Calibri"/>
                <a:cs typeface="Calibri"/>
              </a:rPr>
              <a:t>material</a:t>
            </a:r>
            <a:r>
              <a:rPr sz="2400" spc="-60">
                <a:latin typeface="Calibri"/>
                <a:cs typeface="Calibri"/>
              </a:rPr>
              <a:t> </a:t>
            </a:r>
            <a:r>
              <a:rPr sz="2400">
                <a:latin typeface="Calibri"/>
                <a:cs typeface="Calibri"/>
              </a:rPr>
              <a:t>should</a:t>
            </a:r>
            <a:r>
              <a:rPr sz="2400" spc="-50">
                <a:latin typeface="Calibri"/>
                <a:cs typeface="Calibri"/>
              </a:rPr>
              <a:t> </a:t>
            </a:r>
            <a:r>
              <a:rPr sz="2400">
                <a:latin typeface="Calibri"/>
                <a:cs typeface="Calibri"/>
              </a:rPr>
              <a:t>have</a:t>
            </a:r>
            <a:r>
              <a:rPr sz="2400" spc="-40">
                <a:latin typeface="Calibri"/>
                <a:cs typeface="Calibri"/>
              </a:rPr>
              <a:t> </a:t>
            </a:r>
            <a:r>
              <a:rPr sz="2400" spc="-10">
                <a:latin typeface="Calibri"/>
                <a:cs typeface="Calibri"/>
              </a:rPr>
              <a:t>constant</a:t>
            </a:r>
            <a:r>
              <a:rPr sz="2400" spc="-70">
                <a:latin typeface="Calibri"/>
                <a:cs typeface="Calibri"/>
              </a:rPr>
              <a:t> </a:t>
            </a:r>
            <a:r>
              <a:rPr sz="2400">
                <a:latin typeface="Calibri"/>
                <a:cs typeface="Calibri"/>
              </a:rPr>
              <a:t>physical</a:t>
            </a:r>
            <a:r>
              <a:rPr sz="2400" spc="-50">
                <a:latin typeface="Calibri"/>
                <a:cs typeface="Calibri"/>
              </a:rPr>
              <a:t> </a:t>
            </a:r>
            <a:r>
              <a:rPr sz="2400">
                <a:latin typeface="Calibri"/>
                <a:cs typeface="Calibri"/>
              </a:rPr>
              <a:t>properties</a:t>
            </a:r>
            <a:r>
              <a:rPr sz="2400" spc="-60">
                <a:latin typeface="Calibri"/>
                <a:cs typeface="Calibri"/>
              </a:rPr>
              <a:t> </a:t>
            </a:r>
            <a:r>
              <a:rPr sz="2400" spc="-10">
                <a:latin typeface="Calibri"/>
                <a:cs typeface="Calibri"/>
              </a:rPr>
              <a:t>regardless</a:t>
            </a:r>
            <a:endParaRPr sz="2400">
              <a:latin typeface="Calibri"/>
              <a:cs typeface="Calibri"/>
            </a:endParaRPr>
          </a:p>
          <a:p>
            <a:pPr marL="12700">
              <a:lnSpc>
                <a:spcPct val="100000"/>
              </a:lnSpc>
            </a:pPr>
            <a:r>
              <a:rPr sz="2400">
                <a:latin typeface="Calibri"/>
                <a:cs typeface="Calibri"/>
              </a:rPr>
              <a:t>of</a:t>
            </a:r>
            <a:r>
              <a:rPr sz="2400" spc="-35">
                <a:latin typeface="Calibri"/>
                <a:cs typeface="Calibri"/>
              </a:rPr>
              <a:t> </a:t>
            </a:r>
            <a:r>
              <a:rPr sz="2400">
                <a:latin typeface="Calibri"/>
                <a:cs typeface="Calibri"/>
              </a:rPr>
              <a:t>its</a:t>
            </a:r>
            <a:r>
              <a:rPr sz="2400" spc="-30">
                <a:latin typeface="Calibri"/>
                <a:cs typeface="Calibri"/>
              </a:rPr>
              <a:t> </a:t>
            </a:r>
            <a:r>
              <a:rPr sz="2400">
                <a:latin typeface="Calibri"/>
                <a:cs typeface="Calibri"/>
              </a:rPr>
              <a:t>size,</a:t>
            </a:r>
            <a:r>
              <a:rPr sz="2400" spc="-25">
                <a:latin typeface="Calibri"/>
                <a:cs typeface="Calibri"/>
              </a:rPr>
              <a:t> </a:t>
            </a:r>
            <a:r>
              <a:rPr sz="2400">
                <a:latin typeface="Calibri"/>
                <a:cs typeface="Calibri"/>
              </a:rPr>
              <a:t>but</a:t>
            </a:r>
            <a:r>
              <a:rPr sz="2400" spc="-20">
                <a:latin typeface="Calibri"/>
                <a:cs typeface="Calibri"/>
              </a:rPr>
              <a:t> </a:t>
            </a:r>
            <a:r>
              <a:rPr sz="2400">
                <a:latin typeface="Calibri"/>
                <a:cs typeface="Calibri"/>
              </a:rPr>
              <a:t>at</a:t>
            </a:r>
            <a:r>
              <a:rPr sz="2400" spc="-20">
                <a:latin typeface="Calibri"/>
                <a:cs typeface="Calibri"/>
              </a:rPr>
              <a:t> </a:t>
            </a:r>
            <a:r>
              <a:rPr sz="2400">
                <a:latin typeface="Calibri"/>
                <a:cs typeface="Calibri"/>
              </a:rPr>
              <a:t>the</a:t>
            </a:r>
            <a:r>
              <a:rPr sz="2400" spc="-30">
                <a:latin typeface="Calibri"/>
                <a:cs typeface="Calibri"/>
              </a:rPr>
              <a:t> </a:t>
            </a:r>
            <a:r>
              <a:rPr sz="2400" spc="-10">
                <a:latin typeface="Calibri"/>
                <a:cs typeface="Calibri"/>
              </a:rPr>
              <a:t>nano-</a:t>
            </a:r>
            <a:r>
              <a:rPr sz="2400">
                <a:latin typeface="Calibri"/>
                <a:cs typeface="Calibri"/>
              </a:rPr>
              <a:t>scale</a:t>
            </a:r>
            <a:r>
              <a:rPr sz="2400" spc="-10">
                <a:latin typeface="Calibri"/>
                <a:cs typeface="Calibri"/>
              </a:rPr>
              <a:t> </a:t>
            </a:r>
            <a:r>
              <a:rPr sz="2400" spc="-20">
                <a:latin typeface="Calibri"/>
                <a:cs typeface="Calibri"/>
              </a:rPr>
              <a:t>size-</a:t>
            </a:r>
            <a:r>
              <a:rPr sz="2400">
                <a:latin typeface="Calibri"/>
                <a:cs typeface="Calibri"/>
              </a:rPr>
              <a:t>dependent</a:t>
            </a:r>
            <a:r>
              <a:rPr sz="2400" spc="-10">
                <a:latin typeface="Calibri"/>
                <a:cs typeface="Calibri"/>
              </a:rPr>
              <a:t> </a:t>
            </a:r>
            <a:r>
              <a:rPr sz="2400">
                <a:latin typeface="Calibri"/>
                <a:cs typeface="Calibri"/>
              </a:rPr>
              <a:t>properties</a:t>
            </a:r>
            <a:r>
              <a:rPr sz="2400" spc="-20">
                <a:latin typeface="Calibri"/>
                <a:cs typeface="Calibri"/>
              </a:rPr>
              <a:t> </a:t>
            </a:r>
            <a:r>
              <a:rPr sz="2400">
                <a:latin typeface="Calibri"/>
                <a:cs typeface="Calibri"/>
              </a:rPr>
              <a:t>are</a:t>
            </a:r>
            <a:r>
              <a:rPr sz="2400" spc="-25">
                <a:latin typeface="Calibri"/>
                <a:cs typeface="Calibri"/>
              </a:rPr>
              <a:t> </a:t>
            </a:r>
            <a:r>
              <a:rPr sz="2400" spc="-10">
                <a:latin typeface="Calibri"/>
                <a:cs typeface="Calibri"/>
              </a:rPr>
              <a:t>often</a:t>
            </a:r>
            <a:endParaRPr sz="2400">
              <a:latin typeface="Calibri"/>
              <a:cs typeface="Calibri"/>
            </a:endParaRPr>
          </a:p>
        </p:txBody>
      </p:sp>
      <p:sp>
        <p:nvSpPr>
          <p:cNvPr id="5" name="object 5"/>
          <p:cNvSpPr txBox="1"/>
          <p:nvPr/>
        </p:nvSpPr>
        <p:spPr>
          <a:xfrm>
            <a:off x="326542" y="6393586"/>
            <a:ext cx="1247775" cy="391160"/>
          </a:xfrm>
          <a:prstGeom prst="rect">
            <a:avLst/>
          </a:prstGeom>
        </p:spPr>
        <p:txBody>
          <a:bodyPr vert="horz" wrap="square" lIns="0" tIns="12700" rIns="0" bIns="0" rtlCol="0">
            <a:spAutoFit/>
          </a:bodyPr>
          <a:lstStyle/>
          <a:p>
            <a:pPr marL="12700">
              <a:lnSpc>
                <a:spcPct val="100000"/>
              </a:lnSpc>
              <a:spcBef>
                <a:spcPts val="100"/>
              </a:spcBef>
            </a:pPr>
            <a:r>
              <a:rPr sz="2400" spc="-10">
                <a:latin typeface="Calibri"/>
                <a:cs typeface="Calibri"/>
              </a:rPr>
              <a:t>observed.</a:t>
            </a:r>
            <a:endParaRPr sz="240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dirty="0"/>
              <a:t>66</a:t>
            </a:fld>
            <a:endParaRPr/>
          </a:p>
        </p:txBody>
      </p:sp>
      <p:sp>
        <p:nvSpPr>
          <p:cNvPr id="2" name="object 2"/>
          <p:cNvSpPr txBox="1">
            <a:spLocks noGrp="1"/>
          </p:cNvSpPr>
          <p:nvPr>
            <p:ph type="title"/>
          </p:nvPr>
        </p:nvSpPr>
        <p:spPr>
          <a:xfrm>
            <a:off x="2402204" y="2839593"/>
            <a:ext cx="4585970" cy="696595"/>
          </a:xfrm>
          <a:prstGeom prst="rect">
            <a:avLst/>
          </a:prstGeom>
        </p:spPr>
        <p:txBody>
          <a:bodyPr vert="horz" wrap="square" lIns="0" tIns="13335" rIns="0" bIns="0" rtlCol="0">
            <a:spAutoFit/>
          </a:bodyPr>
          <a:lstStyle/>
          <a:p>
            <a:pPr marL="12700">
              <a:lnSpc>
                <a:spcPct val="100000"/>
              </a:lnSpc>
              <a:spcBef>
                <a:spcPts val="105"/>
              </a:spcBef>
            </a:pPr>
            <a:r>
              <a:rPr b="1">
                <a:latin typeface="Calibri"/>
                <a:cs typeface="Calibri"/>
              </a:rPr>
              <a:t>How</a:t>
            </a:r>
            <a:r>
              <a:rPr b="1" spc="-5">
                <a:latin typeface="Calibri"/>
                <a:cs typeface="Calibri"/>
              </a:rPr>
              <a:t> </a:t>
            </a:r>
            <a:r>
              <a:rPr b="1">
                <a:latin typeface="Calibri"/>
                <a:cs typeface="Calibri"/>
              </a:rPr>
              <a:t>about</a:t>
            </a:r>
            <a:r>
              <a:rPr b="1" spc="-5">
                <a:latin typeface="Calibri"/>
                <a:cs typeface="Calibri"/>
              </a:rPr>
              <a:t> </a:t>
            </a:r>
            <a:r>
              <a:rPr b="1" spc="-10">
                <a:latin typeface="Calibri"/>
                <a:cs typeface="Calibri"/>
              </a:rPr>
              <a:t>Nature?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2897" y="252437"/>
            <a:ext cx="8042021" cy="5363972"/>
          </a:xfrm>
          <a:prstGeom prst="rect">
            <a:avLst/>
          </a:prstGeom>
        </p:spPr>
      </p:pic>
      <p:sp>
        <p:nvSpPr>
          <p:cNvPr id="3" name="object 3"/>
          <p:cNvSpPr txBox="1"/>
          <p:nvPr/>
        </p:nvSpPr>
        <p:spPr>
          <a:xfrm>
            <a:off x="1928241" y="5840679"/>
            <a:ext cx="5112385" cy="391160"/>
          </a:xfrm>
          <a:prstGeom prst="rect">
            <a:avLst/>
          </a:prstGeom>
        </p:spPr>
        <p:txBody>
          <a:bodyPr vert="horz" wrap="square" lIns="0" tIns="12700" rIns="0" bIns="0" rtlCol="0">
            <a:spAutoFit/>
          </a:bodyPr>
          <a:lstStyle/>
          <a:p>
            <a:pPr marL="12700">
              <a:lnSpc>
                <a:spcPct val="100000"/>
              </a:lnSpc>
              <a:spcBef>
                <a:spcPts val="100"/>
              </a:spcBef>
            </a:pPr>
            <a:r>
              <a:rPr sz="2400" spc="-10">
                <a:latin typeface="Calibri"/>
                <a:cs typeface="Calibri"/>
              </a:rPr>
              <a:t>Close-</a:t>
            </a:r>
            <a:r>
              <a:rPr sz="2400">
                <a:latin typeface="Calibri"/>
                <a:cs typeface="Calibri"/>
              </a:rPr>
              <a:t>up</a:t>
            </a:r>
            <a:r>
              <a:rPr sz="2400" spc="-25">
                <a:latin typeface="Calibri"/>
                <a:cs typeface="Calibri"/>
              </a:rPr>
              <a:t> </a:t>
            </a:r>
            <a:r>
              <a:rPr sz="2400">
                <a:latin typeface="Calibri"/>
                <a:cs typeface="Calibri"/>
              </a:rPr>
              <a:t>of</a:t>
            </a:r>
            <a:r>
              <a:rPr sz="2400" spc="-20">
                <a:latin typeface="Calibri"/>
                <a:cs typeface="Calibri"/>
              </a:rPr>
              <a:t> </a:t>
            </a:r>
            <a:r>
              <a:rPr sz="2400">
                <a:latin typeface="Calibri"/>
                <a:cs typeface="Calibri"/>
              </a:rPr>
              <a:t>water</a:t>
            </a:r>
            <a:r>
              <a:rPr sz="2400" spc="-40">
                <a:latin typeface="Calibri"/>
                <a:cs typeface="Calibri"/>
              </a:rPr>
              <a:t> </a:t>
            </a:r>
            <a:r>
              <a:rPr sz="2400">
                <a:latin typeface="Calibri"/>
                <a:cs typeface="Calibri"/>
              </a:rPr>
              <a:t>droplets</a:t>
            </a:r>
            <a:r>
              <a:rPr sz="2400" spc="-20">
                <a:latin typeface="Calibri"/>
                <a:cs typeface="Calibri"/>
              </a:rPr>
              <a:t> </a:t>
            </a:r>
            <a:r>
              <a:rPr sz="2400">
                <a:latin typeface="Calibri"/>
                <a:cs typeface="Calibri"/>
              </a:rPr>
              <a:t>on</a:t>
            </a:r>
            <a:r>
              <a:rPr sz="2400" spc="-25">
                <a:latin typeface="Calibri"/>
                <a:cs typeface="Calibri"/>
              </a:rPr>
              <a:t> </a:t>
            </a:r>
            <a:r>
              <a:rPr sz="2400">
                <a:latin typeface="Calibri"/>
                <a:cs typeface="Calibri"/>
              </a:rPr>
              <a:t>a</a:t>
            </a:r>
            <a:r>
              <a:rPr sz="2400" spc="-30">
                <a:latin typeface="Calibri"/>
                <a:cs typeface="Calibri"/>
              </a:rPr>
              <a:t> </a:t>
            </a:r>
            <a:r>
              <a:rPr sz="2400">
                <a:latin typeface="Calibri"/>
                <a:cs typeface="Calibri"/>
              </a:rPr>
              <a:t>lotus</a:t>
            </a:r>
            <a:r>
              <a:rPr sz="2400" spc="-30">
                <a:latin typeface="Calibri"/>
                <a:cs typeface="Calibri"/>
              </a:rPr>
              <a:t> </a:t>
            </a:r>
            <a:r>
              <a:rPr sz="2400" spc="-20">
                <a:latin typeface="Calibri"/>
                <a:cs typeface="Calibri"/>
              </a:rPr>
              <a:t>leaf</a:t>
            </a:r>
            <a:endParaRPr sz="24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dirty="0"/>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06417" y="6426809"/>
            <a:ext cx="929005" cy="208279"/>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Raja </a:t>
            </a:r>
            <a:r>
              <a:rPr sz="1200" spc="-10">
                <a:solidFill>
                  <a:srgbClr val="888888"/>
                </a:solidFill>
                <a:latin typeface="Calibri"/>
                <a:cs typeface="Calibri"/>
              </a:rPr>
              <a:t>Sellappan</a:t>
            </a:r>
            <a:endParaRPr sz="1200">
              <a:latin typeface="Calibri"/>
              <a:cs typeface="Calibri"/>
            </a:endParaRPr>
          </a:p>
        </p:txBody>
      </p:sp>
      <p:sp>
        <p:nvSpPr>
          <p:cNvPr id="3" name="object 3"/>
          <p:cNvSpPr txBox="1"/>
          <p:nvPr/>
        </p:nvSpPr>
        <p:spPr>
          <a:xfrm>
            <a:off x="8504681" y="6426809"/>
            <a:ext cx="102870" cy="208279"/>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8</a:t>
            </a:r>
            <a:endParaRPr sz="1200">
              <a:latin typeface="Calibri"/>
              <a:cs typeface="Calibri"/>
            </a:endParaRPr>
          </a:p>
        </p:txBody>
      </p:sp>
      <p:pic>
        <p:nvPicPr>
          <p:cNvPr id="4" name="object 4"/>
          <p:cNvPicPr/>
          <p:nvPr/>
        </p:nvPicPr>
        <p:blipFill>
          <a:blip r:embed="rId2" cstate="print"/>
          <a:stretch>
            <a:fillRect/>
          </a:stretch>
        </p:blipFill>
        <p:spPr>
          <a:xfrm>
            <a:off x="0" y="0"/>
            <a:ext cx="9144000" cy="685799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04681" y="6426809"/>
            <a:ext cx="102870" cy="208279"/>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9</a:t>
            </a:r>
            <a:endParaRPr sz="1200">
              <a:latin typeface="Calibri"/>
              <a:cs typeface="Calibri"/>
            </a:endParaRPr>
          </a:p>
        </p:txBody>
      </p:sp>
      <p:grpSp>
        <p:nvGrpSpPr>
          <p:cNvPr id="3" name="object 3"/>
          <p:cNvGrpSpPr/>
          <p:nvPr/>
        </p:nvGrpSpPr>
        <p:grpSpPr>
          <a:xfrm>
            <a:off x="1057275" y="172338"/>
            <a:ext cx="7029450" cy="4898390"/>
            <a:chOff x="1057275" y="172338"/>
            <a:chExt cx="7029450" cy="4898390"/>
          </a:xfrm>
        </p:grpSpPr>
        <p:pic>
          <p:nvPicPr>
            <p:cNvPr id="4" name="object 4"/>
            <p:cNvPicPr/>
            <p:nvPr/>
          </p:nvPicPr>
          <p:blipFill>
            <a:blip r:embed="rId2" cstate="print"/>
            <a:stretch>
              <a:fillRect/>
            </a:stretch>
          </p:blipFill>
          <p:spPr>
            <a:xfrm>
              <a:off x="1057275" y="172338"/>
              <a:ext cx="7029450" cy="4410075"/>
            </a:xfrm>
            <a:prstGeom prst="rect">
              <a:avLst/>
            </a:prstGeom>
          </p:spPr>
        </p:pic>
        <p:pic>
          <p:nvPicPr>
            <p:cNvPr id="5" name="object 5"/>
            <p:cNvPicPr/>
            <p:nvPr/>
          </p:nvPicPr>
          <p:blipFill>
            <a:blip r:embed="rId3" cstate="print"/>
            <a:stretch>
              <a:fillRect/>
            </a:stretch>
          </p:blipFill>
          <p:spPr>
            <a:xfrm>
              <a:off x="2478024" y="3747516"/>
              <a:ext cx="1261872" cy="1322832"/>
            </a:xfrm>
            <a:prstGeom prst="rect">
              <a:avLst/>
            </a:prstGeom>
          </p:spPr>
        </p:pic>
        <p:sp>
          <p:nvSpPr>
            <p:cNvPr id="6" name="object 6"/>
            <p:cNvSpPr/>
            <p:nvPr/>
          </p:nvSpPr>
          <p:spPr>
            <a:xfrm>
              <a:off x="2552700" y="3799204"/>
              <a:ext cx="1112520" cy="1173480"/>
            </a:xfrm>
            <a:custGeom>
              <a:avLst/>
              <a:gdLst/>
              <a:ahLst/>
              <a:cxnLst/>
              <a:rect l="l" t="t" r="r" b="b"/>
              <a:pathLst>
                <a:path w="1112520" h="1173479">
                  <a:moveTo>
                    <a:pt x="0" y="586740"/>
                  </a:moveTo>
                  <a:lnTo>
                    <a:pt x="1843" y="538627"/>
                  </a:lnTo>
                  <a:lnTo>
                    <a:pt x="7280" y="491584"/>
                  </a:lnTo>
                  <a:lnTo>
                    <a:pt x="16166" y="445762"/>
                  </a:lnTo>
                  <a:lnTo>
                    <a:pt x="28358" y="401311"/>
                  </a:lnTo>
                  <a:lnTo>
                    <a:pt x="43713" y="358384"/>
                  </a:lnTo>
                  <a:lnTo>
                    <a:pt x="62088" y="317130"/>
                  </a:lnTo>
                  <a:lnTo>
                    <a:pt x="83340" y="277701"/>
                  </a:lnTo>
                  <a:lnTo>
                    <a:pt x="107326" y="240249"/>
                  </a:lnTo>
                  <a:lnTo>
                    <a:pt x="133902" y="204924"/>
                  </a:lnTo>
                  <a:lnTo>
                    <a:pt x="162925" y="171878"/>
                  </a:lnTo>
                  <a:lnTo>
                    <a:pt x="194252" y="141262"/>
                  </a:lnTo>
                  <a:lnTo>
                    <a:pt x="227740" y="113227"/>
                  </a:lnTo>
                  <a:lnTo>
                    <a:pt x="263246" y="87923"/>
                  </a:lnTo>
                  <a:lnTo>
                    <a:pt x="300626" y="65504"/>
                  </a:lnTo>
                  <a:lnTo>
                    <a:pt x="339738" y="46118"/>
                  </a:lnTo>
                  <a:lnTo>
                    <a:pt x="380439" y="29919"/>
                  </a:lnTo>
                  <a:lnTo>
                    <a:pt x="422584" y="17056"/>
                  </a:lnTo>
                  <a:lnTo>
                    <a:pt x="466031" y="7681"/>
                  </a:lnTo>
                  <a:lnTo>
                    <a:pt x="510638" y="1945"/>
                  </a:lnTo>
                  <a:lnTo>
                    <a:pt x="556260" y="0"/>
                  </a:lnTo>
                  <a:lnTo>
                    <a:pt x="601881" y="1945"/>
                  </a:lnTo>
                  <a:lnTo>
                    <a:pt x="646488" y="7681"/>
                  </a:lnTo>
                  <a:lnTo>
                    <a:pt x="689935" y="17056"/>
                  </a:lnTo>
                  <a:lnTo>
                    <a:pt x="732080" y="29919"/>
                  </a:lnTo>
                  <a:lnTo>
                    <a:pt x="772781" y="46118"/>
                  </a:lnTo>
                  <a:lnTo>
                    <a:pt x="811893" y="65504"/>
                  </a:lnTo>
                  <a:lnTo>
                    <a:pt x="849273" y="87923"/>
                  </a:lnTo>
                  <a:lnTo>
                    <a:pt x="884779" y="113227"/>
                  </a:lnTo>
                  <a:lnTo>
                    <a:pt x="918267" y="141262"/>
                  </a:lnTo>
                  <a:lnTo>
                    <a:pt x="949594" y="171878"/>
                  </a:lnTo>
                  <a:lnTo>
                    <a:pt x="978617" y="204924"/>
                  </a:lnTo>
                  <a:lnTo>
                    <a:pt x="1005193" y="240249"/>
                  </a:lnTo>
                  <a:lnTo>
                    <a:pt x="1029179" y="277701"/>
                  </a:lnTo>
                  <a:lnTo>
                    <a:pt x="1050431" y="317130"/>
                  </a:lnTo>
                  <a:lnTo>
                    <a:pt x="1068806" y="358384"/>
                  </a:lnTo>
                  <a:lnTo>
                    <a:pt x="1084161" y="401311"/>
                  </a:lnTo>
                  <a:lnTo>
                    <a:pt x="1096353" y="445762"/>
                  </a:lnTo>
                  <a:lnTo>
                    <a:pt x="1105239" y="491584"/>
                  </a:lnTo>
                  <a:lnTo>
                    <a:pt x="1110676" y="538627"/>
                  </a:lnTo>
                  <a:lnTo>
                    <a:pt x="1112520" y="586740"/>
                  </a:lnTo>
                  <a:lnTo>
                    <a:pt x="1110676" y="634869"/>
                  </a:lnTo>
                  <a:lnTo>
                    <a:pt x="1105239" y="681925"/>
                  </a:lnTo>
                  <a:lnTo>
                    <a:pt x="1096353" y="727758"/>
                  </a:lnTo>
                  <a:lnTo>
                    <a:pt x="1084161" y="772216"/>
                  </a:lnTo>
                  <a:lnTo>
                    <a:pt x="1068806" y="815149"/>
                  </a:lnTo>
                  <a:lnTo>
                    <a:pt x="1050431" y="856405"/>
                  </a:lnTo>
                  <a:lnTo>
                    <a:pt x="1029179" y="895834"/>
                  </a:lnTo>
                  <a:lnTo>
                    <a:pt x="1005193" y="933285"/>
                  </a:lnTo>
                  <a:lnTo>
                    <a:pt x="978617" y="968607"/>
                  </a:lnTo>
                  <a:lnTo>
                    <a:pt x="949594" y="1001649"/>
                  </a:lnTo>
                  <a:lnTo>
                    <a:pt x="918267" y="1032260"/>
                  </a:lnTo>
                  <a:lnTo>
                    <a:pt x="884779" y="1060289"/>
                  </a:lnTo>
                  <a:lnTo>
                    <a:pt x="849273" y="1085586"/>
                  </a:lnTo>
                  <a:lnTo>
                    <a:pt x="811893" y="1107999"/>
                  </a:lnTo>
                  <a:lnTo>
                    <a:pt x="772781" y="1127379"/>
                  </a:lnTo>
                  <a:lnTo>
                    <a:pt x="732080" y="1143573"/>
                  </a:lnTo>
                  <a:lnTo>
                    <a:pt x="689935" y="1156431"/>
                  </a:lnTo>
                  <a:lnTo>
                    <a:pt x="646488" y="1165802"/>
                  </a:lnTo>
                  <a:lnTo>
                    <a:pt x="601881" y="1171535"/>
                  </a:lnTo>
                  <a:lnTo>
                    <a:pt x="556260" y="1173480"/>
                  </a:lnTo>
                  <a:lnTo>
                    <a:pt x="510638" y="1171535"/>
                  </a:lnTo>
                  <a:lnTo>
                    <a:pt x="466031" y="1165802"/>
                  </a:lnTo>
                  <a:lnTo>
                    <a:pt x="422584" y="1156431"/>
                  </a:lnTo>
                  <a:lnTo>
                    <a:pt x="380439" y="1143573"/>
                  </a:lnTo>
                  <a:lnTo>
                    <a:pt x="339738" y="1127379"/>
                  </a:lnTo>
                  <a:lnTo>
                    <a:pt x="300626" y="1107999"/>
                  </a:lnTo>
                  <a:lnTo>
                    <a:pt x="263246" y="1085586"/>
                  </a:lnTo>
                  <a:lnTo>
                    <a:pt x="227740" y="1060289"/>
                  </a:lnTo>
                  <a:lnTo>
                    <a:pt x="194252" y="1032260"/>
                  </a:lnTo>
                  <a:lnTo>
                    <a:pt x="162925" y="1001649"/>
                  </a:lnTo>
                  <a:lnTo>
                    <a:pt x="133902" y="968607"/>
                  </a:lnTo>
                  <a:lnTo>
                    <a:pt x="107326" y="933285"/>
                  </a:lnTo>
                  <a:lnTo>
                    <a:pt x="83340" y="895834"/>
                  </a:lnTo>
                  <a:lnTo>
                    <a:pt x="62088" y="856405"/>
                  </a:lnTo>
                  <a:lnTo>
                    <a:pt x="43713" y="815149"/>
                  </a:lnTo>
                  <a:lnTo>
                    <a:pt x="28358" y="772216"/>
                  </a:lnTo>
                  <a:lnTo>
                    <a:pt x="16166" y="727758"/>
                  </a:lnTo>
                  <a:lnTo>
                    <a:pt x="7280" y="681925"/>
                  </a:lnTo>
                  <a:lnTo>
                    <a:pt x="1843" y="634869"/>
                  </a:lnTo>
                  <a:lnTo>
                    <a:pt x="0" y="586740"/>
                  </a:lnTo>
                  <a:close/>
                </a:path>
              </a:pathLst>
            </a:custGeom>
            <a:ln w="63500">
              <a:solidFill>
                <a:srgbClr val="FF0000"/>
              </a:solidFill>
            </a:ln>
          </p:spPr>
          <p:txBody>
            <a:bodyPr wrap="square" lIns="0" tIns="0" rIns="0" bIns="0" rtlCol="0"/>
            <a:lstStyle/>
            <a:p>
              <a:endParaRPr/>
            </a:p>
          </p:txBody>
        </p:sp>
      </p:grpSp>
      <p:sp>
        <p:nvSpPr>
          <p:cNvPr id="7" name="object 7"/>
          <p:cNvSpPr txBox="1"/>
          <p:nvPr/>
        </p:nvSpPr>
        <p:spPr>
          <a:xfrm>
            <a:off x="1136091" y="5180457"/>
            <a:ext cx="6710045" cy="635635"/>
          </a:xfrm>
          <a:prstGeom prst="rect">
            <a:avLst/>
          </a:prstGeom>
        </p:spPr>
        <p:txBody>
          <a:bodyPr vert="horz" wrap="square" lIns="0" tIns="12700" rIns="0" bIns="0" rtlCol="0">
            <a:spAutoFit/>
          </a:bodyPr>
          <a:lstStyle/>
          <a:p>
            <a:pPr marL="12700" marR="5080">
              <a:lnSpc>
                <a:spcPct val="100000"/>
              </a:lnSpc>
              <a:spcBef>
                <a:spcPts val="100"/>
              </a:spcBef>
            </a:pPr>
            <a:r>
              <a:rPr sz="2000">
                <a:latin typeface="Calibri"/>
                <a:cs typeface="Calibri"/>
              </a:rPr>
              <a:t>hang</a:t>
            </a:r>
            <a:r>
              <a:rPr sz="2000" spc="-40">
                <a:latin typeface="Calibri"/>
                <a:cs typeface="Calibri"/>
              </a:rPr>
              <a:t> </a:t>
            </a:r>
            <a:r>
              <a:rPr sz="2000">
                <a:latin typeface="Calibri"/>
                <a:cs typeface="Calibri"/>
              </a:rPr>
              <a:t>its</a:t>
            </a:r>
            <a:r>
              <a:rPr sz="2000" spc="-10">
                <a:latin typeface="Calibri"/>
                <a:cs typeface="Calibri"/>
              </a:rPr>
              <a:t> </a:t>
            </a:r>
            <a:r>
              <a:rPr sz="2000">
                <a:latin typeface="Calibri"/>
                <a:cs typeface="Calibri"/>
              </a:rPr>
              <a:t>whole</a:t>
            </a:r>
            <a:r>
              <a:rPr sz="2000" spc="-30">
                <a:latin typeface="Calibri"/>
                <a:cs typeface="Calibri"/>
              </a:rPr>
              <a:t> </a:t>
            </a:r>
            <a:r>
              <a:rPr sz="2000">
                <a:latin typeface="Calibri"/>
                <a:cs typeface="Calibri"/>
              </a:rPr>
              <a:t>weight</a:t>
            </a:r>
            <a:r>
              <a:rPr sz="2000" spc="-25">
                <a:latin typeface="Calibri"/>
                <a:cs typeface="Calibri"/>
              </a:rPr>
              <a:t> </a:t>
            </a:r>
            <a:r>
              <a:rPr sz="2000">
                <a:latin typeface="Calibri"/>
                <a:cs typeface="Calibri"/>
              </a:rPr>
              <a:t>from</a:t>
            </a:r>
            <a:r>
              <a:rPr sz="2000" spc="-15">
                <a:latin typeface="Calibri"/>
                <a:cs typeface="Calibri"/>
              </a:rPr>
              <a:t> </a:t>
            </a:r>
            <a:r>
              <a:rPr sz="2000">
                <a:latin typeface="Calibri"/>
                <a:cs typeface="Calibri"/>
              </a:rPr>
              <a:t>a</a:t>
            </a:r>
            <a:r>
              <a:rPr sz="2000" spc="-10">
                <a:latin typeface="Calibri"/>
                <a:cs typeface="Calibri"/>
              </a:rPr>
              <a:t> </a:t>
            </a:r>
            <a:r>
              <a:rPr sz="2000">
                <a:latin typeface="Calibri"/>
                <a:cs typeface="Calibri"/>
              </a:rPr>
              <a:t>single</a:t>
            </a:r>
            <a:r>
              <a:rPr sz="2000" spc="-20">
                <a:latin typeface="Calibri"/>
                <a:cs typeface="Calibri"/>
              </a:rPr>
              <a:t> </a:t>
            </a:r>
            <a:r>
              <a:rPr sz="2000">
                <a:latin typeface="Calibri"/>
                <a:cs typeface="Calibri"/>
              </a:rPr>
              <a:t>toe,</a:t>
            </a:r>
            <a:r>
              <a:rPr sz="2000" spc="-25">
                <a:latin typeface="Calibri"/>
                <a:cs typeface="Calibri"/>
              </a:rPr>
              <a:t> </a:t>
            </a:r>
            <a:r>
              <a:rPr sz="2000">
                <a:latin typeface="Calibri"/>
                <a:cs typeface="Calibri"/>
              </a:rPr>
              <a:t>even</a:t>
            </a:r>
            <a:r>
              <a:rPr sz="2000" spc="-5">
                <a:latin typeface="Calibri"/>
                <a:cs typeface="Calibri"/>
              </a:rPr>
              <a:t> </a:t>
            </a:r>
            <a:r>
              <a:rPr sz="2000">
                <a:latin typeface="Calibri"/>
                <a:cs typeface="Calibri"/>
              </a:rPr>
              <a:t>on</a:t>
            </a:r>
            <a:r>
              <a:rPr sz="2000" spc="-35">
                <a:latin typeface="Calibri"/>
                <a:cs typeface="Calibri"/>
              </a:rPr>
              <a:t> </a:t>
            </a:r>
            <a:r>
              <a:rPr sz="2000">
                <a:latin typeface="Calibri"/>
                <a:cs typeface="Calibri"/>
              </a:rPr>
              <a:t>a</a:t>
            </a:r>
            <a:r>
              <a:rPr sz="2000" spc="-15">
                <a:latin typeface="Calibri"/>
                <a:cs typeface="Calibri"/>
              </a:rPr>
              <a:t> </a:t>
            </a:r>
            <a:r>
              <a:rPr sz="2000">
                <a:latin typeface="Calibri"/>
                <a:cs typeface="Calibri"/>
              </a:rPr>
              <a:t>sheer</a:t>
            </a:r>
            <a:r>
              <a:rPr sz="2000" spc="-15">
                <a:latin typeface="Calibri"/>
                <a:cs typeface="Calibri"/>
              </a:rPr>
              <a:t> </a:t>
            </a:r>
            <a:r>
              <a:rPr sz="2000">
                <a:latin typeface="Calibri"/>
                <a:cs typeface="Calibri"/>
              </a:rPr>
              <a:t>piece </a:t>
            </a:r>
            <a:r>
              <a:rPr sz="2000" spc="-25">
                <a:latin typeface="Calibri"/>
                <a:cs typeface="Calibri"/>
              </a:rPr>
              <a:t>of </a:t>
            </a:r>
            <a:r>
              <a:rPr sz="2000" spc="-10">
                <a:latin typeface="Calibri"/>
                <a:cs typeface="Calibri"/>
              </a:rPr>
              <a:t>glass.</a:t>
            </a:r>
            <a:endParaRPr sz="20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7795" y="1066800"/>
            <a:ext cx="8868410" cy="4903470"/>
          </a:xfrm>
          <a:prstGeom prst="rect">
            <a:avLst/>
          </a:prstGeom>
        </p:spPr>
        <p:txBody>
          <a:bodyPr vert="horz" wrap="square" lIns="0" tIns="11430" rIns="0" bIns="0" rtlCol="0">
            <a:spAutoFit/>
          </a:bodyPr>
          <a:lstStyle/>
          <a:p>
            <a:pPr marL="12700">
              <a:lnSpc>
                <a:spcPct val="100000"/>
              </a:lnSpc>
              <a:spcBef>
                <a:spcPts val="90"/>
              </a:spcBef>
            </a:pPr>
            <a:r>
              <a:rPr sz="2000" b="1">
                <a:latin typeface="Times New Roman"/>
                <a:cs typeface="Times New Roman"/>
              </a:rPr>
              <a:t>Sensors</a:t>
            </a:r>
            <a:r>
              <a:rPr sz="2000" b="1" spc="-65">
                <a:latin typeface="Times New Roman"/>
                <a:cs typeface="Times New Roman"/>
              </a:rPr>
              <a:t> </a:t>
            </a:r>
            <a:r>
              <a:rPr sz="2000" b="1" spc="-10">
                <a:latin typeface="Times New Roman"/>
                <a:cs typeface="Times New Roman"/>
              </a:rPr>
              <a:t>and</a:t>
            </a:r>
            <a:r>
              <a:rPr sz="2000" b="1" spc="-125">
                <a:latin typeface="Times New Roman"/>
                <a:cs typeface="Times New Roman"/>
              </a:rPr>
              <a:t> </a:t>
            </a:r>
            <a:r>
              <a:rPr sz="2000" b="1" spc="-10">
                <a:latin typeface="Times New Roman"/>
                <a:cs typeface="Times New Roman"/>
              </a:rPr>
              <a:t>Actuators:</a:t>
            </a:r>
            <a:endParaRPr sz="2000">
              <a:latin typeface="Times New Roman"/>
              <a:cs typeface="Times New Roman"/>
            </a:endParaRPr>
          </a:p>
          <a:p>
            <a:pPr marL="12700">
              <a:lnSpc>
                <a:spcPct val="100000"/>
              </a:lnSpc>
              <a:spcBef>
                <a:spcPts val="5"/>
              </a:spcBef>
            </a:pPr>
            <a:r>
              <a:rPr sz="2000" b="1">
                <a:latin typeface="Times New Roman"/>
                <a:cs typeface="Times New Roman"/>
              </a:rPr>
              <a:t>What</a:t>
            </a:r>
            <a:r>
              <a:rPr sz="2000" b="1" spc="-40">
                <a:latin typeface="Times New Roman"/>
                <a:cs typeface="Times New Roman"/>
              </a:rPr>
              <a:t> </a:t>
            </a:r>
            <a:r>
              <a:rPr sz="2000" b="1">
                <a:latin typeface="Times New Roman"/>
                <a:cs typeface="Times New Roman"/>
              </a:rPr>
              <a:t>is</a:t>
            </a:r>
            <a:r>
              <a:rPr sz="2000" b="1" spc="-30">
                <a:latin typeface="Times New Roman"/>
                <a:cs typeface="Times New Roman"/>
              </a:rPr>
              <a:t> </a:t>
            </a:r>
            <a:r>
              <a:rPr sz="2000" b="1">
                <a:latin typeface="Times New Roman"/>
                <a:cs typeface="Times New Roman"/>
              </a:rPr>
              <a:t>a</a:t>
            </a:r>
            <a:r>
              <a:rPr sz="2000" b="1" spc="-35">
                <a:latin typeface="Times New Roman"/>
                <a:cs typeface="Times New Roman"/>
              </a:rPr>
              <a:t> </a:t>
            </a:r>
            <a:r>
              <a:rPr sz="2000" b="1" spc="-10">
                <a:latin typeface="Times New Roman"/>
                <a:cs typeface="Times New Roman"/>
              </a:rPr>
              <a:t>Sensor?</a:t>
            </a:r>
            <a:endParaRPr sz="2000">
              <a:latin typeface="Times New Roman"/>
              <a:cs typeface="Times New Roman"/>
            </a:endParaRPr>
          </a:p>
          <a:p>
            <a:pPr marL="469900" indent="-457200">
              <a:lnSpc>
                <a:spcPct val="100000"/>
              </a:lnSpc>
              <a:buFont typeface="Wingdings"/>
              <a:buChar char=""/>
              <a:tabLst>
                <a:tab pos="469900" algn="l"/>
              </a:tabLst>
            </a:pPr>
            <a:r>
              <a:rPr sz="2000">
                <a:latin typeface="Times New Roman"/>
                <a:cs typeface="Times New Roman"/>
              </a:rPr>
              <a:t>It</a:t>
            </a:r>
            <a:r>
              <a:rPr sz="2000" spc="-85">
                <a:latin typeface="Times New Roman"/>
                <a:cs typeface="Times New Roman"/>
              </a:rPr>
              <a:t> </a:t>
            </a:r>
            <a:r>
              <a:rPr sz="2000">
                <a:latin typeface="Times New Roman"/>
                <a:cs typeface="Times New Roman"/>
              </a:rPr>
              <a:t>is</a:t>
            </a:r>
            <a:r>
              <a:rPr sz="2000" spc="-45">
                <a:latin typeface="Times New Roman"/>
                <a:cs typeface="Times New Roman"/>
              </a:rPr>
              <a:t> </a:t>
            </a:r>
            <a:r>
              <a:rPr sz="2000">
                <a:latin typeface="Times New Roman"/>
                <a:cs typeface="Times New Roman"/>
              </a:rPr>
              <a:t>a</a:t>
            </a:r>
            <a:r>
              <a:rPr sz="2000" spc="-30">
                <a:latin typeface="Times New Roman"/>
                <a:cs typeface="Times New Roman"/>
              </a:rPr>
              <a:t> </a:t>
            </a:r>
            <a:r>
              <a:rPr sz="2000">
                <a:latin typeface="Times New Roman"/>
                <a:cs typeface="Times New Roman"/>
              </a:rPr>
              <a:t>transducer</a:t>
            </a:r>
            <a:r>
              <a:rPr sz="2000" spc="-30">
                <a:latin typeface="Times New Roman"/>
                <a:cs typeface="Times New Roman"/>
              </a:rPr>
              <a:t> </a:t>
            </a:r>
            <a:r>
              <a:rPr sz="2000">
                <a:latin typeface="Times New Roman"/>
                <a:cs typeface="Times New Roman"/>
              </a:rPr>
              <a:t>whose</a:t>
            </a:r>
            <a:r>
              <a:rPr sz="2000" spc="35">
                <a:latin typeface="Times New Roman"/>
                <a:cs typeface="Times New Roman"/>
              </a:rPr>
              <a:t> </a:t>
            </a:r>
            <a:r>
              <a:rPr sz="2000">
                <a:latin typeface="Times New Roman"/>
                <a:cs typeface="Times New Roman"/>
              </a:rPr>
              <a:t>purpose</a:t>
            </a:r>
            <a:r>
              <a:rPr sz="2000" spc="-30">
                <a:latin typeface="Times New Roman"/>
                <a:cs typeface="Times New Roman"/>
              </a:rPr>
              <a:t> </a:t>
            </a:r>
            <a:r>
              <a:rPr sz="2000">
                <a:latin typeface="Times New Roman"/>
                <a:cs typeface="Times New Roman"/>
              </a:rPr>
              <a:t>is</a:t>
            </a:r>
            <a:r>
              <a:rPr sz="2000" spc="-45">
                <a:latin typeface="Times New Roman"/>
                <a:cs typeface="Times New Roman"/>
              </a:rPr>
              <a:t> </a:t>
            </a:r>
            <a:r>
              <a:rPr sz="2000">
                <a:latin typeface="Times New Roman"/>
                <a:cs typeface="Times New Roman"/>
              </a:rPr>
              <a:t>to</a:t>
            </a:r>
            <a:r>
              <a:rPr sz="2000" spc="-50">
                <a:latin typeface="Times New Roman"/>
                <a:cs typeface="Times New Roman"/>
              </a:rPr>
              <a:t> </a:t>
            </a:r>
            <a:r>
              <a:rPr sz="2000">
                <a:latin typeface="Times New Roman"/>
                <a:cs typeface="Times New Roman"/>
              </a:rPr>
              <a:t>sense</a:t>
            </a:r>
            <a:r>
              <a:rPr sz="2000" spc="-10">
                <a:latin typeface="Times New Roman"/>
                <a:cs typeface="Times New Roman"/>
              </a:rPr>
              <a:t> </a:t>
            </a:r>
            <a:r>
              <a:rPr sz="2000">
                <a:latin typeface="Times New Roman"/>
                <a:cs typeface="Times New Roman"/>
              </a:rPr>
              <a:t>or</a:t>
            </a:r>
            <a:r>
              <a:rPr sz="2000" spc="-50">
                <a:latin typeface="Times New Roman"/>
                <a:cs typeface="Times New Roman"/>
              </a:rPr>
              <a:t> </a:t>
            </a:r>
            <a:r>
              <a:rPr sz="2000">
                <a:latin typeface="Times New Roman"/>
                <a:cs typeface="Times New Roman"/>
              </a:rPr>
              <a:t>detect</a:t>
            </a:r>
            <a:r>
              <a:rPr sz="2000" spc="-40">
                <a:latin typeface="Times New Roman"/>
                <a:cs typeface="Times New Roman"/>
              </a:rPr>
              <a:t> </a:t>
            </a:r>
            <a:r>
              <a:rPr sz="2000">
                <a:latin typeface="Times New Roman"/>
                <a:cs typeface="Times New Roman"/>
              </a:rPr>
              <a:t>some</a:t>
            </a:r>
            <a:r>
              <a:rPr sz="2000" spc="-10">
                <a:latin typeface="Times New Roman"/>
                <a:cs typeface="Times New Roman"/>
              </a:rPr>
              <a:t> characteristic</a:t>
            </a:r>
            <a:r>
              <a:rPr sz="2000" spc="-55">
                <a:latin typeface="Times New Roman"/>
                <a:cs typeface="Times New Roman"/>
              </a:rPr>
              <a:t> </a:t>
            </a:r>
            <a:r>
              <a:rPr sz="2000">
                <a:latin typeface="Times New Roman"/>
                <a:cs typeface="Times New Roman"/>
              </a:rPr>
              <a:t>of</a:t>
            </a:r>
            <a:r>
              <a:rPr sz="2000" spc="-25">
                <a:latin typeface="Times New Roman"/>
                <a:cs typeface="Times New Roman"/>
              </a:rPr>
              <a:t> its</a:t>
            </a:r>
            <a:endParaRPr sz="2000">
              <a:latin typeface="Times New Roman"/>
              <a:cs typeface="Times New Roman"/>
            </a:endParaRPr>
          </a:p>
          <a:p>
            <a:pPr marL="469900">
              <a:lnSpc>
                <a:spcPct val="100000"/>
              </a:lnSpc>
            </a:pPr>
            <a:r>
              <a:rPr sz="2000" spc="-10">
                <a:latin typeface="Times New Roman"/>
                <a:cs typeface="Times New Roman"/>
              </a:rPr>
              <a:t>environs.</a:t>
            </a:r>
            <a:endParaRPr sz="2000">
              <a:latin typeface="Times New Roman"/>
              <a:cs typeface="Times New Roman"/>
            </a:endParaRPr>
          </a:p>
          <a:p>
            <a:pPr marL="469900" indent="-457200">
              <a:lnSpc>
                <a:spcPct val="100000"/>
              </a:lnSpc>
              <a:buFont typeface="Wingdings"/>
              <a:buChar char=""/>
              <a:tabLst>
                <a:tab pos="469900" algn="l"/>
              </a:tabLst>
            </a:pPr>
            <a:r>
              <a:rPr sz="2000">
                <a:latin typeface="Times New Roman"/>
                <a:cs typeface="Times New Roman"/>
              </a:rPr>
              <a:t>It</a:t>
            </a:r>
            <a:r>
              <a:rPr sz="2000" spc="-80">
                <a:latin typeface="Times New Roman"/>
                <a:cs typeface="Times New Roman"/>
              </a:rPr>
              <a:t> </a:t>
            </a:r>
            <a:r>
              <a:rPr sz="2000">
                <a:latin typeface="Times New Roman"/>
                <a:cs typeface="Times New Roman"/>
              </a:rPr>
              <a:t>is</a:t>
            </a:r>
            <a:r>
              <a:rPr sz="2000" spc="-45">
                <a:latin typeface="Times New Roman"/>
                <a:cs typeface="Times New Roman"/>
              </a:rPr>
              <a:t> </a:t>
            </a:r>
            <a:r>
              <a:rPr sz="2000">
                <a:latin typeface="Times New Roman"/>
                <a:cs typeface="Times New Roman"/>
              </a:rPr>
              <a:t>a</a:t>
            </a:r>
            <a:r>
              <a:rPr sz="2000" spc="-30">
                <a:latin typeface="Times New Roman"/>
                <a:cs typeface="Times New Roman"/>
              </a:rPr>
              <a:t> </a:t>
            </a:r>
            <a:r>
              <a:rPr sz="2000">
                <a:latin typeface="Times New Roman"/>
                <a:cs typeface="Times New Roman"/>
              </a:rPr>
              <a:t>transducer</a:t>
            </a:r>
            <a:r>
              <a:rPr sz="2000" spc="-25">
                <a:latin typeface="Times New Roman"/>
                <a:cs typeface="Times New Roman"/>
              </a:rPr>
              <a:t> </a:t>
            </a:r>
            <a:r>
              <a:rPr sz="2000">
                <a:latin typeface="Times New Roman"/>
                <a:cs typeface="Times New Roman"/>
              </a:rPr>
              <a:t>used to</a:t>
            </a:r>
            <a:r>
              <a:rPr sz="2000" spc="-50">
                <a:latin typeface="Times New Roman"/>
                <a:cs typeface="Times New Roman"/>
              </a:rPr>
              <a:t> </a:t>
            </a:r>
            <a:r>
              <a:rPr sz="2000">
                <a:latin typeface="Times New Roman"/>
                <a:cs typeface="Times New Roman"/>
              </a:rPr>
              <a:t>detect</a:t>
            </a:r>
            <a:r>
              <a:rPr sz="2000" spc="-35">
                <a:latin typeface="Times New Roman"/>
                <a:cs typeface="Times New Roman"/>
              </a:rPr>
              <a:t> </a:t>
            </a:r>
            <a:r>
              <a:rPr sz="2000">
                <a:latin typeface="Times New Roman"/>
                <a:cs typeface="Times New Roman"/>
              </a:rPr>
              <a:t>a</a:t>
            </a:r>
            <a:r>
              <a:rPr sz="2000" spc="-50">
                <a:latin typeface="Times New Roman"/>
                <a:cs typeface="Times New Roman"/>
              </a:rPr>
              <a:t> </a:t>
            </a:r>
            <a:r>
              <a:rPr sz="2000">
                <a:latin typeface="Times New Roman"/>
                <a:cs typeface="Times New Roman"/>
              </a:rPr>
              <a:t>parameter</a:t>
            </a:r>
            <a:r>
              <a:rPr sz="2000" spc="-20">
                <a:latin typeface="Times New Roman"/>
                <a:cs typeface="Times New Roman"/>
              </a:rPr>
              <a:t> </a:t>
            </a:r>
            <a:r>
              <a:rPr sz="2000">
                <a:latin typeface="Times New Roman"/>
                <a:cs typeface="Times New Roman"/>
              </a:rPr>
              <a:t>in</a:t>
            </a:r>
            <a:r>
              <a:rPr sz="2000" spc="-25">
                <a:latin typeface="Times New Roman"/>
                <a:cs typeface="Times New Roman"/>
              </a:rPr>
              <a:t> </a:t>
            </a:r>
            <a:r>
              <a:rPr sz="2000">
                <a:latin typeface="Times New Roman"/>
                <a:cs typeface="Times New Roman"/>
              </a:rPr>
              <a:t>one</a:t>
            </a:r>
            <a:r>
              <a:rPr sz="2000" spc="-30">
                <a:latin typeface="Times New Roman"/>
                <a:cs typeface="Times New Roman"/>
              </a:rPr>
              <a:t> </a:t>
            </a:r>
            <a:r>
              <a:rPr sz="2000">
                <a:latin typeface="Times New Roman"/>
                <a:cs typeface="Times New Roman"/>
              </a:rPr>
              <a:t>form</a:t>
            </a:r>
            <a:r>
              <a:rPr sz="2000" spc="-45">
                <a:latin typeface="Times New Roman"/>
                <a:cs typeface="Times New Roman"/>
              </a:rPr>
              <a:t> </a:t>
            </a:r>
            <a:r>
              <a:rPr sz="2000">
                <a:latin typeface="Times New Roman"/>
                <a:cs typeface="Times New Roman"/>
              </a:rPr>
              <a:t>and</a:t>
            </a:r>
            <a:r>
              <a:rPr sz="2000" spc="-25">
                <a:latin typeface="Times New Roman"/>
                <a:cs typeface="Times New Roman"/>
              </a:rPr>
              <a:t> </a:t>
            </a:r>
            <a:r>
              <a:rPr sz="2000">
                <a:latin typeface="Times New Roman"/>
                <a:cs typeface="Times New Roman"/>
              </a:rPr>
              <a:t>report</a:t>
            </a:r>
            <a:r>
              <a:rPr sz="2000" spc="-55">
                <a:latin typeface="Times New Roman"/>
                <a:cs typeface="Times New Roman"/>
              </a:rPr>
              <a:t> </a:t>
            </a:r>
            <a:r>
              <a:rPr sz="2000">
                <a:latin typeface="Times New Roman"/>
                <a:cs typeface="Times New Roman"/>
              </a:rPr>
              <a:t>it</a:t>
            </a:r>
            <a:r>
              <a:rPr sz="2000" spc="-55">
                <a:latin typeface="Times New Roman"/>
                <a:cs typeface="Times New Roman"/>
              </a:rPr>
              <a:t> </a:t>
            </a:r>
            <a:r>
              <a:rPr sz="2000">
                <a:latin typeface="Times New Roman"/>
                <a:cs typeface="Times New Roman"/>
              </a:rPr>
              <a:t>in</a:t>
            </a:r>
            <a:r>
              <a:rPr sz="2000" spc="-25">
                <a:latin typeface="Times New Roman"/>
                <a:cs typeface="Times New Roman"/>
              </a:rPr>
              <a:t> </a:t>
            </a:r>
            <a:r>
              <a:rPr sz="2000" spc="-10">
                <a:latin typeface="Times New Roman"/>
                <a:cs typeface="Times New Roman"/>
              </a:rPr>
              <a:t>another</a:t>
            </a:r>
            <a:endParaRPr sz="2000">
              <a:latin typeface="Times New Roman"/>
              <a:cs typeface="Times New Roman"/>
            </a:endParaRPr>
          </a:p>
          <a:p>
            <a:pPr marL="469900">
              <a:lnSpc>
                <a:spcPct val="100000"/>
              </a:lnSpc>
              <a:spcBef>
                <a:spcPts val="5"/>
              </a:spcBef>
            </a:pPr>
            <a:r>
              <a:rPr sz="2000">
                <a:latin typeface="Times New Roman"/>
                <a:cs typeface="Times New Roman"/>
              </a:rPr>
              <a:t>form</a:t>
            </a:r>
            <a:r>
              <a:rPr sz="2000" spc="-75">
                <a:latin typeface="Times New Roman"/>
                <a:cs typeface="Times New Roman"/>
              </a:rPr>
              <a:t> </a:t>
            </a:r>
            <a:r>
              <a:rPr sz="2000">
                <a:latin typeface="Times New Roman"/>
                <a:cs typeface="Times New Roman"/>
              </a:rPr>
              <a:t>of</a:t>
            </a:r>
            <a:r>
              <a:rPr sz="2000" spc="-50">
                <a:latin typeface="Times New Roman"/>
                <a:cs typeface="Times New Roman"/>
              </a:rPr>
              <a:t> </a:t>
            </a:r>
            <a:r>
              <a:rPr sz="2000" spc="-10">
                <a:latin typeface="Times New Roman"/>
                <a:cs typeface="Times New Roman"/>
              </a:rPr>
              <a:t>energy.</a:t>
            </a:r>
            <a:endParaRPr sz="2000">
              <a:latin typeface="Times New Roman"/>
              <a:cs typeface="Times New Roman"/>
            </a:endParaRPr>
          </a:p>
          <a:p>
            <a:pPr marL="469900">
              <a:lnSpc>
                <a:spcPct val="100000"/>
              </a:lnSpc>
              <a:tabLst>
                <a:tab pos="1637664" algn="l"/>
              </a:tabLst>
            </a:pPr>
            <a:r>
              <a:rPr sz="2000" b="1" spc="-10">
                <a:latin typeface="Times New Roman"/>
                <a:cs typeface="Times New Roman"/>
              </a:rPr>
              <a:t>Example:</a:t>
            </a:r>
            <a:r>
              <a:rPr sz="2000" b="1">
                <a:latin typeface="Times New Roman"/>
                <a:cs typeface="Times New Roman"/>
              </a:rPr>
              <a:t>	</a:t>
            </a:r>
            <a:r>
              <a:rPr sz="2000">
                <a:latin typeface="Times New Roman"/>
                <a:cs typeface="Times New Roman"/>
              </a:rPr>
              <a:t>A</a:t>
            </a:r>
            <a:r>
              <a:rPr sz="2000" spc="-125">
                <a:latin typeface="Times New Roman"/>
                <a:cs typeface="Times New Roman"/>
              </a:rPr>
              <a:t> </a:t>
            </a:r>
            <a:r>
              <a:rPr sz="2000">
                <a:latin typeface="Times New Roman"/>
                <a:cs typeface="Times New Roman"/>
              </a:rPr>
              <a:t>pressure</a:t>
            </a:r>
            <a:r>
              <a:rPr sz="2000" spc="-105">
                <a:latin typeface="Times New Roman"/>
                <a:cs typeface="Times New Roman"/>
              </a:rPr>
              <a:t> </a:t>
            </a:r>
            <a:r>
              <a:rPr sz="2000">
                <a:latin typeface="Times New Roman"/>
                <a:cs typeface="Times New Roman"/>
              </a:rPr>
              <a:t>sensor</a:t>
            </a:r>
            <a:r>
              <a:rPr sz="2000" spc="-40">
                <a:latin typeface="Times New Roman"/>
                <a:cs typeface="Times New Roman"/>
              </a:rPr>
              <a:t> </a:t>
            </a:r>
            <a:r>
              <a:rPr sz="2000">
                <a:latin typeface="Times New Roman"/>
                <a:cs typeface="Times New Roman"/>
              </a:rPr>
              <a:t>detects</a:t>
            </a:r>
            <a:r>
              <a:rPr sz="2000" spc="-90">
                <a:latin typeface="Times New Roman"/>
                <a:cs typeface="Times New Roman"/>
              </a:rPr>
              <a:t> </a:t>
            </a:r>
            <a:r>
              <a:rPr sz="2000">
                <a:latin typeface="Times New Roman"/>
                <a:cs typeface="Times New Roman"/>
              </a:rPr>
              <a:t>pressure</a:t>
            </a:r>
            <a:r>
              <a:rPr sz="2000" spc="-60">
                <a:latin typeface="Times New Roman"/>
                <a:cs typeface="Times New Roman"/>
              </a:rPr>
              <a:t> </a:t>
            </a:r>
            <a:r>
              <a:rPr sz="2000">
                <a:latin typeface="Times New Roman"/>
                <a:cs typeface="Times New Roman"/>
              </a:rPr>
              <a:t>(a</a:t>
            </a:r>
            <a:r>
              <a:rPr sz="2000" spc="-65">
                <a:latin typeface="Times New Roman"/>
                <a:cs typeface="Times New Roman"/>
              </a:rPr>
              <a:t> </a:t>
            </a:r>
            <a:r>
              <a:rPr sz="2000">
                <a:latin typeface="Times New Roman"/>
                <a:cs typeface="Times New Roman"/>
              </a:rPr>
              <a:t>mechanical</a:t>
            </a:r>
            <a:r>
              <a:rPr sz="2000" spc="-20">
                <a:latin typeface="Times New Roman"/>
                <a:cs typeface="Times New Roman"/>
              </a:rPr>
              <a:t> </a:t>
            </a:r>
            <a:r>
              <a:rPr sz="2000">
                <a:latin typeface="Times New Roman"/>
                <a:cs typeface="Times New Roman"/>
              </a:rPr>
              <a:t>form</a:t>
            </a:r>
            <a:r>
              <a:rPr sz="2000" spc="-75">
                <a:latin typeface="Times New Roman"/>
                <a:cs typeface="Times New Roman"/>
              </a:rPr>
              <a:t> </a:t>
            </a:r>
            <a:r>
              <a:rPr sz="2000">
                <a:latin typeface="Times New Roman"/>
                <a:cs typeface="Times New Roman"/>
              </a:rPr>
              <a:t>of</a:t>
            </a:r>
            <a:r>
              <a:rPr sz="2000" spc="-60">
                <a:latin typeface="Times New Roman"/>
                <a:cs typeface="Times New Roman"/>
              </a:rPr>
              <a:t> </a:t>
            </a:r>
            <a:r>
              <a:rPr sz="2000">
                <a:latin typeface="Times New Roman"/>
                <a:cs typeface="Times New Roman"/>
              </a:rPr>
              <a:t>energy)</a:t>
            </a:r>
            <a:r>
              <a:rPr sz="2000" spc="-15">
                <a:latin typeface="Times New Roman"/>
                <a:cs typeface="Times New Roman"/>
              </a:rPr>
              <a:t> </a:t>
            </a:r>
            <a:r>
              <a:rPr sz="2000" spc="-25">
                <a:latin typeface="Times New Roman"/>
                <a:cs typeface="Times New Roman"/>
              </a:rPr>
              <a:t>and</a:t>
            </a:r>
            <a:endParaRPr sz="2000">
              <a:latin typeface="Times New Roman"/>
              <a:cs typeface="Times New Roman"/>
            </a:endParaRPr>
          </a:p>
          <a:p>
            <a:pPr marL="469900">
              <a:lnSpc>
                <a:spcPct val="100000"/>
              </a:lnSpc>
            </a:pPr>
            <a:r>
              <a:rPr sz="2000">
                <a:latin typeface="Times New Roman"/>
                <a:cs typeface="Times New Roman"/>
              </a:rPr>
              <a:t>converts</a:t>
            </a:r>
            <a:r>
              <a:rPr sz="2000" spc="-65">
                <a:latin typeface="Times New Roman"/>
                <a:cs typeface="Times New Roman"/>
              </a:rPr>
              <a:t> </a:t>
            </a:r>
            <a:r>
              <a:rPr sz="2000">
                <a:latin typeface="Times New Roman"/>
                <a:cs typeface="Times New Roman"/>
              </a:rPr>
              <a:t>it</a:t>
            </a:r>
            <a:r>
              <a:rPr sz="2000" spc="-70">
                <a:latin typeface="Times New Roman"/>
                <a:cs typeface="Times New Roman"/>
              </a:rPr>
              <a:t> </a:t>
            </a:r>
            <a:r>
              <a:rPr sz="2000">
                <a:latin typeface="Times New Roman"/>
                <a:cs typeface="Times New Roman"/>
              </a:rPr>
              <a:t>to</a:t>
            </a:r>
            <a:r>
              <a:rPr sz="2000" spc="-50">
                <a:latin typeface="Times New Roman"/>
                <a:cs typeface="Times New Roman"/>
              </a:rPr>
              <a:t> </a:t>
            </a:r>
            <a:r>
              <a:rPr sz="2000">
                <a:latin typeface="Times New Roman"/>
                <a:cs typeface="Times New Roman"/>
              </a:rPr>
              <a:t>electrical</a:t>
            </a:r>
            <a:r>
              <a:rPr sz="2000" spc="-70">
                <a:latin typeface="Times New Roman"/>
                <a:cs typeface="Times New Roman"/>
              </a:rPr>
              <a:t> </a:t>
            </a:r>
            <a:r>
              <a:rPr sz="2000">
                <a:latin typeface="Times New Roman"/>
                <a:cs typeface="Times New Roman"/>
              </a:rPr>
              <a:t>signal</a:t>
            </a:r>
            <a:r>
              <a:rPr sz="2000" spc="-30">
                <a:latin typeface="Times New Roman"/>
                <a:cs typeface="Times New Roman"/>
              </a:rPr>
              <a:t> </a:t>
            </a:r>
            <a:r>
              <a:rPr sz="2000">
                <a:latin typeface="Times New Roman"/>
                <a:cs typeface="Times New Roman"/>
              </a:rPr>
              <a:t>for</a:t>
            </a:r>
            <a:r>
              <a:rPr sz="2000" spc="-50">
                <a:latin typeface="Times New Roman"/>
                <a:cs typeface="Times New Roman"/>
              </a:rPr>
              <a:t> </a:t>
            </a:r>
            <a:r>
              <a:rPr sz="2000" spc="-10">
                <a:latin typeface="Times New Roman"/>
                <a:cs typeface="Times New Roman"/>
              </a:rPr>
              <a:t>display.</a:t>
            </a:r>
            <a:endParaRPr sz="2000">
              <a:latin typeface="Times New Roman"/>
              <a:cs typeface="Times New Roman"/>
            </a:endParaRPr>
          </a:p>
          <a:p>
            <a:pPr>
              <a:lnSpc>
                <a:spcPct val="100000"/>
              </a:lnSpc>
              <a:spcBef>
                <a:spcPts val="45"/>
              </a:spcBef>
            </a:pPr>
            <a:endParaRPr sz="2050">
              <a:latin typeface="Times New Roman"/>
              <a:cs typeface="Times New Roman"/>
            </a:endParaRPr>
          </a:p>
          <a:p>
            <a:pPr marL="12700">
              <a:lnSpc>
                <a:spcPct val="100000"/>
              </a:lnSpc>
            </a:pPr>
            <a:r>
              <a:rPr sz="2000" b="1">
                <a:latin typeface="Times New Roman"/>
                <a:cs typeface="Times New Roman"/>
              </a:rPr>
              <a:t>What</a:t>
            </a:r>
            <a:r>
              <a:rPr sz="2000" b="1" spc="-55">
                <a:latin typeface="Times New Roman"/>
                <a:cs typeface="Times New Roman"/>
              </a:rPr>
              <a:t> </a:t>
            </a:r>
            <a:r>
              <a:rPr sz="2000" b="1">
                <a:latin typeface="Times New Roman"/>
                <a:cs typeface="Times New Roman"/>
              </a:rPr>
              <a:t>is</a:t>
            </a:r>
            <a:r>
              <a:rPr sz="2000" b="1" spc="-35">
                <a:latin typeface="Times New Roman"/>
                <a:cs typeface="Times New Roman"/>
              </a:rPr>
              <a:t> </a:t>
            </a:r>
            <a:r>
              <a:rPr sz="2000" b="1" spc="-10">
                <a:latin typeface="Times New Roman"/>
                <a:cs typeface="Times New Roman"/>
              </a:rPr>
              <a:t>an</a:t>
            </a:r>
            <a:r>
              <a:rPr sz="2000" b="1" spc="-125">
                <a:latin typeface="Times New Roman"/>
                <a:cs typeface="Times New Roman"/>
              </a:rPr>
              <a:t> </a:t>
            </a:r>
            <a:r>
              <a:rPr sz="2000" b="1" spc="-10">
                <a:latin typeface="Times New Roman"/>
                <a:cs typeface="Times New Roman"/>
              </a:rPr>
              <a:t>Actuator?</a:t>
            </a:r>
            <a:endParaRPr sz="2000">
              <a:latin typeface="Times New Roman"/>
              <a:cs typeface="Times New Roman"/>
            </a:endParaRPr>
          </a:p>
          <a:p>
            <a:pPr marL="469900" indent="-457200">
              <a:lnSpc>
                <a:spcPct val="100000"/>
              </a:lnSpc>
              <a:buFont typeface="Wingdings"/>
              <a:buChar char=""/>
              <a:tabLst>
                <a:tab pos="469900" algn="l"/>
              </a:tabLst>
            </a:pPr>
            <a:r>
              <a:rPr sz="2000">
                <a:latin typeface="Times New Roman"/>
                <a:cs typeface="Times New Roman"/>
              </a:rPr>
              <a:t>An</a:t>
            </a:r>
            <a:r>
              <a:rPr sz="2000" spc="-50">
                <a:latin typeface="Times New Roman"/>
                <a:cs typeface="Times New Roman"/>
              </a:rPr>
              <a:t> </a:t>
            </a:r>
            <a:r>
              <a:rPr sz="2000">
                <a:latin typeface="Times New Roman"/>
                <a:cs typeface="Times New Roman"/>
              </a:rPr>
              <a:t>actuator</a:t>
            </a:r>
            <a:r>
              <a:rPr sz="2000" spc="-75">
                <a:latin typeface="Times New Roman"/>
                <a:cs typeface="Times New Roman"/>
              </a:rPr>
              <a:t> </a:t>
            </a:r>
            <a:r>
              <a:rPr sz="2000">
                <a:latin typeface="Times New Roman"/>
                <a:cs typeface="Times New Roman"/>
              </a:rPr>
              <a:t>is</a:t>
            </a:r>
            <a:r>
              <a:rPr sz="2000" spc="-45">
                <a:latin typeface="Times New Roman"/>
                <a:cs typeface="Times New Roman"/>
              </a:rPr>
              <a:t> </a:t>
            </a:r>
            <a:r>
              <a:rPr sz="2000">
                <a:latin typeface="Times New Roman"/>
                <a:cs typeface="Times New Roman"/>
              </a:rPr>
              <a:t>a</a:t>
            </a:r>
            <a:r>
              <a:rPr sz="2000" spc="-75">
                <a:latin typeface="Times New Roman"/>
                <a:cs typeface="Times New Roman"/>
              </a:rPr>
              <a:t> </a:t>
            </a:r>
            <a:r>
              <a:rPr sz="2000">
                <a:latin typeface="Times New Roman"/>
                <a:cs typeface="Times New Roman"/>
              </a:rPr>
              <a:t>transducer</a:t>
            </a:r>
            <a:r>
              <a:rPr sz="2000" spc="-30">
                <a:latin typeface="Times New Roman"/>
                <a:cs typeface="Times New Roman"/>
              </a:rPr>
              <a:t> </a:t>
            </a:r>
            <a:r>
              <a:rPr sz="2000">
                <a:latin typeface="Times New Roman"/>
                <a:cs typeface="Times New Roman"/>
              </a:rPr>
              <a:t>that</a:t>
            </a:r>
            <a:r>
              <a:rPr sz="2000" spc="-60">
                <a:latin typeface="Times New Roman"/>
                <a:cs typeface="Times New Roman"/>
              </a:rPr>
              <a:t> </a:t>
            </a:r>
            <a:r>
              <a:rPr sz="2000">
                <a:latin typeface="Times New Roman"/>
                <a:cs typeface="Times New Roman"/>
              </a:rPr>
              <a:t>accepts</a:t>
            </a:r>
            <a:r>
              <a:rPr sz="2000" spc="-85">
                <a:latin typeface="Times New Roman"/>
                <a:cs typeface="Times New Roman"/>
              </a:rPr>
              <a:t> </a:t>
            </a:r>
            <a:r>
              <a:rPr sz="2000">
                <a:latin typeface="Times New Roman"/>
                <a:cs typeface="Times New Roman"/>
              </a:rPr>
              <a:t>energy</a:t>
            </a:r>
            <a:r>
              <a:rPr sz="2000" spc="-30">
                <a:latin typeface="Times New Roman"/>
                <a:cs typeface="Times New Roman"/>
              </a:rPr>
              <a:t> </a:t>
            </a:r>
            <a:r>
              <a:rPr sz="2000">
                <a:latin typeface="Times New Roman"/>
                <a:cs typeface="Times New Roman"/>
              </a:rPr>
              <a:t>and</a:t>
            </a:r>
            <a:r>
              <a:rPr sz="2000" spc="-50">
                <a:latin typeface="Times New Roman"/>
                <a:cs typeface="Times New Roman"/>
              </a:rPr>
              <a:t> </a:t>
            </a:r>
            <a:r>
              <a:rPr sz="2000">
                <a:latin typeface="Times New Roman"/>
                <a:cs typeface="Times New Roman"/>
              </a:rPr>
              <a:t>produces</a:t>
            </a:r>
            <a:r>
              <a:rPr sz="2000" spc="-60">
                <a:latin typeface="Times New Roman"/>
                <a:cs typeface="Times New Roman"/>
              </a:rPr>
              <a:t> </a:t>
            </a:r>
            <a:r>
              <a:rPr sz="2000">
                <a:latin typeface="Times New Roman"/>
                <a:cs typeface="Times New Roman"/>
              </a:rPr>
              <a:t>the</a:t>
            </a:r>
            <a:r>
              <a:rPr sz="2000" spc="-55">
                <a:latin typeface="Times New Roman"/>
                <a:cs typeface="Times New Roman"/>
              </a:rPr>
              <a:t> </a:t>
            </a:r>
            <a:r>
              <a:rPr sz="2000">
                <a:latin typeface="Times New Roman"/>
                <a:cs typeface="Times New Roman"/>
              </a:rPr>
              <a:t>kinetic</a:t>
            </a:r>
            <a:r>
              <a:rPr sz="2000" spc="-35">
                <a:latin typeface="Times New Roman"/>
                <a:cs typeface="Times New Roman"/>
              </a:rPr>
              <a:t> </a:t>
            </a:r>
            <a:r>
              <a:rPr sz="2000">
                <a:latin typeface="Times New Roman"/>
                <a:cs typeface="Times New Roman"/>
              </a:rPr>
              <a:t>energy</a:t>
            </a:r>
            <a:r>
              <a:rPr sz="2000" spc="-30">
                <a:latin typeface="Times New Roman"/>
                <a:cs typeface="Times New Roman"/>
              </a:rPr>
              <a:t> </a:t>
            </a:r>
            <a:r>
              <a:rPr sz="2000" spc="-25">
                <a:latin typeface="Times New Roman"/>
                <a:cs typeface="Times New Roman"/>
              </a:rPr>
              <a:t>of</a:t>
            </a:r>
            <a:endParaRPr sz="2000">
              <a:latin typeface="Times New Roman"/>
              <a:cs typeface="Times New Roman"/>
            </a:endParaRPr>
          </a:p>
          <a:p>
            <a:pPr marL="469900">
              <a:lnSpc>
                <a:spcPct val="100000"/>
              </a:lnSpc>
            </a:pPr>
            <a:r>
              <a:rPr sz="2000" spc="-10">
                <a:latin typeface="Times New Roman"/>
                <a:cs typeface="Times New Roman"/>
              </a:rPr>
              <a:t>action.</a:t>
            </a:r>
            <a:endParaRPr sz="2000">
              <a:latin typeface="Times New Roman"/>
              <a:cs typeface="Times New Roman"/>
            </a:endParaRPr>
          </a:p>
          <a:p>
            <a:pPr marL="469900" marR="174625" indent="-457834">
              <a:lnSpc>
                <a:spcPct val="100000"/>
              </a:lnSpc>
              <a:buFont typeface="Wingdings"/>
              <a:buChar char=""/>
              <a:tabLst>
                <a:tab pos="469900" algn="l"/>
              </a:tabLst>
            </a:pPr>
            <a:r>
              <a:rPr sz="2000">
                <a:latin typeface="Times New Roman"/>
                <a:cs typeface="Times New Roman"/>
              </a:rPr>
              <a:t>The</a:t>
            </a:r>
            <a:r>
              <a:rPr sz="2000" spc="-80">
                <a:latin typeface="Times New Roman"/>
                <a:cs typeface="Times New Roman"/>
              </a:rPr>
              <a:t> </a:t>
            </a:r>
            <a:r>
              <a:rPr sz="2000">
                <a:latin typeface="Times New Roman"/>
                <a:cs typeface="Times New Roman"/>
              </a:rPr>
              <a:t>energy</a:t>
            </a:r>
            <a:r>
              <a:rPr sz="2000" spc="-50">
                <a:latin typeface="Times New Roman"/>
                <a:cs typeface="Times New Roman"/>
              </a:rPr>
              <a:t> </a:t>
            </a:r>
            <a:r>
              <a:rPr sz="2000">
                <a:latin typeface="Times New Roman"/>
                <a:cs typeface="Times New Roman"/>
              </a:rPr>
              <a:t>supplied</a:t>
            </a:r>
            <a:r>
              <a:rPr sz="2000" spc="-50">
                <a:latin typeface="Times New Roman"/>
                <a:cs typeface="Times New Roman"/>
              </a:rPr>
              <a:t> </a:t>
            </a:r>
            <a:r>
              <a:rPr sz="2000">
                <a:latin typeface="Times New Roman"/>
                <a:cs typeface="Times New Roman"/>
              </a:rPr>
              <a:t>to</a:t>
            </a:r>
            <a:r>
              <a:rPr sz="2000" spc="-75">
                <a:latin typeface="Times New Roman"/>
                <a:cs typeface="Times New Roman"/>
              </a:rPr>
              <a:t> </a:t>
            </a:r>
            <a:r>
              <a:rPr sz="2000">
                <a:latin typeface="Times New Roman"/>
                <a:cs typeface="Times New Roman"/>
              </a:rPr>
              <a:t>an</a:t>
            </a:r>
            <a:r>
              <a:rPr sz="2000" spc="-45">
                <a:latin typeface="Times New Roman"/>
                <a:cs typeface="Times New Roman"/>
              </a:rPr>
              <a:t> </a:t>
            </a:r>
            <a:r>
              <a:rPr sz="2000">
                <a:latin typeface="Times New Roman"/>
                <a:cs typeface="Times New Roman"/>
              </a:rPr>
              <a:t>actuator</a:t>
            </a:r>
            <a:r>
              <a:rPr sz="2000" spc="-75">
                <a:latin typeface="Times New Roman"/>
                <a:cs typeface="Times New Roman"/>
              </a:rPr>
              <a:t> </a:t>
            </a:r>
            <a:r>
              <a:rPr sz="2000">
                <a:latin typeface="Times New Roman"/>
                <a:cs typeface="Times New Roman"/>
              </a:rPr>
              <a:t>might</a:t>
            </a:r>
            <a:r>
              <a:rPr sz="2000" spc="5">
                <a:latin typeface="Times New Roman"/>
                <a:cs typeface="Times New Roman"/>
              </a:rPr>
              <a:t> </a:t>
            </a:r>
            <a:r>
              <a:rPr sz="2000">
                <a:latin typeface="Times New Roman"/>
                <a:cs typeface="Times New Roman"/>
              </a:rPr>
              <a:t>be</a:t>
            </a:r>
            <a:r>
              <a:rPr sz="2000" spc="-55">
                <a:latin typeface="Times New Roman"/>
                <a:cs typeface="Times New Roman"/>
              </a:rPr>
              <a:t> </a:t>
            </a:r>
            <a:r>
              <a:rPr sz="2000">
                <a:latin typeface="Times New Roman"/>
                <a:cs typeface="Times New Roman"/>
              </a:rPr>
              <a:t>electrical</a:t>
            </a:r>
            <a:r>
              <a:rPr sz="2000" spc="-80">
                <a:latin typeface="Times New Roman"/>
                <a:cs typeface="Times New Roman"/>
              </a:rPr>
              <a:t> </a:t>
            </a:r>
            <a:r>
              <a:rPr sz="2000">
                <a:latin typeface="Times New Roman"/>
                <a:cs typeface="Times New Roman"/>
              </a:rPr>
              <a:t>or</a:t>
            </a:r>
            <a:r>
              <a:rPr sz="2000" spc="-70">
                <a:latin typeface="Times New Roman"/>
                <a:cs typeface="Times New Roman"/>
              </a:rPr>
              <a:t> </a:t>
            </a:r>
            <a:r>
              <a:rPr sz="2000">
                <a:latin typeface="Times New Roman"/>
                <a:cs typeface="Times New Roman"/>
              </a:rPr>
              <a:t>mechanical</a:t>
            </a:r>
            <a:r>
              <a:rPr sz="2000" spc="-15">
                <a:latin typeface="Times New Roman"/>
                <a:cs typeface="Times New Roman"/>
              </a:rPr>
              <a:t> </a:t>
            </a:r>
            <a:r>
              <a:rPr sz="2000" spc="-10">
                <a:latin typeface="Times New Roman"/>
                <a:cs typeface="Times New Roman"/>
              </a:rPr>
              <a:t>(Pneumatic, Hydraulic).</a:t>
            </a:r>
            <a:endParaRPr sz="2000">
              <a:latin typeface="Times New Roman"/>
              <a:cs typeface="Times New Roman"/>
            </a:endParaRPr>
          </a:p>
          <a:p>
            <a:pPr marL="469900" marR="5080">
              <a:lnSpc>
                <a:spcPct val="100000"/>
              </a:lnSpc>
              <a:spcBef>
                <a:spcPts val="5"/>
              </a:spcBef>
            </a:pPr>
            <a:r>
              <a:rPr sz="2000" b="1">
                <a:latin typeface="Times New Roman"/>
                <a:cs typeface="Times New Roman"/>
              </a:rPr>
              <a:t>Example:</a:t>
            </a:r>
            <a:r>
              <a:rPr sz="2000" b="1" spc="-15">
                <a:latin typeface="Times New Roman"/>
                <a:cs typeface="Times New Roman"/>
              </a:rPr>
              <a:t> </a:t>
            </a:r>
            <a:r>
              <a:rPr sz="2000">
                <a:latin typeface="Times New Roman"/>
                <a:cs typeface="Times New Roman"/>
              </a:rPr>
              <a:t>Electrical</a:t>
            </a:r>
            <a:r>
              <a:rPr sz="2000" spc="-85">
                <a:latin typeface="Times New Roman"/>
                <a:cs typeface="Times New Roman"/>
              </a:rPr>
              <a:t> </a:t>
            </a:r>
            <a:r>
              <a:rPr sz="2000">
                <a:latin typeface="Times New Roman"/>
                <a:cs typeface="Times New Roman"/>
              </a:rPr>
              <a:t>motor</a:t>
            </a:r>
            <a:r>
              <a:rPr sz="2000" spc="-60">
                <a:latin typeface="Times New Roman"/>
                <a:cs typeface="Times New Roman"/>
              </a:rPr>
              <a:t> </a:t>
            </a:r>
            <a:r>
              <a:rPr sz="2000">
                <a:latin typeface="Times New Roman"/>
                <a:cs typeface="Times New Roman"/>
              </a:rPr>
              <a:t>and</a:t>
            </a:r>
            <a:r>
              <a:rPr sz="2000" spc="-35">
                <a:latin typeface="Times New Roman"/>
                <a:cs typeface="Times New Roman"/>
              </a:rPr>
              <a:t> </a:t>
            </a:r>
            <a:r>
              <a:rPr sz="2000">
                <a:latin typeface="Times New Roman"/>
                <a:cs typeface="Times New Roman"/>
              </a:rPr>
              <a:t>a</a:t>
            </a:r>
            <a:r>
              <a:rPr sz="2000" spc="-85">
                <a:latin typeface="Times New Roman"/>
                <a:cs typeface="Times New Roman"/>
              </a:rPr>
              <a:t> </a:t>
            </a:r>
            <a:r>
              <a:rPr sz="2000">
                <a:latin typeface="Times New Roman"/>
                <a:cs typeface="Times New Roman"/>
              </a:rPr>
              <a:t>Hydraulic</a:t>
            </a:r>
            <a:r>
              <a:rPr sz="2000" spc="-25">
                <a:latin typeface="Times New Roman"/>
                <a:cs typeface="Times New Roman"/>
              </a:rPr>
              <a:t> </a:t>
            </a:r>
            <a:r>
              <a:rPr sz="2000">
                <a:latin typeface="Times New Roman"/>
                <a:cs typeface="Times New Roman"/>
              </a:rPr>
              <a:t>cylinder</a:t>
            </a:r>
            <a:r>
              <a:rPr sz="2000" spc="-35">
                <a:latin typeface="Times New Roman"/>
                <a:cs typeface="Times New Roman"/>
              </a:rPr>
              <a:t> </a:t>
            </a:r>
            <a:r>
              <a:rPr sz="2000">
                <a:latin typeface="Times New Roman"/>
                <a:cs typeface="Times New Roman"/>
              </a:rPr>
              <a:t>are</a:t>
            </a:r>
            <a:r>
              <a:rPr sz="2000" spc="-60">
                <a:latin typeface="Times New Roman"/>
                <a:cs typeface="Times New Roman"/>
              </a:rPr>
              <a:t> </a:t>
            </a:r>
            <a:r>
              <a:rPr sz="2000">
                <a:latin typeface="Times New Roman"/>
                <a:cs typeface="Times New Roman"/>
              </a:rPr>
              <a:t>both</a:t>
            </a:r>
            <a:r>
              <a:rPr sz="2000" spc="-100">
                <a:latin typeface="Times New Roman"/>
                <a:cs typeface="Times New Roman"/>
              </a:rPr>
              <a:t> </a:t>
            </a:r>
            <a:r>
              <a:rPr sz="2000">
                <a:latin typeface="Times New Roman"/>
                <a:cs typeface="Times New Roman"/>
              </a:rPr>
              <a:t>actuators,</a:t>
            </a:r>
            <a:r>
              <a:rPr sz="2000" spc="-60">
                <a:latin typeface="Times New Roman"/>
                <a:cs typeface="Times New Roman"/>
              </a:rPr>
              <a:t> </a:t>
            </a:r>
            <a:r>
              <a:rPr sz="2000" spc="-10">
                <a:latin typeface="Times New Roman"/>
                <a:cs typeface="Times New Roman"/>
              </a:rPr>
              <a:t>converting </a:t>
            </a:r>
            <a:r>
              <a:rPr sz="2000">
                <a:latin typeface="Times New Roman"/>
                <a:cs typeface="Times New Roman"/>
              </a:rPr>
              <a:t>electrical</a:t>
            </a:r>
            <a:r>
              <a:rPr sz="2000" spc="-100">
                <a:latin typeface="Times New Roman"/>
                <a:cs typeface="Times New Roman"/>
              </a:rPr>
              <a:t> </a:t>
            </a:r>
            <a:r>
              <a:rPr sz="2000">
                <a:latin typeface="Times New Roman"/>
                <a:cs typeface="Times New Roman"/>
              </a:rPr>
              <a:t>energy</a:t>
            </a:r>
            <a:r>
              <a:rPr sz="2000" spc="-35">
                <a:latin typeface="Times New Roman"/>
                <a:cs typeface="Times New Roman"/>
              </a:rPr>
              <a:t> </a:t>
            </a:r>
            <a:r>
              <a:rPr sz="2000">
                <a:latin typeface="Times New Roman"/>
                <a:cs typeface="Times New Roman"/>
              </a:rPr>
              <a:t>and</a:t>
            </a:r>
            <a:r>
              <a:rPr sz="2000" spc="-55">
                <a:latin typeface="Times New Roman"/>
                <a:cs typeface="Times New Roman"/>
              </a:rPr>
              <a:t> </a:t>
            </a:r>
            <a:r>
              <a:rPr sz="2000">
                <a:latin typeface="Times New Roman"/>
                <a:cs typeface="Times New Roman"/>
              </a:rPr>
              <a:t>fluid</a:t>
            </a:r>
            <a:r>
              <a:rPr sz="2000" spc="-40">
                <a:latin typeface="Times New Roman"/>
                <a:cs typeface="Times New Roman"/>
              </a:rPr>
              <a:t> </a:t>
            </a:r>
            <a:r>
              <a:rPr sz="2000">
                <a:latin typeface="Times New Roman"/>
                <a:cs typeface="Times New Roman"/>
              </a:rPr>
              <a:t>power</a:t>
            </a:r>
            <a:r>
              <a:rPr sz="2000" spc="-5">
                <a:latin typeface="Times New Roman"/>
                <a:cs typeface="Times New Roman"/>
              </a:rPr>
              <a:t> </a:t>
            </a:r>
            <a:r>
              <a:rPr sz="2000">
                <a:latin typeface="Times New Roman"/>
                <a:cs typeface="Times New Roman"/>
              </a:rPr>
              <a:t>into</a:t>
            </a:r>
            <a:r>
              <a:rPr sz="2000" spc="-55">
                <a:latin typeface="Times New Roman"/>
                <a:cs typeface="Times New Roman"/>
              </a:rPr>
              <a:t> </a:t>
            </a:r>
            <a:r>
              <a:rPr sz="2000">
                <a:latin typeface="Times New Roman"/>
                <a:cs typeface="Times New Roman"/>
              </a:rPr>
              <a:t>motion</a:t>
            </a:r>
            <a:r>
              <a:rPr sz="2000" spc="-55">
                <a:latin typeface="Times New Roman"/>
                <a:cs typeface="Times New Roman"/>
              </a:rPr>
              <a:t> </a:t>
            </a:r>
            <a:r>
              <a:rPr sz="2000">
                <a:latin typeface="Times New Roman"/>
                <a:cs typeface="Times New Roman"/>
              </a:rPr>
              <a:t>for</a:t>
            </a:r>
            <a:r>
              <a:rPr sz="2000" spc="-60">
                <a:latin typeface="Times New Roman"/>
                <a:cs typeface="Times New Roman"/>
              </a:rPr>
              <a:t> </a:t>
            </a:r>
            <a:r>
              <a:rPr sz="2000" spc="-10">
                <a:latin typeface="Times New Roman"/>
                <a:cs typeface="Times New Roman"/>
              </a:rPr>
              <a:t>different</a:t>
            </a:r>
            <a:r>
              <a:rPr sz="2000" spc="-45">
                <a:latin typeface="Times New Roman"/>
                <a:cs typeface="Times New Roman"/>
              </a:rPr>
              <a:t> </a:t>
            </a:r>
            <a:r>
              <a:rPr sz="2000" spc="-10">
                <a:latin typeface="Times New Roman"/>
                <a:cs typeface="Times New Roman"/>
              </a:rPr>
              <a:t>purposes.</a:t>
            </a:r>
            <a:endParaRPr sz="20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26957" y="6426809"/>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Calibri"/>
                <a:cs typeface="Calibri"/>
              </a:rPr>
              <a:t>10</a:t>
            </a:r>
            <a:endParaRPr sz="1200">
              <a:latin typeface="Calibri"/>
              <a:cs typeface="Calibri"/>
            </a:endParaRPr>
          </a:p>
        </p:txBody>
      </p:sp>
      <p:pic>
        <p:nvPicPr>
          <p:cNvPr id="3" name="object 3"/>
          <p:cNvPicPr/>
          <p:nvPr/>
        </p:nvPicPr>
        <p:blipFill>
          <a:blip r:embed="rId2" cstate="print"/>
          <a:stretch>
            <a:fillRect/>
          </a:stretch>
        </p:blipFill>
        <p:spPr>
          <a:xfrm>
            <a:off x="3622785" y="5171597"/>
            <a:ext cx="607024" cy="568574"/>
          </a:xfrm>
          <a:prstGeom prst="rect">
            <a:avLst/>
          </a:prstGeom>
        </p:spPr>
      </p:pic>
      <p:sp>
        <p:nvSpPr>
          <p:cNvPr id="4" name="object 4"/>
          <p:cNvSpPr txBox="1"/>
          <p:nvPr/>
        </p:nvSpPr>
        <p:spPr>
          <a:xfrm>
            <a:off x="4563871" y="5218938"/>
            <a:ext cx="1172845" cy="391160"/>
          </a:xfrm>
          <a:prstGeom prst="rect">
            <a:avLst/>
          </a:prstGeom>
        </p:spPr>
        <p:txBody>
          <a:bodyPr vert="horz" wrap="square" lIns="0" tIns="12700" rIns="0" bIns="0" rtlCol="0">
            <a:spAutoFit/>
          </a:bodyPr>
          <a:lstStyle/>
          <a:p>
            <a:pPr marL="12700">
              <a:lnSpc>
                <a:spcPct val="100000"/>
              </a:lnSpc>
              <a:spcBef>
                <a:spcPts val="100"/>
              </a:spcBef>
            </a:pPr>
            <a:r>
              <a:rPr sz="2400" i="1" spc="-10">
                <a:latin typeface="Times New Roman"/>
                <a:cs typeface="Times New Roman"/>
              </a:rPr>
              <a:t>1~100nm</a:t>
            </a:r>
            <a:endParaRPr sz="2400">
              <a:latin typeface="Times New Roman"/>
              <a:cs typeface="Times New Roman"/>
            </a:endParaRPr>
          </a:p>
        </p:txBody>
      </p:sp>
      <p:pic>
        <p:nvPicPr>
          <p:cNvPr id="5" name="object 5"/>
          <p:cNvPicPr/>
          <p:nvPr/>
        </p:nvPicPr>
        <p:blipFill>
          <a:blip r:embed="rId3" cstate="print"/>
          <a:stretch>
            <a:fillRect/>
          </a:stretch>
        </p:blipFill>
        <p:spPr>
          <a:xfrm>
            <a:off x="3499865" y="6077526"/>
            <a:ext cx="638175" cy="722858"/>
          </a:xfrm>
          <a:prstGeom prst="rect">
            <a:avLst/>
          </a:prstGeom>
        </p:spPr>
      </p:pic>
      <p:pic>
        <p:nvPicPr>
          <p:cNvPr id="6" name="object 6"/>
          <p:cNvPicPr/>
          <p:nvPr/>
        </p:nvPicPr>
        <p:blipFill>
          <a:blip r:embed="rId4" cstate="print"/>
          <a:stretch>
            <a:fillRect/>
          </a:stretch>
        </p:blipFill>
        <p:spPr>
          <a:xfrm>
            <a:off x="3118866" y="3195066"/>
            <a:ext cx="1491995" cy="1595527"/>
          </a:xfrm>
          <a:prstGeom prst="rect">
            <a:avLst/>
          </a:prstGeom>
        </p:spPr>
      </p:pic>
      <p:sp>
        <p:nvSpPr>
          <p:cNvPr id="7" name="object 7"/>
          <p:cNvSpPr txBox="1"/>
          <p:nvPr/>
        </p:nvSpPr>
        <p:spPr>
          <a:xfrm>
            <a:off x="809345" y="949832"/>
            <a:ext cx="8196580" cy="3180080"/>
          </a:xfrm>
          <a:prstGeom prst="rect">
            <a:avLst/>
          </a:prstGeom>
        </p:spPr>
        <p:txBody>
          <a:bodyPr vert="horz" wrap="square" lIns="0" tIns="13335" rIns="0" bIns="0" rtlCol="0">
            <a:spAutoFit/>
          </a:bodyPr>
          <a:lstStyle/>
          <a:p>
            <a:pPr marL="12065" marR="5080" indent="635" algn="ctr">
              <a:lnSpc>
                <a:spcPct val="100000"/>
              </a:lnSpc>
              <a:spcBef>
                <a:spcPts val="105"/>
              </a:spcBef>
            </a:pPr>
            <a:r>
              <a:rPr sz="3200">
                <a:latin typeface="Calibri"/>
                <a:cs typeface="Calibri"/>
              </a:rPr>
              <a:t>The</a:t>
            </a:r>
            <a:r>
              <a:rPr sz="3200" spc="-65">
                <a:latin typeface="Calibri"/>
                <a:cs typeface="Calibri"/>
              </a:rPr>
              <a:t> </a:t>
            </a:r>
            <a:r>
              <a:rPr sz="3200" spc="-25">
                <a:latin typeface="Calibri"/>
                <a:cs typeface="Calibri"/>
              </a:rPr>
              <a:t>study,</a:t>
            </a:r>
            <a:r>
              <a:rPr sz="3200" spc="-50">
                <a:latin typeface="Calibri"/>
                <a:cs typeface="Calibri"/>
              </a:rPr>
              <a:t> </a:t>
            </a:r>
            <a:r>
              <a:rPr sz="3200">
                <a:latin typeface="Calibri"/>
                <a:cs typeface="Calibri"/>
              </a:rPr>
              <a:t>design,</a:t>
            </a:r>
            <a:r>
              <a:rPr sz="3200" spc="-40">
                <a:latin typeface="Calibri"/>
                <a:cs typeface="Calibri"/>
              </a:rPr>
              <a:t> </a:t>
            </a:r>
            <a:r>
              <a:rPr sz="3200">
                <a:latin typeface="Calibri"/>
                <a:cs typeface="Calibri"/>
              </a:rPr>
              <a:t>creation,</a:t>
            </a:r>
            <a:r>
              <a:rPr sz="3200" spc="-65">
                <a:latin typeface="Calibri"/>
                <a:cs typeface="Calibri"/>
              </a:rPr>
              <a:t> </a:t>
            </a:r>
            <a:r>
              <a:rPr sz="3200" spc="-10">
                <a:latin typeface="Calibri"/>
                <a:cs typeface="Calibri"/>
              </a:rPr>
              <a:t>synthesis, </a:t>
            </a:r>
            <a:r>
              <a:rPr sz="3200">
                <a:latin typeface="Calibri"/>
                <a:cs typeface="Calibri"/>
              </a:rPr>
              <a:t>manipulation,</a:t>
            </a:r>
            <a:r>
              <a:rPr sz="3200" spc="15">
                <a:latin typeface="Calibri"/>
                <a:cs typeface="Calibri"/>
              </a:rPr>
              <a:t> </a:t>
            </a:r>
            <a:r>
              <a:rPr sz="3200">
                <a:latin typeface="Calibri"/>
                <a:cs typeface="Calibri"/>
              </a:rPr>
              <a:t>and</a:t>
            </a:r>
            <a:r>
              <a:rPr sz="3200" spc="-40">
                <a:latin typeface="Calibri"/>
                <a:cs typeface="Calibri"/>
              </a:rPr>
              <a:t> </a:t>
            </a:r>
            <a:r>
              <a:rPr sz="3200">
                <a:latin typeface="Calibri"/>
                <a:cs typeface="Calibri"/>
              </a:rPr>
              <a:t>application</a:t>
            </a:r>
            <a:r>
              <a:rPr sz="3200" spc="-10">
                <a:latin typeface="Calibri"/>
                <a:cs typeface="Calibri"/>
              </a:rPr>
              <a:t> </a:t>
            </a:r>
            <a:r>
              <a:rPr sz="3200">
                <a:latin typeface="Calibri"/>
                <a:cs typeface="Calibri"/>
              </a:rPr>
              <a:t>of</a:t>
            </a:r>
            <a:r>
              <a:rPr sz="3200" spc="-35">
                <a:latin typeface="Calibri"/>
                <a:cs typeface="Calibri"/>
              </a:rPr>
              <a:t> </a:t>
            </a:r>
            <a:r>
              <a:rPr sz="3200" spc="-10">
                <a:latin typeface="Calibri"/>
                <a:cs typeface="Calibri"/>
              </a:rPr>
              <a:t>functional </a:t>
            </a:r>
            <a:r>
              <a:rPr sz="3200">
                <a:latin typeface="Calibri"/>
                <a:cs typeface="Calibri"/>
              </a:rPr>
              <a:t>materials,</a:t>
            </a:r>
            <a:r>
              <a:rPr sz="3200" spc="-75">
                <a:latin typeface="Calibri"/>
                <a:cs typeface="Calibri"/>
              </a:rPr>
              <a:t> </a:t>
            </a:r>
            <a:r>
              <a:rPr sz="3200">
                <a:latin typeface="Calibri"/>
                <a:cs typeface="Calibri"/>
              </a:rPr>
              <a:t>devices</a:t>
            </a:r>
            <a:r>
              <a:rPr sz="3200" spc="-85">
                <a:latin typeface="Calibri"/>
                <a:cs typeface="Calibri"/>
              </a:rPr>
              <a:t> </a:t>
            </a:r>
            <a:r>
              <a:rPr sz="3200">
                <a:latin typeface="Calibri"/>
                <a:cs typeface="Calibri"/>
              </a:rPr>
              <a:t>and</a:t>
            </a:r>
            <a:r>
              <a:rPr sz="3200" spc="-75">
                <a:latin typeface="Calibri"/>
                <a:cs typeface="Calibri"/>
              </a:rPr>
              <a:t> </a:t>
            </a:r>
            <a:r>
              <a:rPr sz="3200" spc="-10">
                <a:latin typeface="Calibri"/>
                <a:cs typeface="Calibri"/>
              </a:rPr>
              <a:t>systems</a:t>
            </a:r>
            <a:r>
              <a:rPr sz="3200" spc="-70">
                <a:latin typeface="Calibri"/>
                <a:cs typeface="Calibri"/>
              </a:rPr>
              <a:t> </a:t>
            </a:r>
            <a:r>
              <a:rPr sz="3200">
                <a:latin typeface="Calibri"/>
                <a:cs typeface="Calibri"/>
              </a:rPr>
              <a:t>through</a:t>
            </a:r>
            <a:r>
              <a:rPr sz="3200" spc="-60">
                <a:latin typeface="Calibri"/>
                <a:cs typeface="Calibri"/>
              </a:rPr>
              <a:t> </a:t>
            </a:r>
            <a:r>
              <a:rPr sz="3200">
                <a:latin typeface="Calibri"/>
                <a:cs typeface="Calibri"/>
              </a:rPr>
              <a:t>control</a:t>
            </a:r>
            <a:r>
              <a:rPr sz="3200" spc="-70">
                <a:latin typeface="Calibri"/>
                <a:cs typeface="Calibri"/>
              </a:rPr>
              <a:t> </a:t>
            </a:r>
            <a:r>
              <a:rPr sz="3200" spc="-25">
                <a:latin typeface="Calibri"/>
                <a:cs typeface="Calibri"/>
              </a:rPr>
              <a:t>of </a:t>
            </a:r>
            <a:r>
              <a:rPr sz="3200">
                <a:latin typeface="Calibri"/>
                <a:cs typeface="Calibri"/>
              </a:rPr>
              <a:t>matter</a:t>
            </a:r>
            <a:r>
              <a:rPr sz="3200" spc="-50">
                <a:latin typeface="Calibri"/>
                <a:cs typeface="Calibri"/>
              </a:rPr>
              <a:t> </a:t>
            </a:r>
            <a:r>
              <a:rPr sz="3200">
                <a:latin typeface="Calibri"/>
                <a:cs typeface="Calibri"/>
              </a:rPr>
              <a:t>and</a:t>
            </a:r>
            <a:r>
              <a:rPr sz="3200" spc="-30">
                <a:latin typeface="Calibri"/>
                <a:cs typeface="Calibri"/>
              </a:rPr>
              <a:t> </a:t>
            </a:r>
            <a:r>
              <a:rPr sz="3200">
                <a:latin typeface="Calibri"/>
                <a:cs typeface="Calibri"/>
              </a:rPr>
              <a:t>energy</a:t>
            </a:r>
            <a:r>
              <a:rPr sz="3200" spc="-60">
                <a:latin typeface="Calibri"/>
                <a:cs typeface="Calibri"/>
              </a:rPr>
              <a:t> </a:t>
            </a:r>
            <a:r>
              <a:rPr sz="3200">
                <a:latin typeface="Calibri"/>
                <a:cs typeface="Calibri"/>
              </a:rPr>
              <a:t>at</a:t>
            </a:r>
            <a:r>
              <a:rPr sz="3200" spc="-50">
                <a:latin typeface="Calibri"/>
                <a:cs typeface="Calibri"/>
              </a:rPr>
              <a:t> </a:t>
            </a:r>
            <a:r>
              <a:rPr sz="3200">
                <a:latin typeface="Calibri"/>
                <a:cs typeface="Calibri"/>
              </a:rPr>
              <a:t>the</a:t>
            </a:r>
            <a:r>
              <a:rPr sz="3200" spc="-35">
                <a:latin typeface="Calibri"/>
                <a:cs typeface="Calibri"/>
              </a:rPr>
              <a:t> </a:t>
            </a:r>
            <a:r>
              <a:rPr sz="3200">
                <a:latin typeface="Calibri"/>
                <a:cs typeface="Calibri"/>
              </a:rPr>
              <a:t>nanometer</a:t>
            </a:r>
            <a:r>
              <a:rPr sz="3200" spc="-45">
                <a:latin typeface="Calibri"/>
                <a:cs typeface="Calibri"/>
              </a:rPr>
              <a:t> </a:t>
            </a:r>
            <a:r>
              <a:rPr sz="3200" spc="-10">
                <a:latin typeface="Calibri"/>
                <a:cs typeface="Calibri"/>
              </a:rPr>
              <a:t>scale.</a:t>
            </a:r>
            <a:endParaRPr sz="3200">
              <a:latin typeface="Calibri"/>
              <a:cs typeface="Calibri"/>
            </a:endParaRPr>
          </a:p>
          <a:p>
            <a:pPr>
              <a:lnSpc>
                <a:spcPct val="100000"/>
              </a:lnSpc>
            </a:pPr>
            <a:endParaRPr sz="3200">
              <a:latin typeface="Calibri"/>
              <a:cs typeface="Calibri"/>
            </a:endParaRPr>
          </a:p>
          <a:p>
            <a:pPr marL="1094105" algn="ctr">
              <a:lnSpc>
                <a:spcPct val="100000"/>
              </a:lnSpc>
              <a:spcBef>
                <a:spcPts val="2685"/>
              </a:spcBef>
            </a:pPr>
            <a:r>
              <a:rPr sz="2400" i="1" spc="-20">
                <a:latin typeface="Times New Roman"/>
                <a:cs typeface="Times New Roman"/>
              </a:rPr>
              <a:t>bulk</a:t>
            </a:r>
            <a:endParaRPr sz="2400">
              <a:latin typeface="Times New Roman"/>
              <a:cs typeface="Times New Roman"/>
            </a:endParaRPr>
          </a:p>
        </p:txBody>
      </p:sp>
      <p:sp>
        <p:nvSpPr>
          <p:cNvPr id="8" name="object 8"/>
          <p:cNvSpPr txBox="1"/>
          <p:nvPr/>
        </p:nvSpPr>
        <p:spPr>
          <a:xfrm>
            <a:off x="5179567" y="6253378"/>
            <a:ext cx="635635" cy="391795"/>
          </a:xfrm>
          <a:prstGeom prst="rect">
            <a:avLst/>
          </a:prstGeom>
        </p:spPr>
        <p:txBody>
          <a:bodyPr vert="horz" wrap="square" lIns="0" tIns="12700" rIns="0" bIns="0" rtlCol="0">
            <a:spAutoFit/>
          </a:bodyPr>
          <a:lstStyle/>
          <a:p>
            <a:pPr marL="12700">
              <a:lnSpc>
                <a:spcPct val="100000"/>
              </a:lnSpc>
              <a:spcBef>
                <a:spcPts val="100"/>
              </a:spcBef>
            </a:pPr>
            <a:r>
              <a:rPr sz="2400" i="1" spc="-20">
                <a:latin typeface="Times New Roman"/>
                <a:cs typeface="Times New Roman"/>
              </a:rPr>
              <a:t>atom</a:t>
            </a:r>
            <a:endParaRPr sz="2400">
              <a:latin typeface="Times New Roman"/>
              <a:cs typeface="Times New Roman"/>
            </a:endParaRPr>
          </a:p>
        </p:txBody>
      </p:sp>
      <p:sp>
        <p:nvSpPr>
          <p:cNvPr id="9" name="object 9"/>
          <p:cNvSpPr txBox="1">
            <a:spLocks noGrp="1"/>
          </p:cNvSpPr>
          <p:nvPr>
            <p:ph type="title"/>
          </p:nvPr>
        </p:nvSpPr>
        <p:spPr>
          <a:xfrm>
            <a:off x="2899410" y="1905"/>
            <a:ext cx="3345815" cy="696595"/>
          </a:xfrm>
          <a:prstGeom prst="rect">
            <a:avLst/>
          </a:prstGeom>
        </p:spPr>
        <p:txBody>
          <a:bodyPr vert="horz" wrap="square" lIns="0" tIns="12700" rIns="0" bIns="0" rtlCol="0">
            <a:spAutoFit/>
          </a:bodyPr>
          <a:lstStyle/>
          <a:p>
            <a:pPr marL="12700">
              <a:lnSpc>
                <a:spcPct val="100000"/>
              </a:lnSpc>
              <a:spcBef>
                <a:spcPts val="100"/>
              </a:spcBef>
            </a:pPr>
            <a:r>
              <a:t>What</a:t>
            </a:r>
            <a:r>
              <a:rPr spc="-20"/>
              <a:t> </a:t>
            </a:r>
            <a:r>
              <a:t>is</a:t>
            </a:r>
            <a:r>
              <a:rPr spc="-20"/>
              <a:t> </a:t>
            </a:r>
            <a:r>
              <a:rPr spc="-10"/>
              <a:t>Nano?</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2246630">
              <a:lnSpc>
                <a:spcPct val="100000"/>
              </a:lnSpc>
              <a:spcBef>
                <a:spcPts val="105"/>
              </a:spcBef>
            </a:pPr>
            <a:r>
              <a:t>What</a:t>
            </a:r>
            <a:r>
              <a:rPr spc="-25"/>
              <a:t> </a:t>
            </a:r>
            <a:r>
              <a:t>is</a:t>
            </a:r>
            <a:r>
              <a:rPr spc="-20"/>
              <a:t> </a:t>
            </a:r>
            <a:r>
              <a:rPr spc="-10"/>
              <a:t>Nano?</a:t>
            </a:r>
          </a:p>
        </p:txBody>
      </p:sp>
      <p:sp>
        <p:nvSpPr>
          <p:cNvPr id="3" name="object 3"/>
          <p:cNvSpPr txBox="1">
            <a:spLocks noGrp="1"/>
          </p:cNvSpPr>
          <p:nvPr>
            <p:ph type="body" idx="1"/>
          </p:nvPr>
        </p:nvSpPr>
        <p:spPr>
          <a:xfrm>
            <a:off x="535940" y="1522827"/>
            <a:ext cx="8608060" cy="3322704"/>
          </a:xfrm>
          <a:prstGeom prst="rect">
            <a:avLst/>
          </a:prstGeom>
        </p:spPr>
        <p:txBody>
          <a:bodyPr vert="horz" wrap="square" lIns="0" tIns="97790" rIns="0" bIns="0" rtlCol="0">
            <a:spAutoFit/>
          </a:bodyPr>
          <a:lstStyle/>
          <a:p>
            <a:pPr marL="354965" indent="-342265">
              <a:lnSpc>
                <a:spcPct val="100000"/>
              </a:lnSpc>
              <a:spcBef>
                <a:spcPts val="770"/>
              </a:spcBef>
              <a:buFont typeface="Arial"/>
              <a:buChar char="•"/>
              <a:tabLst>
                <a:tab pos="354965" algn="l"/>
              </a:tabLst>
            </a:pPr>
            <a:r>
              <a:t>Our</a:t>
            </a:r>
            <a:r>
              <a:rPr spc="-65"/>
              <a:t> </a:t>
            </a:r>
            <a:r>
              <a:rPr b="1">
                <a:latin typeface="Calibri"/>
                <a:cs typeface="Calibri"/>
              </a:rPr>
              <a:t>fingernails</a:t>
            </a:r>
            <a:r>
              <a:rPr b="1" spc="-35">
                <a:latin typeface="Calibri"/>
                <a:cs typeface="Calibri"/>
              </a:rPr>
              <a:t> </a:t>
            </a:r>
            <a:r>
              <a:rPr b="1">
                <a:latin typeface="Calibri"/>
                <a:cs typeface="Calibri"/>
              </a:rPr>
              <a:t>grow</a:t>
            </a:r>
            <a:r>
              <a:rPr b="1" spc="-55">
                <a:latin typeface="Calibri"/>
                <a:cs typeface="Calibri"/>
              </a:rPr>
              <a:t> </a:t>
            </a:r>
            <a:r>
              <a:t>at</a:t>
            </a:r>
            <a:r>
              <a:rPr spc="-75"/>
              <a:t> </a:t>
            </a:r>
            <a:r>
              <a:t>the</a:t>
            </a:r>
            <a:r>
              <a:rPr spc="-55"/>
              <a:t> </a:t>
            </a:r>
            <a:r>
              <a:rPr spc="-10"/>
              <a:t>rate</a:t>
            </a:r>
            <a:r>
              <a:rPr spc="-65"/>
              <a:t> </a:t>
            </a:r>
            <a:r>
              <a:t>of</a:t>
            </a:r>
            <a:r>
              <a:rPr spc="-70"/>
              <a:t> </a:t>
            </a:r>
            <a:r>
              <a:t>1</a:t>
            </a:r>
            <a:r>
              <a:rPr spc="-75"/>
              <a:t> </a:t>
            </a:r>
            <a:r>
              <a:t>nm</a:t>
            </a:r>
            <a:r>
              <a:rPr spc="-50"/>
              <a:t> </a:t>
            </a:r>
            <a:r>
              <a:t>per</a:t>
            </a:r>
            <a:r>
              <a:rPr spc="-70"/>
              <a:t> </a:t>
            </a:r>
            <a:r>
              <a:rPr spc="-10"/>
              <a:t>second.</a:t>
            </a:r>
          </a:p>
          <a:p>
            <a:pPr marL="355600" marR="532765" indent="-342900">
              <a:lnSpc>
                <a:spcPct val="100000"/>
              </a:lnSpc>
              <a:spcBef>
                <a:spcPts val="675"/>
              </a:spcBef>
              <a:buChar char="•"/>
              <a:tabLst>
                <a:tab pos="355600" algn="l"/>
                <a:tab pos="436245" algn="l"/>
              </a:tabLst>
            </a:pPr>
            <a:r>
              <a:rPr>
                <a:latin typeface="Arial"/>
                <a:cs typeface="Arial"/>
              </a:rPr>
              <a:t>	</a:t>
            </a:r>
            <a:r>
              <a:t>The</a:t>
            </a:r>
            <a:r>
              <a:rPr spc="-45"/>
              <a:t> </a:t>
            </a:r>
            <a:r>
              <a:rPr b="1">
                <a:latin typeface="Calibri"/>
                <a:cs typeface="Calibri"/>
              </a:rPr>
              <a:t>head</a:t>
            </a:r>
            <a:r>
              <a:rPr b="1" spc="-30">
                <a:latin typeface="Calibri"/>
                <a:cs typeface="Calibri"/>
              </a:rPr>
              <a:t> </a:t>
            </a:r>
            <a:r>
              <a:rPr b="1">
                <a:latin typeface="Calibri"/>
                <a:cs typeface="Calibri"/>
              </a:rPr>
              <a:t>of</a:t>
            </a:r>
            <a:r>
              <a:rPr b="1" spc="-45">
                <a:latin typeface="Calibri"/>
                <a:cs typeface="Calibri"/>
              </a:rPr>
              <a:t> </a:t>
            </a:r>
            <a:r>
              <a:rPr b="1">
                <a:latin typeface="Calibri"/>
                <a:cs typeface="Calibri"/>
              </a:rPr>
              <a:t>a</a:t>
            </a:r>
            <a:r>
              <a:rPr b="1" spc="-40">
                <a:latin typeface="Calibri"/>
                <a:cs typeface="Calibri"/>
              </a:rPr>
              <a:t> </a:t>
            </a:r>
            <a:r>
              <a:rPr b="1">
                <a:latin typeface="Calibri"/>
                <a:cs typeface="Calibri"/>
              </a:rPr>
              <a:t>pin</a:t>
            </a:r>
            <a:r>
              <a:rPr b="1" spc="-40">
                <a:latin typeface="Calibri"/>
                <a:cs typeface="Calibri"/>
              </a:rPr>
              <a:t> </a:t>
            </a:r>
            <a:r>
              <a:t>is</a:t>
            </a:r>
            <a:r>
              <a:rPr spc="-45"/>
              <a:t> </a:t>
            </a:r>
            <a:r>
              <a:t>about</a:t>
            </a:r>
            <a:r>
              <a:rPr spc="-40"/>
              <a:t> </a:t>
            </a:r>
            <a:r>
              <a:t>1</a:t>
            </a:r>
            <a:r>
              <a:rPr spc="-35"/>
              <a:t> </a:t>
            </a:r>
            <a:r>
              <a:t>million</a:t>
            </a:r>
            <a:r>
              <a:rPr spc="-30"/>
              <a:t> </a:t>
            </a:r>
            <a:r>
              <a:rPr spc="-10"/>
              <a:t>nanometres across.</a:t>
            </a:r>
          </a:p>
          <a:p>
            <a:pPr marL="354965" indent="-342265">
              <a:lnSpc>
                <a:spcPct val="100000"/>
              </a:lnSpc>
              <a:spcBef>
                <a:spcPts val="675"/>
              </a:spcBef>
              <a:buFont typeface="Arial"/>
              <a:buChar char="•"/>
              <a:tabLst>
                <a:tab pos="354965" algn="l"/>
              </a:tabLst>
            </a:pPr>
            <a:r>
              <a:t>A</a:t>
            </a:r>
            <a:r>
              <a:rPr spc="-40"/>
              <a:t> </a:t>
            </a:r>
            <a:r>
              <a:rPr b="1">
                <a:latin typeface="Calibri"/>
                <a:cs typeface="Calibri"/>
              </a:rPr>
              <a:t>human</a:t>
            </a:r>
            <a:r>
              <a:rPr b="1" spc="-50">
                <a:latin typeface="Calibri"/>
                <a:cs typeface="Calibri"/>
              </a:rPr>
              <a:t> </a:t>
            </a:r>
            <a:r>
              <a:rPr b="1">
                <a:latin typeface="Calibri"/>
                <a:cs typeface="Calibri"/>
              </a:rPr>
              <a:t>hair</a:t>
            </a:r>
            <a:r>
              <a:rPr b="1" spc="-30">
                <a:latin typeface="Calibri"/>
                <a:cs typeface="Calibri"/>
              </a:rPr>
              <a:t> </a:t>
            </a:r>
            <a:r>
              <a:t>is</a:t>
            </a:r>
            <a:r>
              <a:rPr spc="-55"/>
              <a:t> </a:t>
            </a:r>
            <a:r>
              <a:t>about</a:t>
            </a:r>
            <a:r>
              <a:rPr spc="-25"/>
              <a:t> </a:t>
            </a:r>
            <a:r>
              <a:t>100,000</a:t>
            </a:r>
            <a:r>
              <a:rPr spc="5"/>
              <a:t> </a:t>
            </a:r>
            <a:r>
              <a:t>nm</a:t>
            </a:r>
            <a:r>
              <a:rPr spc="-45"/>
              <a:t> </a:t>
            </a:r>
            <a:r>
              <a:t>in</a:t>
            </a:r>
            <a:r>
              <a:rPr spc="-45"/>
              <a:t> </a:t>
            </a:r>
            <a:r>
              <a:rPr spc="-10"/>
              <a:t>diameter.</a:t>
            </a:r>
          </a:p>
          <a:p>
            <a:pPr marL="354965" indent="-342265">
              <a:lnSpc>
                <a:spcPct val="100000"/>
              </a:lnSpc>
              <a:spcBef>
                <a:spcPts val="670"/>
              </a:spcBef>
              <a:buFont typeface="Arial"/>
              <a:buChar char="•"/>
              <a:tabLst>
                <a:tab pos="354965" algn="l"/>
              </a:tabLst>
            </a:pPr>
            <a:r>
              <a:t>A</a:t>
            </a:r>
            <a:r>
              <a:rPr spc="-35"/>
              <a:t> </a:t>
            </a:r>
            <a:r>
              <a:rPr b="1">
                <a:latin typeface="Calibri"/>
                <a:cs typeface="Calibri"/>
              </a:rPr>
              <a:t>DNA</a:t>
            </a:r>
            <a:r>
              <a:rPr b="1" spc="-45">
                <a:latin typeface="Calibri"/>
                <a:cs typeface="Calibri"/>
              </a:rPr>
              <a:t> </a:t>
            </a:r>
            <a:r>
              <a:rPr b="1">
                <a:latin typeface="Calibri"/>
                <a:cs typeface="Calibri"/>
              </a:rPr>
              <a:t>molecule</a:t>
            </a:r>
            <a:r>
              <a:rPr b="1" spc="-15">
                <a:latin typeface="Calibri"/>
                <a:cs typeface="Calibri"/>
              </a:rPr>
              <a:t> </a:t>
            </a:r>
            <a:r>
              <a:t>is</a:t>
            </a:r>
            <a:r>
              <a:rPr spc="-55"/>
              <a:t> </a:t>
            </a:r>
            <a:r>
              <a:t>about</a:t>
            </a:r>
            <a:r>
              <a:rPr spc="-40"/>
              <a:t> </a:t>
            </a:r>
            <a:r>
              <a:rPr spc="-20"/>
              <a:t>1-</a:t>
            </a:r>
            <a:r>
              <a:t>2</a:t>
            </a:r>
            <a:r>
              <a:rPr spc="-15"/>
              <a:t> </a:t>
            </a:r>
            <a:r>
              <a:t>nm</a:t>
            </a:r>
            <a:r>
              <a:rPr spc="-35"/>
              <a:t> </a:t>
            </a:r>
            <a:r>
              <a:rPr spc="-10"/>
              <a:t>wide.</a:t>
            </a:r>
          </a:p>
        </p:txBody>
      </p:sp>
      <p:sp>
        <p:nvSpPr>
          <p:cNvPr id="4" name="object 4"/>
          <p:cNvSpPr txBox="1"/>
          <p:nvPr/>
        </p:nvSpPr>
        <p:spPr>
          <a:xfrm>
            <a:off x="8426957" y="6426809"/>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Calibri"/>
                <a:cs typeface="Calibri"/>
              </a:rPr>
              <a:t>11</a:t>
            </a:r>
            <a:endParaRPr sz="1200">
              <a:latin typeface="Calibri"/>
              <a:cs typeface="Calibri"/>
            </a:endParaRPr>
          </a:p>
        </p:txBody>
      </p:sp>
      <p:pic>
        <p:nvPicPr>
          <p:cNvPr id="5" name="object 5"/>
          <p:cNvPicPr/>
          <p:nvPr/>
        </p:nvPicPr>
        <p:blipFill>
          <a:blip r:embed="rId2" cstate="print"/>
          <a:stretch>
            <a:fillRect/>
          </a:stretch>
        </p:blipFill>
        <p:spPr>
          <a:xfrm>
            <a:off x="280923" y="5093496"/>
            <a:ext cx="8555228" cy="1456287"/>
          </a:xfrm>
          <a:prstGeom prst="rect">
            <a:avLst/>
          </a:prstGeom>
        </p:spPr>
      </p:pic>
      <p:sp>
        <p:nvSpPr>
          <p:cNvPr id="6" name="object 6"/>
          <p:cNvSpPr txBox="1"/>
          <p:nvPr/>
        </p:nvSpPr>
        <p:spPr>
          <a:xfrm>
            <a:off x="5890386" y="5744972"/>
            <a:ext cx="2945765" cy="239395"/>
          </a:xfrm>
          <a:prstGeom prst="rect">
            <a:avLst/>
          </a:prstGeom>
        </p:spPr>
        <p:txBody>
          <a:bodyPr vert="horz" wrap="square" lIns="0" tIns="12700" rIns="0" bIns="0" rtlCol="0">
            <a:spAutoFit/>
          </a:bodyPr>
          <a:lstStyle/>
          <a:p>
            <a:pPr marL="12700">
              <a:lnSpc>
                <a:spcPct val="100000"/>
              </a:lnSpc>
              <a:spcBef>
                <a:spcPts val="100"/>
              </a:spcBef>
            </a:pPr>
            <a:r>
              <a:rPr sz="1400">
                <a:latin typeface="Calibri"/>
                <a:cs typeface="Calibri"/>
              </a:rPr>
              <a:t>MEMS:</a:t>
            </a:r>
            <a:r>
              <a:rPr sz="1400" spc="30">
                <a:latin typeface="Calibri"/>
                <a:cs typeface="Calibri"/>
              </a:rPr>
              <a:t> </a:t>
            </a:r>
            <a:r>
              <a:rPr sz="1400" spc="-10">
                <a:latin typeface="Calibri"/>
                <a:cs typeface="Calibri"/>
              </a:rPr>
              <a:t>Microelectromechanical</a:t>
            </a:r>
            <a:r>
              <a:rPr sz="1400" spc="60">
                <a:latin typeface="Calibri"/>
                <a:cs typeface="Calibri"/>
              </a:rPr>
              <a:t> </a:t>
            </a:r>
            <a:r>
              <a:rPr sz="1400" spc="-10">
                <a:latin typeface="Calibri"/>
                <a:cs typeface="Calibri"/>
              </a:rPr>
              <a:t>systems</a:t>
            </a:r>
            <a:endParaRPr sz="140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2246630">
              <a:lnSpc>
                <a:spcPct val="100000"/>
              </a:lnSpc>
              <a:spcBef>
                <a:spcPts val="105"/>
              </a:spcBef>
            </a:pPr>
            <a:r>
              <a:t>What</a:t>
            </a:r>
            <a:r>
              <a:rPr spc="-25"/>
              <a:t> </a:t>
            </a:r>
            <a:r>
              <a:t>is</a:t>
            </a:r>
            <a:r>
              <a:rPr spc="-20"/>
              <a:t> </a:t>
            </a:r>
            <a:r>
              <a:rPr spc="-10"/>
              <a:t>Nano?</a:t>
            </a:r>
          </a:p>
        </p:txBody>
      </p:sp>
      <p:sp>
        <p:nvSpPr>
          <p:cNvPr id="3" name="object 3"/>
          <p:cNvSpPr txBox="1"/>
          <p:nvPr/>
        </p:nvSpPr>
        <p:spPr>
          <a:xfrm>
            <a:off x="510540" y="1510635"/>
            <a:ext cx="6819265" cy="1196340"/>
          </a:xfrm>
          <a:prstGeom prst="rect">
            <a:avLst/>
          </a:prstGeom>
        </p:spPr>
        <p:txBody>
          <a:bodyPr vert="horz" wrap="square" lIns="0" tIns="109855" rIns="0" bIns="0" rtlCol="0">
            <a:spAutoFit/>
          </a:bodyPr>
          <a:lstStyle/>
          <a:p>
            <a:pPr marL="380365" indent="-342265">
              <a:lnSpc>
                <a:spcPct val="100000"/>
              </a:lnSpc>
              <a:spcBef>
                <a:spcPts val="865"/>
              </a:spcBef>
              <a:buFont typeface="Arial"/>
              <a:buChar char="•"/>
              <a:tabLst>
                <a:tab pos="380365" algn="l"/>
              </a:tabLst>
            </a:pPr>
            <a:r>
              <a:rPr sz="3200">
                <a:latin typeface="Calibri"/>
                <a:cs typeface="Calibri"/>
              </a:rPr>
              <a:t>Nano</a:t>
            </a:r>
            <a:r>
              <a:rPr sz="3200" spc="-25">
                <a:latin typeface="Calibri"/>
                <a:cs typeface="Calibri"/>
              </a:rPr>
              <a:t> </a:t>
            </a:r>
            <a:r>
              <a:rPr sz="3200">
                <a:latin typeface="Calibri"/>
                <a:cs typeface="Calibri"/>
              </a:rPr>
              <a:t>=</a:t>
            </a:r>
            <a:r>
              <a:rPr sz="3200" spc="-15">
                <a:latin typeface="Calibri"/>
                <a:cs typeface="Calibri"/>
              </a:rPr>
              <a:t> </a:t>
            </a:r>
            <a:r>
              <a:rPr sz="3200">
                <a:latin typeface="Calibri"/>
                <a:cs typeface="Calibri"/>
              </a:rPr>
              <a:t>10</a:t>
            </a:r>
            <a:r>
              <a:rPr sz="3150" baseline="25132">
                <a:latin typeface="Calibri"/>
                <a:cs typeface="Calibri"/>
              </a:rPr>
              <a:t>-9</a:t>
            </a:r>
            <a:r>
              <a:rPr sz="3150" spc="15" baseline="25132">
                <a:latin typeface="Calibri"/>
                <a:cs typeface="Calibri"/>
              </a:rPr>
              <a:t> </a:t>
            </a:r>
            <a:r>
              <a:rPr sz="3200">
                <a:latin typeface="Calibri"/>
                <a:cs typeface="Calibri"/>
              </a:rPr>
              <a:t>meter</a:t>
            </a:r>
            <a:r>
              <a:rPr sz="3200" spc="-35">
                <a:latin typeface="Calibri"/>
                <a:cs typeface="Calibri"/>
              </a:rPr>
              <a:t> </a:t>
            </a:r>
            <a:r>
              <a:rPr sz="3200">
                <a:latin typeface="Calibri"/>
                <a:cs typeface="Calibri"/>
              </a:rPr>
              <a:t>(1</a:t>
            </a:r>
            <a:r>
              <a:rPr sz="3200" spc="-15">
                <a:latin typeface="Calibri"/>
                <a:cs typeface="Calibri"/>
              </a:rPr>
              <a:t> </a:t>
            </a:r>
            <a:r>
              <a:rPr sz="3200">
                <a:latin typeface="Calibri"/>
                <a:cs typeface="Calibri"/>
              </a:rPr>
              <a:t>billonth</a:t>
            </a:r>
            <a:r>
              <a:rPr sz="3200" spc="10">
                <a:latin typeface="Calibri"/>
                <a:cs typeface="Calibri"/>
              </a:rPr>
              <a:t> </a:t>
            </a:r>
            <a:r>
              <a:rPr sz="3200">
                <a:latin typeface="Calibri"/>
                <a:cs typeface="Calibri"/>
              </a:rPr>
              <a:t>of</a:t>
            </a:r>
            <a:r>
              <a:rPr sz="3200" spc="-15">
                <a:latin typeface="Calibri"/>
                <a:cs typeface="Calibri"/>
              </a:rPr>
              <a:t> </a:t>
            </a:r>
            <a:r>
              <a:rPr sz="3200" spc="-10">
                <a:latin typeface="Calibri"/>
                <a:cs typeface="Calibri"/>
              </a:rPr>
              <a:t>meter)</a:t>
            </a:r>
            <a:endParaRPr sz="3200">
              <a:latin typeface="Calibri"/>
              <a:cs typeface="Calibri"/>
            </a:endParaRPr>
          </a:p>
          <a:p>
            <a:pPr marL="380365" indent="-342265">
              <a:lnSpc>
                <a:spcPct val="100000"/>
              </a:lnSpc>
              <a:spcBef>
                <a:spcPts val="770"/>
              </a:spcBef>
              <a:buFont typeface="Arial"/>
              <a:buChar char="•"/>
              <a:tabLst>
                <a:tab pos="380365" algn="l"/>
              </a:tabLst>
            </a:pPr>
            <a:r>
              <a:rPr sz="3200">
                <a:latin typeface="Calibri"/>
                <a:cs typeface="Calibri"/>
              </a:rPr>
              <a:t>Size</a:t>
            </a:r>
            <a:r>
              <a:rPr sz="3200" spc="-40">
                <a:latin typeface="Calibri"/>
                <a:cs typeface="Calibri"/>
              </a:rPr>
              <a:t> </a:t>
            </a:r>
            <a:r>
              <a:rPr sz="3200">
                <a:latin typeface="Calibri"/>
                <a:cs typeface="Calibri"/>
              </a:rPr>
              <a:t>of</a:t>
            </a:r>
            <a:r>
              <a:rPr sz="3200" spc="-25">
                <a:latin typeface="Calibri"/>
                <a:cs typeface="Calibri"/>
              </a:rPr>
              <a:t> </a:t>
            </a:r>
            <a:r>
              <a:rPr sz="3200">
                <a:latin typeface="Calibri"/>
                <a:cs typeface="Calibri"/>
              </a:rPr>
              <a:t>an</a:t>
            </a:r>
            <a:r>
              <a:rPr sz="3200" spc="-25">
                <a:latin typeface="Calibri"/>
                <a:cs typeface="Calibri"/>
              </a:rPr>
              <a:t> </a:t>
            </a:r>
            <a:r>
              <a:rPr sz="3200">
                <a:latin typeface="Calibri"/>
                <a:cs typeface="Calibri"/>
              </a:rPr>
              <a:t>atom=</a:t>
            </a:r>
            <a:r>
              <a:rPr sz="3200" spc="-30">
                <a:latin typeface="Calibri"/>
                <a:cs typeface="Calibri"/>
              </a:rPr>
              <a:t> </a:t>
            </a:r>
            <a:r>
              <a:rPr sz="3200">
                <a:latin typeface="Calibri"/>
                <a:cs typeface="Calibri"/>
              </a:rPr>
              <a:t>0.1</a:t>
            </a:r>
            <a:r>
              <a:rPr sz="3200" spc="-25">
                <a:latin typeface="Calibri"/>
                <a:cs typeface="Calibri"/>
              </a:rPr>
              <a:t> </a:t>
            </a:r>
            <a:r>
              <a:rPr sz="3200">
                <a:latin typeface="Calibri"/>
                <a:cs typeface="Calibri"/>
              </a:rPr>
              <a:t>nm</a:t>
            </a:r>
            <a:r>
              <a:rPr sz="3200" spc="-20">
                <a:latin typeface="Calibri"/>
                <a:cs typeface="Calibri"/>
              </a:rPr>
              <a:t> </a:t>
            </a:r>
            <a:r>
              <a:rPr sz="3200">
                <a:latin typeface="Calibri"/>
                <a:cs typeface="Calibri"/>
              </a:rPr>
              <a:t>=</a:t>
            </a:r>
            <a:r>
              <a:rPr sz="3200" spc="-25">
                <a:latin typeface="Calibri"/>
                <a:cs typeface="Calibri"/>
              </a:rPr>
              <a:t> </a:t>
            </a:r>
            <a:r>
              <a:rPr sz="3200" spc="-10">
                <a:latin typeface="Calibri"/>
                <a:cs typeface="Calibri"/>
              </a:rPr>
              <a:t>Ångstrom</a:t>
            </a:r>
            <a:endParaRPr sz="3200">
              <a:latin typeface="Calibri"/>
              <a:cs typeface="Calibri"/>
            </a:endParaRPr>
          </a:p>
        </p:txBody>
      </p:sp>
      <p:pic>
        <p:nvPicPr>
          <p:cNvPr id="4" name="object 4"/>
          <p:cNvPicPr/>
          <p:nvPr/>
        </p:nvPicPr>
        <p:blipFill>
          <a:blip r:embed="rId2" cstate="print"/>
          <a:stretch>
            <a:fillRect/>
          </a:stretch>
        </p:blipFill>
        <p:spPr>
          <a:xfrm>
            <a:off x="457200" y="2728709"/>
            <a:ext cx="8010192" cy="3541267"/>
          </a:xfrm>
          <a:prstGeom prst="rect">
            <a:avLst/>
          </a:prstGeom>
        </p:spPr>
      </p:pic>
      <p:sp>
        <p:nvSpPr>
          <p:cNvPr id="5" name="object 5"/>
          <p:cNvSpPr txBox="1"/>
          <p:nvPr/>
        </p:nvSpPr>
        <p:spPr>
          <a:xfrm>
            <a:off x="4106417" y="6426809"/>
            <a:ext cx="929005" cy="208279"/>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Raja </a:t>
            </a:r>
            <a:r>
              <a:rPr sz="1200" spc="-10">
                <a:solidFill>
                  <a:srgbClr val="888888"/>
                </a:solidFill>
                <a:latin typeface="Calibri"/>
                <a:cs typeface="Calibri"/>
              </a:rPr>
              <a:t>Sellappan</a:t>
            </a:r>
            <a:endParaRPr sz="1200">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73</a:t>
            </a:fld>
            <a:endParaRPr spc="-25"/>
          </a:p>
        </p:txBody>
      </p:sp>
      <p:sp>
        <p:nvSpPr>
          <p:cNvPr id="2" name="object 2"/>
          <p:cNvSpPr txBox="1">
            <a:spLocks noGrp="1"/>
          </p:cNvSpPr>
          <p:nvPr>
            <p:ph type="title"/>
          </p:nvPr>
        </p:nvSpPr>
        <p:spPr>
          <a:xfrm>
            <a:off x="231140" y="2001773"/>
            <a:ext cx="8378190" cy="1854200"/>
          </a:xfrm>
          <a:prstGeom prst="rect">
            <a:avLst/>
          </a:prstGeom>
        </p:spPr>
        <p:txBody>
          <a:bodyPr vert="horz" wrap="square" lIns="0" tIns="12065" rIns="0" bIns="0" rtlCol="0">
            <a:spAutoFit/>
          </a:bodyPr>
          <a:lstStyle/>
          <a:p>
            <a:pPr marL="12700" marR="5080" algn="just">
              <a:lnSpc>
                <a:spcPct val="100000"/>
              </a:lnSpc>
              <a:spcBef>
                <a:spcPts val="95"/>
              </a:spcBef>
            </a:pPr>
            <a:r>
              <a:rPr sz="4000"/>
              <a:t>Nanosized</a:t>
            </a:r>
            <a:r>
              <a:rPr sz="4000" spc="680"/>
              <a:t>  </a:t>
            </a:r>
            <a:r>
              <a:rPr sz="4000"/>
              <a:t>particles</a:t>
            </a:r>
            <a:r>
              <a:rPr sz="4000" spc="665"/>
              <a:t>  </a:t>
            </a:r>
            <a:r>
              <a:rPr sz="4000"/>
              <a:t>exhibit</a:t>
            </a:r>
            <a:r>
              <a:rPr sz="4000" spc="675"/>
              <a:t>  </a:t>
            </a:r>
            <a:r>
              <a:rPr sz="4000" spc="-10"/>
              <a:t>different </a:t>
            </a:r>
            <a:r>
              <a:rPr sz="4000"/>
              <a:t>properties</a:t>
            </a:r>
            <a:r>
              <a:rPr sz="4000" spc="105"/>
              <a:t>  </a:t>
            </a:r>
            <a:r>
              <a:rPr sz="4000"/>
              <a:t>than</a:t>
            </a:r>
            <a:r>
              <a:rPr sz="4000" spc="110"/>
              <a:t>  </a:t>
            </a:r>
            <a:r>
              <a:rPr sz="4000"/>
              <a:t>large</a:t>
            </a:r>
            <a:r>
              <a:rPr sz="4000" spc="110"/>
              <a:t>  </a:t>
            </a:r>
            <a:r>
              <a:rPr sz="4000"/>
              <a:t>particles</a:t>
            </a:r>
            <a:r>
              <a:rPr sz="4000" spc="105"/>
              <a:t>  </a:t>
            </a:r>
            <a:r>
              <a:rPr sz="4000"/>
              <a:t>of</a:t>
            </a:r>
            <a:r>
              <a:rPr sz="4000" spc="110"/>
              <a:t>  </a:t>
            </a:r>
            <a:r>
              <a:rPr sz="4000" spc="-25"/>
              <a:t>the </a:t>
            </a:r>
            <a:r>
              <a:rPr sz="4000"/>
              <a:t>same</a:t>
            </a:r>
            <a:r>
              <a:rPr sz="4000" spc="-95"/>
              <a:t> </a:t>
            </a:r>
            <a:r>
              <a:rPr sz="4000" spc="-10"/>
              <a:t>substance!</a:t>
            </a:r>
            <a:endParaRPr sz="40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38100">
              <a:lnSpc>
                <a:spcPct val="100000"/>
              </a:lnSpc>
              <a:spcBef>
                <a:spcPts val="105"/>
              </a:spcBef>
            </a:pPr>
            <a:r>
              <a:t>Nanoscience</a:t>
            </a:r>
            <a:r>
              <a:rPr spc="-35"/>
              <a:t> </a:t>
            </a:r>
            <a:r>
              <a:t>and </a:t>
            </a:r>
            <a:r>
              <a:rPr spc="-10"/>
              <a:t>Nanotechnology</a:t>
            </a:r>
          </a:p>
        </p:txBody>
      </p:sp>
      <p:sp>
        <p:nvSpPr>
          <p:cNvPr id="3" name="object 3"/>
          <p:cNvSpPr txBox="1"/>
          <p:nvPr/>
        </p:nvSpPr>
        <p:spPr>
          <a:xfrm>
            <a:off x="535940" y="1607565"/>
            <a:ext cx="2616200" cy="513715"/>
          </a:xfrm>
          <a:prstGeom prst="rect">
            <a:avLst/>
          </a:prstGeom>
        </p:spPr>
        <p:txBody>
          <a:bodyPr vert="horz" wrap="square" lIns="0" tIns="13335" rIns="0" bIns="0" rtlCol="0">
            <a:spAutoFit/>
          </a:bodyPr>
          <a:lstStyle/>
          <a:p>
            <a:pPr marL="354965" indent="-342265">
              <a:lnSpc>
                <a:spcPct val="100000"/>
              </a:lnSpc>
              <a:spcBef>
                <a:spcPts val="105"/>
              </a:spcBef>
              <a:buFont typeface="Arial"/>
              <a:buChar char="•"/>
              <a:tabLst>
                <a:tab pos="354965" algn="l"/>
              </a:tabLst>
            </a:pPr>
            <a:r>
              <a:rPr sz="3200" b="1" spc="-10">
                <a:latin typeface="Calibri"/>
                <a:cs typeface="Calibri"/>
              </a:rPr>
              <a:t>Nanoscience</a:t>
            </a:r>
            <a:r>
              <a:rPr sz="3200" spc="-10">
                <a:latin typeface="Calibri"/>
                <a:cs typeface="Calibri"/>
              </a:rPr>
              <a:t>:</a:t>
            </a:r>
            <a:endParaRPr sz="3200">
              <a:latin typeface="Calibri"/>
              <a:cs typeface="Calibri"/>
            </a:endParaRPr>
          </a:p>
        </p:txBody>
      </p:sp>
      <p:grpSp>
        <p:nvGrpSpPr>
          <p:cNvPr id="4" name="object 4"/>
          <p:cNvGrpSpPr/>
          <p:nvPr/>
        </p:nvGrpSpPr>
        <p:grpSpPr>
          <a:xfrm>
            <a:off x="1311147" y="1539113"/>
            <a:ext cx="6749415" cy="5182870"/>
            <a:chOff x="1311147" y="1539113"/>
            <a:chExt cx="6749415" cy="5182870"/>
          </a:xfrm>
        </p:grpSpPr>
        <p:pic>
          <p:nvPicPr>
            <p:cNvPr id="5" name="object 5"/>
            <p:cNvPicPr/>
            <p:nvPr/>
          </p:nvPicPr>
          <p:blipFill>
            <a:blip r:embed="rId2" cstate="print"/>
            <a:stretch>
              <a:fillRect/>
            </a:stretch>
          </p:blipFill>
          <p:spPr>
            <a:xfrm>
              <a:off x="3666108" y="1539113"/>
              <a:ext cx="4394200" cy="1714500"/>
            </a:xfrm>
            <a:prstGeom prst="rect">
              <a:avLst/>
            </a:prstGeom>
          </p:spPr>
        </p:pic>
        <p:pic>
          <p:nvPicPr>
            <p:cNvPr id="6" name="object 6"/>
            <p:cNvPicPr/>
            <p:nvPr/>
          </p:nvPicPr>
          <p:blipFill>
            <a:blip r:embed="rId3" cstate="print"/>
            <a:stretch>
              <a:fillRect/>
            </a:stretch>
          </p:blipFill>
          <p:spPr>
            <a:xfrm>
              <a:off x="1311147" y="3015741"/>
              <a:ext cx="5615939" cy="3705733"/>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74</a:t>
            </a:fld>
            <a:endParaRPr spc="-25"/>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505" y="0"/>
            <a:ext cx="3109722" cy="1844166"/>
          </a:xfrm>
          <a:prstGeom prst="rect">
            <a:avLst/>
          </a:prstGeom>
        </p:spPr>
      </p:pic>
      <p:pic>
        <p:nvPicPr>
          <p:cNvPr id="3" name="object 3"/>
          <p:cNvPicPr/>
          <p:nvPr/>
        </p:nvPicPr>
        <p:blipFill>
          <a:blip r:embed="rId3" cstate="print"/>
          <a:stretch>
            <a:fillRect/>
          </a:stretch>
        </p:blipFill>
        <p:spPr>
          <a:xfrm>
            <a:off x="3304413" y="56006"/>
            <a:ext cx="2415920" cy="1904364"/>
          </a:xfrm>
          <a:prstGeom prst="rect">
            <a:avLst/>
          </a:prstGeom>
        </p:spPr>
      </p:pic>
      <p:pic>
        <p:nvPicPr>
          <p:cNvPr id="4" name="object 4"/>
          <p:cNvPicPr/>
          <p:nvPr/>
        </p:nvPicPr>
        <p:blipFill>
          <a:blip r:embed="rId4" cstate="print"/>
          <a:stretch>
            <a:fillRect/>
          </a:stretch>
        </p:blipFill>
        <p:spPr>
          <a:xfrm>
            <a:off x="206997" y="2112264"/>
            <a:ext cx="3244214" cy="2619629"/>
          </a:xfrm>
          <a:prstGeom prst="rect">
            <a:avLst/>
          </a:prstGeom>
        </p:spPr>
      </p:pic>
      <p:pic>
        <p:nvPicPr>
          <p:cNvPr id="5" name="object 5"/>
          <p:cNvPicPr/>
          <p:nvPr/>
        </p:nvPicPr>
        <p:blipFill>
          <a:blip r:embed="rId5" cstate="print"/>
          <a:stretch>
            <a:fillRect/>
          </a:stretch>
        </p:blipFill>
        <p:spPr>
          <a:xfrm>
            <a:off x="5876575" y="162052"/>
            <a:ext cx="2160493" cy="1798320"/>
          </a:xfrm>
          <a:prstGeom prst="rect">
            <a:avLst/>
          </a:prstGeom>
        </p:spPr>
      </p:pic>
      <p:pic>
        <p:nvPicPr>
          <p:cNvPr id="6" name="object 6"/>
          <p:cNvPicPr/>
          <p:nvPr/>
        </p:nvPicPr>
        <p:blipFill>
          <a:blip r:embed="rId6" cstate="print"/>
          <a:stretch>
            <a:fillRect/>
          </a:stretch>
        </p:blipFill>
        <p:spPr>
          <a:xfrm>
            <a:off x="6377559" y="2485008"/>
            <a:ext cx="2766440" cy="1877568"/>
          </a:xfrm>
          <a:prstGeom prst="rect">
            <a:avLst/>
          </a:prstGeom>
        </p:spPr>
      </p:pic>
      <p:pic>
        <p:nvPicPr>
          <p:cNvPr id="7" name="object 7"/>
          <p:cNvPicPr/>
          <p:nvPr/>
        </p:nvPicPr>
        <p:blipFill>
          <a:blip r:embed="rId7" cstate="print"/>
          <a:stretch>
            <a:fillRect/>
          </a:stretch>
        </p:blipFill>
        <p:spPr>
          <a:xfrm>
            <a:off x="206997" y="4819015"/>
            <a:ext cx="2678176" cy="1902460"/>
          </a:xfrm>
          <a:prstGeom prst="rect">
            <a:avLst/>
          </a:prstGeom>
        </p:spPr>
      </p:pic>
      <p:pic>
        <p:nvPicPr>
          <p:cNvPr id="8" name="object 8"/>
          <p:cNvPicPr/>
          <p:nvPr/>
        </p:nvPicPr>
        <p:blipFill>
          <a:blip r:embed="rId8" cstate="print"/>
          <a:stretch>
            <a:fillRect/>
          </a:stretch>
        </p:blipFill>
        <p:spPr>
          <a:xfrm>
            <a:off x="6377559" y="4621479"/>
            <a:ext cx="2365756" cy="1948052"/>
          </a:xfrm>
          <a:prstGeom prst="rect">
            <a:avLst/>
          </a:prstGeom>
        </p:spPr>
      </p:pic>
      <p:grpSp>
        <p:nvGrpSpPr>
          <p:cNvPr id="9" name="object 9"/>
          <p:cNvGrpSpPr/>
          <p:nvPr/>
        </p:nvGrpSpPr>
        <p:grpSpPr>
          <a:xfrm>
            <a:off x="2558033" y="2112264"/>
            <a:ext cx="4438650" cy="2872105"/>
            <a:chOff x="2558033" y="2112264"/>
            <a:chExt cx="4438650" cy="2872105"/>
          </a:xfrm>
        </p:grpSpPr>
        <p:pic>
          <p:nvPicPr>
            <p:cNvPr id="10" name="object 10"/>
            <p:cNvPicPr/>
            <p:nvPr/>
          </p:nvPicPr>
          <p:blipFill>
            <a:blip r:embed="rId9" cstate="print"/>
            <a:stretch>
              <a:fillRect/>
            </a:stretch>
          </p:blipFill>
          <p:spPr>
            <a:xfrm>
              <a:off x="3586098" y="2724150"/>
              <a:ext cx="2572512" cy="1311529"/>
            </a:xfrm>
            <a:prstGeom prst="rect">
              <a:avLst/>
            </a:prstGeom>
          </p:spPr>
        </p:pic>
        <p:pic>
          <p:nvPicPr>
            <p:cNvPr id="11" name="object 11"/>
            <p:cNvPicPr/>
            <p:nvPr/>
          </p:nvPicPr>
          <p:blipFill>
            <a:blip r:embed="rId10" cstate="print"/>
            <a:stretch>
              <a:fillRect/>
            </a:stretch>
          </p:blipFill>
          <p:spPr>
            <a:xfrm>
              <a:off x="2558033" y="2112264"/>
              <a:ext cx="4438396" cy="2871851"/>
            </a:xfrm>
            <a:prstGeom prst="rect">
              <a:avLst/>
            </a:prstGeom>
          </p:spPr>
        </p:pic>
      </p:gr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75</a:t>
            </a:fld>
            <a:endParaRPr spc="-25"/>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2061845">
              <a:lnSpc>
                <a:spcPct val="100000"/>
              </a:lnSpc>
              <a:spcBef>
                <a:spcPts val="105"/>
              </a:spcBef>
            </a:pPr>
            <a:r>
              <a:rPr spc="-10"/>
              <a:t>Nanoelectronics</a:t>
            </a:r>
          </a:p>
        </p:txBody>
      </p:sp>
      <p:sp>
        <p:nvSpPr>
          <p:cNvPr id="3" name="object 3"/>
          <p:cNvSpPr txBox="1"/>
          <p:nvPr/>
        </p:nvSpPr>
        <p:spPr>
          <a:xfrm>
            <a:off x="450291" y="4831207"/>
            <a:ext cx="7409815" cy="1488440"/>
          </a:xfrm>
          <a:prstGeom prst="rect">
            <a:avLst/>
          </a:prstGeom>
        </p:spPr>
        <p:txBody>
          <a:bodyPr vert="horz" wrap="square" lIns="0" tIns="12700" rIns="0" bIns="0" rtlCol="0">
            <a:spAutoFit/>
          </a:bodyPr>
          <a:lstStyle/>
          <a:p>
            <a:pPr marL="12700">
              <a:lnSpc>
                <a:spcPct val="100000"/>
              </a:lnSpc>
              <a:spcBef>
                <a:spcPts val="100"/>
              </a:spcBef>
            </a:pPr>
            <a:r>
              <a:rPr sz="2400" b="1" u="sng">
                <a:uFill>
                  <a:solidFill>
                    <a:srgbClr val="000000"/>
                  </a:solidFill>
                </a:uFill>
                <a:latin typeface="Calibri"/>
                <a:cs typeface="Calibri"/>
              </a:rPr>
              <a:t>Advantages</a:t>
            </a:r>
            <a:r>
              <a:rPr sz="2400" b="1" u="sng" spc="-60">
                <a:uFill>
                  <a:solidFill>
                    <a:srgbClr val="000000"/>
                  </a:solidFill>
                </a:uFill>
                <a:latin typeface="Calibri"/>
                <a:cs typeface="Calibri"/>
              </a:rPr>
              <a:t> </a:t>
            </a:r>
            <a:r>
              <a:rPr sz="2400" b="1" u="sng">
                <a:uFill>
                  <a:solidFill>
                    <a:srgbClr val="000000"/>
                  </a:solidFill>
                </a:uFill>
                <a:latin typeface="Calibri"/>
                <a:cs typeface="Calibri"/>
              </a:rPr>
              <a:t>of</a:t>
            </a:r>
            <a:r>
              <a:rPr sz="2400" b="1" u="sng" spc="-80">
                <a:uFill>
                  <a:solidFill>
                    <a:srgbClr val="000000"/>
                  </a:solidFill>
                </a:uFill>
                <a:latin typeface="Calibri"/>
                <a:cs typeface="Calibri"/>
              </a:rPr>
              <a:t> </a:t>
            </a:r>
            <a:r>
              <a:rPr sz="2400" b="1" u="sng" spc="-10">
                <a:uFill>
                  <a:solidFill>
                    <a:srgbClr val="000000"/>
                  </a:solidFill>
                </a:uFill>
                <a:latin typeface="Calibri"/>
                <a:cs typeface="Calibri"/>
              </a:rPr>
              <a:t>nanoelectronics</a:t>
            </a:r>
            <a:endParaRPr sz="2400">
              <a:latin typeface="Calibri"/>
              <a:cs typeface="Calibri"/>
            </a:endParaRPr>
          </a:p>
          <a:p>
            <a:pPr marL="299085" indent="-286385">
              <a:lnSpc>
                <a:spcPct val="100000"/>
              </a:lnSpc>
              <a:buFont typeface="Arial"/>
              <a:buChar char="•"/>
              <a:tabLst>
                <a:tab pos="299085" algn="l"/>
              </a:tabLst>
            </a:pPr>
            <a:r>
              <a:rPr sz="2400">
                <a:latin typeface="Calibri"/>
                <a:cs typeface="Calibri"/>
              </a:rPr>
              <a:t>Miniaturization</a:t>
            </a:r>
            <a:r>
              <a:rPr sz="2400" spc="-85">
                <a:latin typeface="Calibri"/>
                <a:cs typeface="Calibri"/>
              </a:rPr>
              <a:t> </a:t>
            </a:r>
            <a:r>
              <a:rPr sz="2400">
                <a:latin typeface="Calibri"/>
                <a:cs typeface="Calibri"/>
              </a:rPr>
              <a:t>of</a:t>
            </a:r>
            <a:r>
              <a:rPr sz="2400" spc="-50">
                <a:latin typeface="Calibri"/>
                <a:cs typeface="Calibri"/>
              </a:rPr>
              <a:t> </a:t>
            </a:r>
            <a:r>
              <a:rPr sz="2400">
                <a:latin typeface="Calibri"/>
                <a:cs typeface="Calibri"/>
              </a:rPr>
              <a:t>devices</a:t>
            </a:r>
            <a:r>
              <a:rPr sz="2400" spc="-50">
                <a:latin typeface="Calibri"/>
                <a:cs typeface="Calibri"/>
              </a:rPr>
              <a:t> </a:t>
            </a:r>
            <a:r>
              <a:rPr sz="2400" spc="-10">
                <a:latin typeface="Calibri"/>
                <a:cs typeface="Calibri"/>
              </a:rPr>
              <a:t>(compactness).</a:t>
            </a:r>
            <a:endParaRPr sz="2400">
              <a:latin typeface="Calibri"/>
              <a:cs typeface="Calibri"/>
            </a:endParaRPr>
          </a:p>
          <a:p>
            <a:pPr marL="299085" indent="-286385">
              <a:lnSpc>
                <a:spcPct val="100000"/>
              </a:lnSpc>
              <a:buFont typeface="Arial"/>
              <a:buChar char="•"/>
              <a:tabLst>
                <a:tab pos="299085" algn="l"/>
              </a:tabLst>
            </a:pPr>
            <a:r>
              <a:rPr sz="2400">
                <a:latin typeface="Calibri"/>
                <a:cs typeface="Calibri"/>
              </a:rPr>
              <a:t>Low</a:t>
            </a:r>
            <a:r>
              <a:rPr sz="2400" spc="-40">
                <a:latin typeface="Calibri"/>
                <a:cs typeface="Calibri"/>
              </a:rPr>
              <a:t> </a:t>
            </a:r>
            <a:r>
              <a:rPr sz="2400">
                <a:latin typeface="Calibri"/>
                <a:cs typeface="Calibri"/>
              </a:rPr>
              <a:t>power</a:t>
            </a:r>
            <a:r>
              <a:rPr sz="2400" spc="-40">
                <a:latin typeface="Calibri"/>
                <a:cs typeface="Calibri"/>
              </a:rPr>
              <a:t> </a:t>
            </a:r>
            <a:r>
              <a:rPr sz="2400">
                <a:latin typeface="Calibri"/>
                <a:cs typeface="Calibri"/>
              </a:rPr>
              <a:t>consumption</a:t>
            </a:r>
            <a:r>
              <a:rPr sz="2400" spc="-40">
                <a:latin typeface="Calibri"/>
                <a:cs typeface="Calibri"/>
              </a:rPr>
              <a:t> </a:t>
            </a:r>
            <a:r>
              <a:rPr sz="2400">
                <a:latin typeface="Calibri"/>
                <a:cs typeface="Calibri"/>
              </a:rPr>
              <a:t>and</a:t>
            </a:r>
            <a:r>
              <a:rPr sz="2400" spc="-50">
                <a:latin typeface="Calibri"/>
                <a:cs typeface="Calibri"/>
              </a:rPr>
              <a:t> </a:t>
            </a:r>
            <a:r>
              <a:rPr sz="2400">
                <a:latin typeface="Calibri"/>
                <a:cs typeface="Calibri"/>
              </a:rPr>
              <a:t>less</a:t>
            </a:r>
            <a:r>
              <a:rPr sz="2400" spc="-40">
                <a:latin typeface="Calibri"/>
                <a:cs typeface="Calibri"/>
              </a:rPr>
              <a:t> </a:t>
            </a:r>
            <a:r>
              <a:rPr sz="2400">
                <a:latin typeface="Calibri"/>
                <a:cs typeface="Calibri"/>
              </a:rPr>
              <a:t>materials</a:t>
            </a:r>
            <a:r>
              <a:rPr sz="2400" spc="-65">
                <a:latin typeface="Calibri"/>
                <a:cs typeface="Calibri"/>
              </a:rPr>
              <a:t> </a:t>
            </a:r>
            <a:r>
              <a:rPr sz="2400" spc="-10">
                <a:latin typeface="Calibri"/>
                <a:cs typeface="Calibri"/>
              </a:rPr>
              <a:t>consumption.</a:t>
            </a:r>
            <a:endParaRPr sz="2400">
              <a:latin typeface="Calibri"/>
              <a:cs typeface="Calibri"/>
            </a:endParaRPr>
          </a:p>
          <a:p>
            <a:pPr marL="299085" indent="-286385">
              <a:lnSpc>
                <a:spcPct val="100000"/>
              </a:lnSpc>
              <a:buFont typeface="Arial"/>
              <a:buChar char="•"/>
              <a:tabLst>
                <a:tab pos="299085" algn="l"/>
              </a:tabLst>
            </a:pPr>
            <a:r>
              <a:rPr sz="2400">
                <a:latin typeface="Calibri"/>
                <a:cs typeface="Calibri"/>
              </a:rPr>
              <a:t>Faster</a:t>
            </a:r>
            <a:r>
              <a:rPr sz="2400" spc="-75">
                <a:latin typeface="Calibri"/>
                <a:cs typeface="Calibri"/>
              </a:rPr>
              <a:t> </a:t>
            </a:r>
            <a:r>
              <a:rPr sz="2400">
                <a:latin typeface="Calibri"/>
                <a:cs typeface="Calibri"/>
              </a:rPr>
              <a:t>device</a:t>
            </a:r>
            <a:r>
              <a:rPr sz="2400" spc="-45">
                <a:latin typeface="Calibri"/>
                <a:cs typeface="Calibri"/>
              </a:rPr>
              <a:t> </a:t>
            </a:r>
            <a:r>
              <a:rPr sz="2400">
                <a:latin typeface="Calibri"/>
                <a:cs typeface="Calibri"/>
              </a:rPr>
              <a:t>response</a:t>
            </a:r>
            <a:r>
              <a:rPr sz="2400" spc="-40">
                <a:latin typeface="Calibri"/>
                <a:cs typeface="Calibri"/>
              </a:rPr>
              <a:t> </a:t>
            </a:r>
            <a:r>
              <a:rPr sz="2400">
                <a:latin typeface="Calibri"/>
                <a:cs typeface="Calibri"/>
              </a:rPr>
              <a:t>(computing</a:t>
            </a:r>
            <a:r>
              <a:rPr sz="2400" spc="-75">
                <a:latin typeface="Calibri"/>
                <a:cs typeface="Calibri"/>
              </a:rPr>
              <a:t> </a:t>
            </a:r>
            <a:r>
              <a:rPr sz="2400" spc="-10">
                <a:latin typeface="Calibri"/>
                <a:cs typeface="Calibri"/>
              </a:rPr>
              <a:t>performance).</a:t>
            </a:r>
            <a:endParaRPr sz="2400">
              <a:latin typeface="Calibri"/>
              <a:cs typeface="Calibri"/>
            </a:endParaRPr>
          </a:p>
        </p:txBody>
      </p:sp>
      <p:sp>
        <p:nvSpPr>
          <p:cNvPr id="4" name="object 4"/>
          <p:cNvSpPr txBox="1"/>
          <p:nvPr/>
        </p:nvSpPr>
        <p:spPr>
          <a:xfrm>
            <a:off x="344830" y="3353561"/>
            <a:ext cx="2835910" cy="1122680"/>
          </a:xfrm>
          <a:prstGeom prst="rect">
            <a:avLst/>
          </a:prstGeom>
        </p:spPr>
        <p:txBody>
          <a:bodyPr vert="horz" wrap="square" lIns="0" tIns="12700" rIns="0" bIns="0" rtlCol="0">
            <a:spAutoFit/>
          </a:bodyPr>
          <a:lstStyle/>
          <a:p>
            <a:pPr marL="12700">
              <a:lnSpc>
                <a:spcPct val="100000"/>
              </a:lnSpc>
              <a:spcBef>
                <a:spcPts val="100"/>
              </a:spcBef>
            </a:pPr>
            <a:r>
              <a:rPr sz="1800" b="1">
                <a:latin typeface="Calibri"/>
                <a:cs typeface="Calibri"/>
              </a:rPr>
              <a:t>50</a:t>
            </a:r>
            <a:r>
              <a:rPr sz="1800" b="1" spc="-30">
                <a:latin typeface="Calibri"/>
                <a:cs typeface="Calibri"/>
              </a:rPr>
              <a:t> </a:t>
            </a:r>
            <a:r>
              <a:rPr sz="1800" b="1">
                <a:latin typeface="Calibri"/>
                <a:cs typeface="Calibri"/>
              </a:rPr>
              <a:t>years</a:t>
            </a:r>
            <a:r>
              <a:rPr sz="1800" b="1" spc="-30">
                <a:latin typeface="Calibri"/>
                <a:cs typeface="Calibri"/>
              </a:rPr>
              <a:t> </a:t>
            </a:r>
            <a:r>
              <a:rPr sz="1800" b="1" spc="-20">
                <a:latin typeface="Calibri"/>
                <a:cs typeface="Calibri"/>
              </a:rPr>
              <a:t>back</a:t>
            </a:r>
            <a:endParaRPr sz="1800">
              <a:latin typeface="Calibri"/>
              <a:cs typeface="Calibri"/>
            </a:endParaRPr>
          </a:p>
          <a:p>
            <a:pPr marL="12700">
              <a:lnSpc>
                <a:spcPct val="100000"/>
              </a:lnSpc>
            </a:pPr>
            <a:r>
              <a:rPr sz="1800" spc="-20">
                <a:latin typeface="Calibri"/>
                <a:cs typeface="Calibri"/>
              </a:rPr>
              <a:t>Intel’s</a:t>
            </a:r>
            <a:r>
              <a:rPr sz="1800" spc="-30">
                <a:latin typeface="Calibri"/>
                <a:cs typeface="Calibri"/>
              </a:rPr>
              <a:t> </a:t>
            </a:r>
            <a:r>
              <a:rPr sz="1800">
                <a:latin typeface="Calibri"/>
                <a:cs typeface="Calibri"/>
              </a:rPr>
              <a:t>4004</a:t>
            </a:r>
            <a:r>
              <a:rPr sz="1800" spc="-10">
                <a:latin typeface="Calibri"/>
                <a:cs typeface="Calibri"/>
              </a:rPr>
              <a:t> </a:t>
            </a:r>
            <a:r>
              <a:rPr sz="1800">
                <a:latin typeface="Calibri"/>
                <a:cs typeface="Calibri"/>
              </a:rPr>
              <a:t>CPU</a:t>
            </a:r>
            <a:r>
              <a:rPr sz="1800" spc="-20">
                <a:latin typeface="Calibri"/>
                <a:cs typeface="Calibri"/>
              </a:rPr>
              <a:t> </a:t>
            </a:r>
            <a:r>
              <a:rPr sz="1800">
                <a:latin typeface="Calibri"/>
                <a:cs typeface="Calibri"/>
              </a:rPr>
              <a:t>(10</a:t>
            </a:r>
            <a:r>
              <a:rPr sz="1800" spc="-5">
                <a:latin typeface="Calibri"/>
                <a:cs typeface="Calibri"/>
              </a:rPr>
              <a:t> </a:t>
            </a:r>
            <a:r>
              <a:rPr sz="1800">
                <a:latin typeface="Calibri"/>
                <a:cs typeface="Calibri"/>
              </a:rPr>
              <a:t>micron</a:t>
            </a:r>
            <a:r>
              <a:rPr sz="1800" spc="5">
                <a:latin typeface="Calibri"/>
                <a:cs typeface="Calibri"/>
              </a:rPr>
              <a:t> </a:t>
            </a:r>
            <a:r>
              <a:rPr sz="1800" spc="-25">
                <a:latin typeface="Calibri"/>
                <a:cs typeface="Calibri"/>
              </a:rPr>
              <a:t>or</a:t>
            </a:r>
            <a:endParaRPr sz="1800">
              <a:latin typeface="Calibri"/>
              <a:cs typeface="Calibri"/>
            </a:endParaRPr>
          </a:p>
          <a:p>
            <a:pPr marL="12700">
              <a:lnSpc>
                <a:spcPct val="100000"/>
              </a:lnSpc>
            </a:pPr>
            <a:r>
              <a:rPr sz="1800">
                <a:latin typeface="Calibri"/>
                <a:cs typeface="Calibri"/>
              </a:rPr>
              <a:t>10,000</a:t>
            </a:r>
            <a:r>
              <a:rPr sz="1800" spc="-15">
                <a:latin typeface="Calibri"/>
                <a:cs typeface="Calibri"/>
              </a:rPr>
              <a:t> </a:t>
            </a:r>
            <a:r>
              <a:rPr sz="1800" spc="-25">
                <a:latin typeface="Calibri"/>
                <a:cs typeface="Calibri"/>
              </a:rPr>
              <a:t>nm)</a:t>
            </a:r>
            <a:endParaRPr sz="1800">
              <a:latin typeface="Calibri"/>
              <a:cs typeface="Calibri"/>
            </a:endParaRPr>
          </a:p>
          <a:p>
            <a:pPr marL="12700">
              <a:lnSpc>
                <a:spcPct val="100000"/>
              </a:lnSpc>
            </a:pPr>
            <a:r>
              <a:rPr sz="1800" b="1">
                <a:latin typeface="Calibri"/>
                <a:cs typeface="Calibri"/>
              </a:rPr>
              <a:t>2300</a:t>
            </a:r>
            <a:r>
              <a:rPr sz="1800" b="1" spc="5">
                <a:latin typeface="Calibri"/>
                <a:cs typeface="Calibri"/>
              </a:rPr>
              <a:t> </a:t>
            </a:r>
            <a:r>
              <a:rPr sz="1800" b="1" spc="-10">
                <a:latin typeface="Calibri"/>
                <a:cs typeface="Calibri"/>
              </a:rPr>
              <a:t>transistors</a:t>
            </a:r>
            <a:endParaRPr sz="1800">
              <a:latin typeface="Calibri"/>
              <a:cs typeface="Calibri"/>
            </a:endParaRPr>
          </a:p>
        </p:txBody>
      </p:sp>
      <p:pic>
        <p:nvPicPr>
          <p:cNvPr id="5" name="object 5"/>
          <p:cNvPicPr/>
          <p:nvPr/>
        </p:nvPicPr>
        <p:blipFill>
          <a:blip r:embed="rId2" cstate="print"/>
          <a:stretch>
            <a:fillRect/>
          </a:stretch>
        </p:blipFill>
        <p:spPr>
          <a:xfrm>
            <a:off x="266001" y="1637792"/>
            <a:ext cx="2328799" cy="1673098"/>
          </a:xfrm>
          <a:prstGeom prst="rect">
            <a:avLst/>
          </a:prstGeom>
        </p:spPr>
      </p:pic>
      <p:pic>
        <p:nvPicPr>
          <p:cNvPr id="6" name="object 6"/>
          <p:cNvPicPr/>
          <p:nvPr/>
        </p:nvPicPr>
        <p:blipFill>
          <a:blip r:embed="rId3" cstate="print"/>
          <a:stretch>
            <a:fillRect/>
          </a:stretch>
        </p:blipFill>
        <p:spPr>
          <a:xfrm>
            <a:off x="3614673" y="1696466"/>
            <a:ext cx="1852041" cy="1810257"/>
          </a:xfrm>
          <a:prstGeom prst="rect">
            <a:avLst/>
          </a:prstGeom>
        </p:spPr>
      </p:pic>
      <p:sp>
        <p:nvSpPr>
          <p:cNvPr id="7" name="object 7"/>
          <p:cNvSpPr txBox="1"/>
          <p:nvPr/>
        </p:nvSpPr>
        <p:spPr>
          <a:xfrm>
            <a:off x="3693921" y="3492245"/>
            <a:ext cx="488950" cy="299720"/>
          </a:xfrm>
          <a:prstGeom prst="rect">
            <a:avLst/>
          </a:prstGeom>
        </p:spPr>
        <p:txBody>
          <a:bodyPr vert="horz" wrap="square" lIns="0" tIns="12700" rIns="0" bIns="0" rtlCol="0">
            <a:spAutoFit/>
          </a:bodyPr>
          <a:lstStyle/>
          <a:p>
            <a:pPr marL="12700">
              <a:lnSpc>
                <a:spcPct val="100000"/>
              </a:lnSpc>
              <a:spcBef>
                <a:spcPts val="100"/>
              </a:spcBef>
            </a:pPr>
            <a:r>
              <a:rPr sz="1800" b="1" spc="-20">
                <a:latin typeface="Calibri"/>
                <a:cs typeface="Calibri"/>
              </a:rPr>
              <a:t>2013</a:t>
            </a:r>
            <a:endParaRPr sz="1800">
              <a:latin typeface="Calibri"/>
              <a:cs typeface="Calibri"/>
            </a:endParaRPr>
          </a:p>
        </p:txBody>
      </p:sp>
      <p:sp>
        <p:nvSpPr>
          <p:cNvPr id="8" name="object 8"/>
          <p:cNvSpPr txBox="1"/>
          <p:nvPr/>
        </p:nvSpPr>
        <p:spPr>
          <a:xfrm>
            <a:off x="3693921" y="3766566"/>
            <a:ext cx="2755900" cy="574040"/>
          </a:xfrm>
          <a:prstGeom prst="rect">
            <a:avLst/>
          </a:prstGeom>
        </p:spPr>
        <p:txBody>
          <a:bodyPr vert="horz" wrap="square" lIns="0" tIns="12700" rIns="0" bIns="0" rtlCol="0">
            <a:spAutoFit/>
          </a:bodyPr>
          <a:lstStyle/>
          <a:p>
            <a:pPr marL="12700">
              <a:lnSpc>
                <a:spcPct val="100000"/>
              </a:lnSpc>
              <a:spcBef>
                <a:spcPts val="100"/>
              </a:spcBef>
            </a:pPr>
            <a:r>
              <a:rPr sz="1800" spc="-20">
                <a:latin typeface="Calibri"/>
                <a:cs typeface="Calibri"/>
              </a:rPr>
              <a:t>Intel’s</a:t>
            </a:r>
            <a:r>
              <a:rPr sz="1800" spc="-10">
                <a:latin typeface="Calibri"/>
                <a:cs typeface="Calibri"/>
              </a:rPr>
              <a:t> </a:t>
            </a:r>
            <a:r>
              <a:rPr sz="1800">
                <a:latin typeface="Calibri"/>
                <a:cs typeface="Calibri"/>
              </a:rPr>
              <a:t>Ivy</a:t>
            </a:r>
            <a:r>
              <a:rPr sz="1800" spc="-20">
                <a:latin typeface="Calibri"/>
                <a:cs typeface="Calibri"/>
              </a:rPr>
              <a:t> </a:t>
            </a:r>
            <a:r>
              <a:rPr sz="1800">
                <a:latin typeface="Calibri"/>
                <a:cs typeface="Calibri"/>
              </a:rPr>
              <a:t>Bridge</a:t>
            </a:r>
            <a:r>
              <a:rPr sz="1800" spc="-5">
                <a:latin typeface="Calibri"/>
                <a:cs typeface="Calibri"/>
              </a:rPr>
              <a:t> </a:t>
            </a:r>
            <a:r>
              <a:rPr sz="1800">
                <a:latin typeface="Calibri"/>
                <a:cs typeface="Calibri"/>
              </a:rPr>
              <a:t>CPU (22</a:t>
            </a:r>
            <a:r>
              <a:rPr sz="1800" spc="5">
                <a:latin typeface="Calibri"/>
                <a:cs typeface="Calibri"/>
              </a:rPr>
              <a:t> </a:t>
            </a:r>
            <a:r>
              <a:rPr sz="1800" spc="-25">
                <a:latin typeface="Calibri"/>
                <a:cs typeface="Calibri"/>
              </a:rPr>
              <a:t>nm)</a:t>
            </a:r>
            <a:endParaRPr sz="1800">
              <a:latin typeface="Calibri"/>
              <a:cs typeface="Calibri"/>
            </a:endParaRPr>
          </a:p>
          <a:p>
            <a:pPr marL="12700">
              <a:lnSpc>
                <a:spcPct val="100000"/>
              </a:lnSpc>
            </a:pPr>
            <a:r>
              <a:rPr sz="1800" b="1">
                <a:latin typeface="Calibri"/>
                <a:cs typeface="Calibri"/>
              </a:rPr>
              <a:t>Billions</a:t>
            </a:r>
            <a:r>
              <a:rPr sz="1800" b="1" spc="-45">
                <a:latin typeface="Calibri"/>
                <a:cs typeface="Calibri"/>
              </a:rPr>
              <a:t> </a:t>
            </a:r>
            <a:r>
              <a:rPr sz="1800" b="1">
                <a:latin typeface="Calibri"/>
                <a:cs typeface="Calibri"/>
              </a:rPr>
              <a:t>of</a:t>
            </a:r>
            <a:r>
              <a:rPr sz="1800" b="1" spc="5">
                <a:latin typeface="Calibri"/>
                <a:cs typeface="Calibri"/>
              </a:rPr>
              <a:t> </a:t>
            </a:r>
            <a:r>
              <a:rPr sz="1800" b="1" spc="-10">
                <a:latin typeface="Calibri"/>
                <a:cs typeface="Calibri"/>
              </a:rPr>
              <a:t>transistors</a:t>
            </a:r>
            <a:endParaRPr sz="1800">
              <a:latin typeface="Calibri"/>
              <a:cs typeface="Calibri"/>
            </a:endParaRPr>
          </a:p>
        </p:txBody>
      </p:sp>
      <p:sp>
        <p:nvSpPr>
          <p:cNvPr id="9" name="object 9"/>
          <p:cNvSpPr txBox="1"/>
          <p:nvPr/>
        </p:nvSpPr>
        <p:spPr>
          <a:xfrm>
            <a:off x="6099428" y="1503375"/>
            <a:ext cx="2685415" cy="300355"/>
          </a:xfrm>
          <a:prstGeom prst="rect">
            <a:avLst/>
          </a:prstGeom>
        </p:spPr>
        <p:txBody>
          <a:bodyPr vert="horz" wrap="square" lIns="0" tIns="12700" rIns="0" bIns="0" rtlCol="0">
            <a:spAutoFit/>
          </a:bodyPr>
          <a:lstStyle/>
          <a:p>
            <a:pPr marL="12700">
              <a:lnSpc>
                <a:spcPct val="100000"/>
              </a:lnSpc>
              <a:spcBef>
                <a:spcPts val="100"/>
              </a:spcBef>
            </a:pPr>
            <a:r>
              <a:rPr sz="1800" b="1">
                <a:latin typeface="Calibri"/>
                <a:cs typeface="Calibri"/>
              </a:rPr>
              <a:t>CPU:</a:t>
            </a:r>
            <a:r>
              <a:rPr sz="1800" b="1" spc="-40">
                <a:latin typeface="Calibri"/>
                <a:cs typeface="Calibri"/>
              </a:rPr>
              <a:t> </a:t>
            </a:r>
            <a:r>
              <a:rPr sz="1800">
                <a:latin typeface="Calibri"/>
                <a:cs typeface="Calibri"/>
              </a:rPr>
              <a:t>Central</a:t>
            </a:r>
            <a:r>
              <a:rPr sz="1800" spc="-40">
                <a:latin typeface="Calibri"/>
                <a:cs typeface="Calibri"/>
              </a:rPr>
              <a:t> </a:t>
            </a:r>
            <a:r>
              <a:rPr sz="1800">
                <a:latin typeface="Calibri"/>
                <a:cs typeface="Calibri"/>
              </a:rPr>
              <a:t>Processing</a:t>
            </a:r>
            <a:r>
              <a:rPr sz="1800" spc="-40">
                <a:latin typeface="Calibri"/>
                <a:cs typeface="Calibri"/>
              </a:rPr>
              <a:t> </a:t>
            </a:r>
            <a:r>
              <a:rPr sz="1800" spc="-20">
                <a:latin typeface="Calibri"/>
                <a:cs typeface="Calibri"/>
              </a:rPr>
              <a:t>Unit</a:t>
            </a:r>
            <a:endParaRPr sz="1800">
              <a:latin typeface="Calibri"/>
              <a:cs typeface="Calibri"/>
            </a:endParaRPr>
          </a:p>
        </p:txBody>
      </p:sp>
      <p:sp>
        <p:nvSpPr>
          <p:cNvPr id="10" name="object 10"/>
          <p:cNvSpPr txBox="1"/>
          <p:nvPr/>
        </p:nvSpPr>
        <p:spPr>
          <a:xfrm>
            <a:off x="6099428" y="2052320"/>
            <a:ext cx="2617470" cy="1671955"/>
          </a:xfrm>
          <a:prstGeom prst="rect">
            <a:avLst/>
          </a:prstGeom>
        </p:spPr>
        <p:txBody>
          <a:bodyPr vert="horz" wrap="square" lIns="0" tIns="12700" rIns="0" bIns="0" rtlCol="0">
            <a:spAutoFit/>
          </a:bodyPr>
          <a:lstStyle/>
          <a:p>
            <a:pPr marL="299085" marR="5080" indent="-287020">
              <a:lnSpc>
                <a:spcPct val="100000"/>
              </a:lnSpc>
              <a:spcBef>
                <a:spcPts val="100"/>
              </a:spcBef>
              <a:buFont typeface="Wingdings"/>
              <a:buChar char=""/>
              <a:tabLst>
                <a:tab pos="299085" algn="l"/>
              </a:tabLst>
            </a:pPr>
            <a:r>
              <a:rPr sz="1800">
                <a:latin typeface="Calibri"/>
                <a:cs typeface="Calibri"/>
              </a:rPr>
              <a:t>CPU</a:t>
            </a:r>
            <a:r>
              <a:rPr sz="1800" spc="-15">
                <a:latin typeface="Calibri"/>
                <a:cs typeface="Calibri"/>
              </a:rPr>
              <a:t> </a:t>
            </a:r>
            <a:r>
              <a:rPr sz="1800">
                <a:latin typeface="Calibri"/>
                <a:cs typeface="Calibri"/>
              </a:rPr>
              <a:t>is</a:t>
            </a:r>
            <a:r>
              <a:rPr sz="1800" spc="10">
                <a:latin typeface="Calibri"/>
                <a:cs typeface="Calibri"/>
              </a:rPr>
              <a:t> </a:t>
            </a:r>
            <a:r>
              <a:rPr sz="1800">
                <a:latin typeface="Calibri"/>
                <a:cs typeface="Calibri"/>
              </a:rPr>
              <a:t>the</a:t>
            </a:r>
            <a:r>
              <a:rPr sz="1800" spc="-5">
                <a:latin typeface="Calibri"/>
                <a:cs typeface="Calibri"/>
              </a:rPr>
              <a:t> </a:t>
            </a:r>
            <a:r>
              <a:rPr sz="1800">
                <a:latin typeface="Calibri"/>
                <a:cs typeface="Calibri"/>
              </a:rPr>
              <a:t>heart</a:t>
            </a:r>
            <a:r>
              <a:rPr sz="1800" spc="-5">
                <a:latin typeface="Calibri"/>
                <a:cs typeface="Calibri"/>
              </a:rPr>
              <a:t> </a:t>
            </a:r>
            <a:r>
              <a:rPr sz="1800">
                <a:latin typeface="Calibri"/>
                <a:cs typeface="Calibri"/>
              </a:rPr>
              <a:t>of</a:t>
            </a:r>
            <a:r>
              <a:rPr sz="1800" spc="-5">
                <a:latin typeface="Calibri"/>
                <a:cs typeface="Calibri"/>
              </a:rPr>
              <a:t> </a:t>
            </a:r>
            <a:r>
              <a:rPr sz="1800" spc="-25">
                <a:latin typeface="Calibri"/>
                <a:cs typeface="Calibri"/>
              </a:rPr>
              <a:t>the </a:t>
            </a:r>
            <a:r>
              <a:rPr sz="1800">
                <a:latin typeface="Calibri"/>
                <a:cs typeface="Calibri"/>
              </a:rPr>
              <a:t>computer</a:t>
            </a:r>
            <a:r>
              <a:rPr sz="1800" spc="-65">
                <a:latin typeface="Calibri"/>
                <a:cs typeface="Calibri"/>
              </a:rPr>
              <a:t> </a:t>
            </a:r>
            <a:r>
              <a:rPr sz="1800" spc="-20">
                <a:latin typeface="Calibri"/>
                <a:cs typeface="Calibri"/>
              </a:rPr>
              <a:t>which </a:t>
            </a:r>
            <a:r>
              <a:rPr sz="1800">
                <a:latin typeface="Calibri"/>
                <a:cs typeface="Calibri"/>
              </a:rPr>
              <a:t>determines</a:t>
            </a:r>
            <a:r>
              <a:rPr sz="1800" spc="-65">
                <a:latin typeface="Calibri"/>
                <a:cs typeface="Calibri"/>
              </a:rPr>
              <a:t> </a:t>
            </a:r>
            <a:r>
              <a:rPr sz="1800" spc="-25">
                <a:latin typeface="Calibri"/>
                <a:cs typeface="Calibri"/>
              </a:rPr>
              <a:t>its </a:t>
            </a:r>
            <a:r>
              <a:rPr sz="1800">
                <a:latin typeface="Calibri"/>
                <a:cs typeface="Calibri"/>
              </a:rPr>
              <a:t>performance</a:t>
            </a:r>
            <a:r>
              <a:rPr sz="1800" spc="-35">
                <a:latin typeface="Calibri"/>
                <a:cs typeface="Calibri"/>
              </a:rPr>
              <a:t> </a:t>
            </a:r>
            <a:r>
              <a:rPr sz="1800">
                <a:latin typeface="Calibri"/>
                <a:cs typeface="Calibri"/>
              </a:rPr>
              <a:t>(Higher</a:t>
            </a:r>
            <a:r>
              <a:rPr sz="1800" spc="-15">
                <a:latin typeface="Calibri"/>
                <a:cs typeface="Calibri"/>
              </a:rPr>
              <a:t> </a:t>
            </a:r>
            <a:r>
              <a:rPr sz="1800" spc="-25">
                <a:latin typeface="Calibri"/>
                <a:cs typeface="Calibri"/>
              </a:rPr>
              <a:t>the </a:t>
            </a:r>
            <a:r>
              <a:rPr sz="1800" spc="-10">
                <a:latin typeface="Calibri"/>
                <a:cs typeface="Calibri"/>
              </a:rPr>
              <a:t>transistors</a:t>
            </a:r>
            <a:r>
              <a:rPr sz="1800" spc="-25">
                <a:latin typeface="Calibri"/>
                <a:cs typeface="Calibri"/>
              </a:rPr>
              <a:t> </a:t>
            </a:r>
            <a:r>
              <a:rPr sz="1800">
                <a:latin typeface="Calibri"/>
                <a:cs typeface="Calibri"/>
              </a:rPr>
              <a:t>in CPU</a:t>
            </a:r>
            <a:r>
              <a:rPr sz="1800" spc="-5">
                <a:latin typeface="Calibri"/>
                <a:cs typeface="Calibri"/>
              </a:rPr>
              <a:t> </a:t>
            </a:r>
            <a:r>
              <a:rPr sz="1800" spc="-10">
                <a:latin typeface="Calibri"/>
                <a:cs typeface="Calibri"/>
              </a:rPr>
              <a:t>better </a:t>
            </a:r>
            <a:r>
              <a:rPr sz="1800">
                <a:latin typeface="Calibri"/>
                <a:cs typeface="Calibri"/>
              </a:rPr>
              <a:t>the</a:t>
            </a:r>
            <a:r>
              <a:rPr sz="1800" spc="5">
                <a:latin typeface="Calibri"/>
                <a:cs typeface="Calibri"/>
              </a:rPr>
              <a:t> </a:t>
            </a:r>
            <a:r>
              <a:rPr sz="1800" spc="-10">
                <a:latin typeface="Calibri"/>
                <a:cs typeface="Calibri"/>
              </a:rPr>
              <a:t>performance)</a:t>
            </a:r>
            <a:endParaRPr sz="1800">
              <a:latin typeface="Calibri"/>
              <a:cs typeface="Calibri"/>
            </a:endParaRPr>
          </a:p>
        </p:txBody>
      </p:sp>
      <p:pic>
        <p:nvPicPr>
          <p:cNvPr id="11" name="object 11"/>
          <p:cNvPicPr/>
          <p:nvPr/>
        </p:nvPicPr>
        <p:blipFill>
          <a:blip r:embed="rId4" cstate="print"/>
          <a:stretch>
            <a:fillRect/>
          </a:stretch>
        </p:blipFill>
        <p:spPr>
          <a:xfrm>
            <a:off x="6329725" y="4285399"/>
            <a:ext cx="1467035" cy="1199857"/>
          </a:xfrm>
          <a:prstGeom prst="rect">
            <a:avLst/>
          </a:prstGeom>
        </p:spPr>
      </p:pic>
      <p:pic>
        <p:nvPicPr>
          <p:cNvPr id="12" name="object 12"/>
          <p:cNvPicPr/>
          <p:nvPr/>
        </p:nvPicPr>
        <p:blipFill>
          <a:blip r:embed="rId5" cstate="print"/>
          <a:stretch>
            <a:fillRect/>
          </a:stretch>
        </p:blipFill>
        <p:spPr>
          <a:xfrm>
            <a:off x="7994142" y="4301528"/>
            <a:ext cx="766546" cy="1137246"/>
          </a:xfrm>
          <a:prstGeom prst="rect">
            <a:avLst/>
          </a:prstGeom>
        </p:spPr>
      </p:pic>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76</a:t>
            </a:fld>
            <a:endParaRPr spc="-25"/>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2061845">
              <a:lnSpc>
                <a:spcPct val="100000"/>
              </a:lnSpc>
              <a:spcBef>
                <a:spcPts val="105"/>
              </a:spcBef>
            </a:pPr>
            <a:r>
              <a:rPr spc="-10"/>
              <a:t>Nanoelectronics</a:t>
            </a:r>
          </a:p>
        </p:txBody>
      </p:sp>
      <p:pic>
        <p:nvPicPr>
          <p:cNvPr id="3" name="object 3"/>
          <p:cNvPicPr/>
          <p:nvPr/>
        </p:nvPicPr>
        <p:blipFill>
          <a:blip r:embed="rId2" cstate="print"/>
          <a:stretch>
            <a:fillRect/>
          </a:stretch>
        </p:blipFill>
        <p:spPr>
          <a:xfrm>
            <a:off x="2202179" y="2069592"/>
            <a:ext cx="4413250" cy="2986912"/>
          </a:xfrm>
          <a:prstGeom prst="rect">
            <a:avLst/>
          </a:prstGeom>
        </p:spPr>
      </p:pic>
      <p:sp>
        <p:nvSpPr>
          <p:cNvPr id="4" name="object 4"/>
          <p:cNvSpPr txBox="1"/>
          <p:nvPr/>
        </p:nvSpPr>
        <p:spPr>
          <a:xfrm>
            <a:off x="2877057" y="5092446"/>
            <a:ext cx="2854960" cy="299720"/>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Single</a:t>
            </a:r>
            <a:r>
              <a:rPr sz="1800" spc="-40">
                <a:latin typeface="Calibri"/>
                <a:cs typeface="Calibri"/>
              </a:rPr>
              <a:t> </a:t>
            </a:r>
            <a:r>
              <a:rPr sz="1800">
                <a:latin typeface="Calibri"/>
                <a:cs typeface="Calibri"/>
              </a:rPr>
              <a:t>electron</a:t>
            </a:r>
            <a:r>
              <a:rPr sz="1800" spc="-35">
                <a:latin typeface="Calibri"/>
                <a:cs typeface="Calibri"/>
              </a:rPr>
              <a:t> </a:t>
            </a:r>
            <a:r>
              <a:rPr sz="1800">
                <a:latin typeface="Calibri"/>
                <a:cs typeface="Calibri"/>
              </a:rPr>
              <a:t>transistor</a:t>
            </a:r>
            <a:r>
              <a:rPr sz="1800" spc="-40">
                <a:latin typeface="Calibri"/>
                <a:cs typeface="Calibri"/>
              </a:rPr>
              <a:t> </a:t>
            </a:r>
            <a:r>
              <a:rPr sz="1800" spc="-10">
                <a:latin typeface="Calibri"/>
                <a:cs typeface="Calibri"/>
              </a:rPr>
              <a:t>(SET)</a:t>
            </a:r>
            <a:endParaRPr sz="18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77</a:t>
            </a:fld>
            <a:endParaRPr spc="-25"/>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6395" y="253999"/>
            <a:ext cx="3162935" cy="635000"/>
          </a:xfrm>
          <a:prstGeom prst="rect">
            <a:avLst/>
          </a:prstGeom>
        </p:spPr>
        <p:txBody>
          <a:bodyPr vert="horz" wrap="square" lIns="0" tIns="12065" rIns="0" bIns="0" rtlCol="0">
            <a:spAutoFit/>
          </a:bodyPr>
          <a:lstStyle/>
          <a:p>
            <a:pPr marL="12700">
              <a:lnSpc>
                <a:spcPct val="100000"/>
              </a:lnSpc>
              <a:spcBef>
                <a:spcPts val="95"/>
              </a:spcBef>
            </a:pPr>
            <a:r>
              <a:rPr sz="4000" spc="-10"/>
              <a:t>Nanophotonics</a:t>
            </a:r>
            <a:endParaRPr sz="4000"/>
          </a:p>
        </p:txBody>
      </p:sp>
      <p:pic>
        <p:nvPicPr>
          <p:cNvPr id="3" name="object 3"/>
          <p:cNvPicPr/>
          <p:nvPr/>
        </p:nvPicPr>
        <p:blipFill>
          <a:blip r:embed="rId2" cstate="print"/>
          <a:stretch>
            <a:fillRect/>
          </a:stretch>
        </p:blipFill>
        <p:spPr>
          <a:xfrm>
            <a:off x="4800853" y="4646117"/>
            <a:ext cx="3504692" cy="1466977"/>
          </a:xfrm>
          <a:prstGeom prst="rect">
            <a:avLst/>
          </a:prstGeom>
        </p:spPr>
      </p:pic>
      <p:sp>
        <p:nvSpPr>
          <p:cNvPr id="4" name="object 4"/>
          <p:cNvSpPr txBox="1"/>
          <p:nvPr/>
        </p:nvSpPr>
        <p:spPr>
          <a:xfrm>
            <a:off x="5390134" y="6203696"/>
            <a:ext cx="2787650" cy="299720"/>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Semiconductor</a:t>
            </a:r>
            <a:r>
              <a:rPr sz="1800" spc="-25">
                <a:latin typeface="Calibri"/>
                <a:cs typeface="Calibri"/>
              </a:rPr>
              <a:t> </a:t>
            </a:r>
            <a:r>
              <a:rPr sz="1800">
                <a:latin typeface="Calibri"/>
                <a:cs typeface="Calibri"/>
              </a:rPr>
              <a:t>quantum</a:t>
            </a:r>
            <a:r>
              <a:rPr sz="1800" spc="-35">
                <a:latin typeface="Calibri"/>
                <a:cs typeface="Calibri"/>
              </a:rPr>
              <a:t> </a:t>
            </a:r>
            <a:r>
              <a:rPr sz="1800" spc="-20">
                <a:latin typeface="Calibri"/>
                <a:cs typeface="Calibri"/>
              </a:rPr>
              <a:t>dots</a:t>
            </a:r>
            <a:endParaRPr sz="1800">
              <a:latin typeface="Calibri"/>
              <a:cs typeface="Calibri"/>
            </a:endParaRPr>
          </a:p>
        </p:txBody>
      </p:sp>
      <p:grpSp>
        <p:nvGrpSpPr>
          <p:cNvPr id="5" name="object 5"/>
          <p:cNvGrpSpPr/>
          <p:nvPr/>
        </p:nvGrpSpPr>
        <p:grpSpPr>
          <a:xfrm>
            <a:off x="2103247" y="3189223"/>
            <a:ext cx="2432050" cy="1767205"/>
            <a:chOff x="2103247" y="3189223"/>
            <a:chExt cx="2432050" cy="1767205"/>
          </a:xfrm>
        </p:grpSpPr>
        <p:pic>
          <p:nvPicPr>
            <p:cNvPr id="6" name="object 6"/>
            <p:cNvPicPr/>
            <p:nvPr/>
          </p:nvPicPr>
          <p:blipFill>
            <a:blip r:embed="rId3" cstate="print"/>
            <a:stretch>
              <a:fillRect/>
            </a:stretch>
          </p:blipFill>
          <p:spPr>
            <a:xfrm>
              <a:off x="2103247" y="3189223"/>
              <a:ext cx="1315465" cy="1767077"/>
            </a:xfrm>
            <a:prstGeom prst="rect">
              <a:avLst/>
            </a:prstGeom>
          </p:spPr>
        </p:pic>
        <p:pic>
          <p:nvPicPr>
            <p:cNvPr id="7" name="object 7"/>
            <p:cNvPicPr/>
            <p:nvPr/>
          </p:nvPicPr>
          <p:blipFill>
            <a:blip r:embed="rId4" cstate="print"/>
            <a:stretch>
              <a:fillRect/>
            </a:stretch>
          </p:blipFill>
          <p:spPr>
            <a:xfrm>
              <a:off x="3401517" y="3259200"/>
              <a:ext cx="1133779" cy="1679829"/>
            </a:xfrm>
            <a:prstGeom prst="rect">
              <a:avLst/>
            </a:prstGeom>
          </p:spPr>
        </p:pic>
      </p:grpSp>
      <p:sp>
        <p:nvSpPr>
          <p:cNvPr id="8" name="object 8"/>
          <p:cNvSpPr txBox="1"/>
          <p:nvPr/>
        </p:nvSpPr>
        <p:spPr>
          <a:xfrm>
            <a:off x="2576322" y="5176773"/>
            <a:ext cx="1487805" cy="574675"/>
          </a:xfrm>
          <a:prstGeom prst="rect">
            <a:avLst/>
          </a:prstGeom>
        </p:spPr>
        <p:txBody>
          <a:bodyPr vert="horz" wrap="square" lIns="0" tIns="12700" rIns="0" bIns="0" rtlCol="0">
            <a:spAutoFit/>
          </a:bodyPr>
          <a:lstStyle/>
          <a:p>
            <a:pPr marL="12700">
              <a:lnSpc>
                <a:spcPct val="100000"/>
              </a:lnSpc>
              <a:spcBef>
                <a:spcPts val="100"/>
              </a:spcBef>
            </a:pPr>
            <a:r>
              <a:rPr sz="1800" spc="-10">
                <a:latin typeface="Calibri"/>
                <a:cs typeface="Calibri"/>
              </a:rPr>
              <a:t>Lycurgus</a:t>
            </a:r>
            <a:r>
              <a:rPr sz="1800" spc="-45">
                <a:latin typeface="Calibri"/>
                <a:cs typeface="Calibri"/>
              </a:rPr>
              <a:t> </a:t>
            </a:r>
            <a:r>
              <a:rPr sz="1800" spc="-25">
                <a:latin typeface="Calibri"/>
                <a:cs typeface="Calibri"/>
              </a:rPr>
              <a:t>cup</a:t>
            </a:r>
            <a:endParaRPr sz="1800">
              <a:latin typeface="Calibri"/>
              <a:cs typeface="Calibri"/>
            </a:endParaRPr>
          </a:p>
          <a:p>
            <a:pPr marL="12700">
              <a:lnSpc>
                <a:spcPct val="100000"/>
              </a:lnSpc>
            </a:pPr>
            <a:r>
              <a:rPr sz="1800">
                <a:latin typeface="Calibri"/>
                <a:cs typeface="Calibri"/>
              </a:rPr>
              <a:t>&gt;1700</a:t>
            </a:r>
            <a:r>
              <a:rPr sz="1800" spc="-25">
                <a:latin typeface="Calibri"/>
                <a:cs typeface="Calibri"/>
              </a:rPr>
              <a:t> </a:t>
            </a:r>
            <a:r>
              <a:rPr sz="1800">
                <a:latin typeface="Calibri"/>
                <a:cs typeface="Calibri"/>
              </a:rPr>
              <a:t>years</a:t>
            </a:r>
            <a:r>
              <a:rPr sz="1800" spc="-40">
                <a:latin typeface="Calibri"/>
                <a:cs typeface="Calibri"/>
              </a:rPr>
              <a:t> </a:t>
            </a:r>
            <a:r>
              <a:rPr sz="1800" spc="-25">
                <a:latin typeface="Calibri"/>
                <a:cs typeface="Calibri"/>
              </a:rPr>
              <a:t>old</a:t>
            </a:r>
            <a:endParaRPr sz="1800">
              <a:latin typeface="Calibri"/>
              <a:cs typeface="Calibri"/>
            </a:endParaRPr>
          </a:p>
        </p:txBody>
      </p:sp>
      <p:pic>
        <p:nvPicPr>
          <p:cNvPr id="9" name="object 9"/>
          <p:cNvPicPr/>
          <p:nvPr/>
        </p:nvPicPr>
        <p:blipFill>
          <a:blip r:embed="rId5" cstate="print"/>
          <a:stretch>
            <a:fillRect/>
          </a:stretch>
        </p:blipFill>
        <p:spPr>
          <a:xfrm>
            <a:off x="85906" y="2899105"/>
            <a:ext cx="1838070" cy="2963037"/>
          </a:xfrm>
          <a:prstGeom prst="rect">
            <a:avLst/>
          </a:prstGeom>
        </p:spPr>
      </p:pic>
      <p:sp>
        <p:nvSpPr>
          <p:cNvPr id="10" name="object 10"/>
          <p:cNvSpPr txBox="1"/>
          <p:nvPr/>
        </p:nvSpPr>
        <p:spPr>
          <a:xfrm>
            <a:off x="164693" y="5894781"/>
            <a:ext cx="4283710" cy="608965"/>
          </a:xfrm>
          <a:prstGeom prst="rect">
            <a:avLst/>
          </a:prstGeom>
        </p:spPr>
        <p:txBody>
          <a:bodyPr vert="horz" wrap="square" lIns="0" tIns="54610" rIns="0" bIns="0" rtlCol="0">
            <a:spAutoFit/>
          </a:bodyPr>
          <a:lstStyle/>
          <a:p>
            <a:pPr marL="12700">
              <a:lnSpc>
                <a:spcPct val="100000"/>
              </a:lnSpc>
              <a:spcBef>
                <a:spcPts val="430"/>
              </a:spcBef>
            </a:pPr>
            <a:r>
              <a:rPr sz="1400">
                <a:latin typeface="Calibri"/>
                <a:cs typeface="Calibri"/>
              </a:rPr>
              <a:t>Church</a:t>
            </a:r>
            <a:r>
              <a:rPr sz="1400" spc="-60">
                <a:latin typeface="Calibri"/>
                <a:cs typeface="Calibri"/>
              </a:rPr>
              <a:t> </a:t>
            </a:r>
            <a:r>
              <a:rPr sz="1400" spc="-10">
                <a:latin typeface="Calibri"/>
                <a:cs typeface="Calibri"/>
              </a:rPr>
              <a:t>Window</a:t>
            </a:r>
            <a:endParaRPr sz="1400">
              <a:latin typeface="Calibri"/>
              <a:cs typeface="Calibri"/>
            </a:endParaRPr>
          </a:p>
          <a:p>
            <a:pPr marL="732790">
              <a:lnSpc>
                <a:spcPct val="100000"/>
              </a:lnSpc>
              <a:spcBef>
                <a:spcPts val="420"/>
              </a:spcBef>
            </a:pPr>
            <a:r>
              <a:rPr sz="1800">
                <a:latin typeface="Calibri"/>
                <a:cs typeface="Calibri"/>
              </a:rPr>
              <a:t>Gold</a:t>
            </a:r>
            <a:r>
              <a:rPr sz="1800" spc="-25">
                <a:latin typeface="Calibri"/>
                <a:cs typeface="Calibri"/>
              </a:rPr>
              <a:t> </a:t>
            </a:r>
            <a:r>
              <a:rPr sz="1800">
                <a:latin typeface="Calibri"/>
                <a:cs typeface="Calibri"/>
              </a:rPr>
              <a:t>and</a:t>
            </a:r>
            <a:r>
              <a:rPr sz="1800" spc="-20">
                <a:latin typeface="Calibri"/>
                <a:cs typeface="Calibri"/>
              </a:rPr>
              <a:t> </a:t>
            </a:r>
            <a:r>
              <a:rPr sz="1800">
                <a:latin typeface="Calibri"/>
                <a:cs typeface="Calibri"/>
              </a:rPr>
              <a:t>Silver</a:t>
            </a:r>
            <a:r>
              <a:rPr sz="1800" spc="-15">
                <a:latin typeface="Calibri"/>
                <a:cs typeface="Calibri"/>
              </a:rPr>
              <a:t> </a:t>
            </a:r>
            <a:r>
              <a:rPr sz="1800">
                <a:latin typeface="Calibri"/>
                <a:cs typeface="Calibri"/>
              </a:rPr>
              <a:t>colloidal </a:t>
            </a:r>
            <a:r>
              <a:rPr sz="1800" spc="-10">
                <a:latin typeface="Calibri"/>
                <a:cs typeface="Calibri"/>
              </a:rPr>
              <a:t>nanoparticles</a:t>
            </a:r>
            <a:endParaRPr sz="1800">
              <a:latin typeface="Calibri"/>
              <a:cs typeface="Calibri"/>
            </a:endParaRPr>
          </a:p>
        </p:txBody>
      </p:sp>
      <p:pic>
        <p:nvPicPr>
          <p:cNvPr id="11" name="object 11"/>
          <p:cNvPicPr/>
          <p:nvPr/>
        </p:nvPicPr>
        <p:blipFill>
          <a:blip r:embed="rId6" cstate="print"/>
          <a:stretch>
            <a:fillRect/>
          </a:stretch>
        </p:blipFill>
        <p:spPr>
          <a:xfrm>
            <a:off x="5322189" y="1643126"/>
            <a:ext cx="2828924" cy="2124075"/>
          </a:xfrm>
          <a:prstGeom prst="rect">
            <a:avLst/>
          </a:prstGeom>
        </p:spPr>
      </p:pic>
      <p:sp>
        <p:nvSpPr>
          <p:cNvPr id="12" name="object 12"/>
          <p:cNvSpPr txBox="1"/>
          <p:nvPr/>
        </p:nvSpPr>
        <p:spPr>
          <a:xfrm>
            <a:off x="261924" y="878839"/>
            <a:ext cx="8159750" cy="1846580"/>
          </a:xfrm>
          <a:prstGeom prst="rect">
            <a:avLst/>
          </a:prstGeom>
        </p:spPr>
        <p:txBody>
          <a:bodyPr vert="horz" wrap="square" lIns="0" tIns="13335" rIns="0" bIns="0" rtlCol="0">
            <a:spAutoFit/>
          </a:bodyPr>
          <a:lstStyle/>
          <a:p>
            <a:pPr marL="288925" algn="ctr">
              <a:lnSpc>
                <a:spcPct val="100000"/>
              </a:lnSpc>
              <a:spcBef>
                <a:spcPts val="105"/>
              </a:spcBef>
            </a:pPr>
            <a:r>
              <a:rPr sz="2000">
                <a:latin typeface="Calibri"/>
                <a:cs typeface="Calibri"/>
              </a:rPr>
              <a:t>study</a:t>
            </a:r>
            <a:r>
              <a:rPr sz="2000" spc="-45">
                <a:latin typeface="Calibri"/>
                <a:cs typeface="Calibri"/>
              </a:rPr>
              <a:t> </a:t>
            </a:r>
            <a:r>
              <a:rPr sz="2000">
                <a:latin typeface="Calibri"/>
                <a:cs typeface="Calibri"/>
              </a:rPr>
              <a:t>of</a:t>
            </a:r>
            <a:r>
              <a:rPr sz="2000" spc="-15">
                <a:latin typeface="Calibri"/>
                <a:cs typeface="Calibri"/>
              </a:rPr>
              <a:t> </a:t>
            </a:r>
            <a:r>
              <a:rPr sz="2000">
                <a:latin typeface="Calibri"/>
                <a:cs typeface="Calibri"/>
              </a:rPr>
              <a:t>the</a:t>
            </a:r>
            <a:r>
              <a:rPr sz="2000" spc="-25">
                <a:latin typeface="Calibri"/>
                <a:cs typeface="Calibri"/>
              </a:rPr>
              <a:t> </a:t>
            </a:r>
            <a:r>
              <a:rPr sz="2000">
                <a:latin typeface="Calibri"/>
                <a:cs typeface="Calibri"/>
              </a:rPr>
              <a:t>behavior</a:t>
            </a:r>
            <a:r>
              <a:rPr sz="2000" spc="-15">
                <a:latin typeface="Calibri"/>
                <a:cs typeface="Calibri"/>
              </a:rPr>
              <a:t> </a:t>
            </a:r>
            <a:r>
              <a:rPr sz="2000">
                <a:latin typeface="Calibri"/>
                <a:cs typeface="Calibri"/>
              </a:rPr>
              <a:t>of</a:t>
            </a:r>
            <a:r>
              <a:rPr sz="2000" spc="-25">
                <a:latin typeface="Calibri"/>
                <a:cs typeface="Calibri"/>
              </a:rPr>
              <a:t> </a:t>
            </a:r>
            <a:r>
              <a:rPr sz="2000">
                <a:latin typeface="Calibri"/>
                <a:cs typeface="Calibri"/>
              </a:rPr>
              <a:t>light</a:t>
            </a:r>
            <a:r>
              <a:rPr sz="2000" spc="-20">
                <a:latin typeface="Calibri"/>
                <a:cs typeface="Calibri"/>
              </a:rPr>
              <a:t> </a:t>
            </a:r>
            <a:r>
              <a:rPr sz="2000">
                <a:latin typeface="Calibri"/>
                <a:cs typeface="Calibri"/>
              </a:rPr>
              <a:t>on</a:t>
            </a:r>
            <a:r>
              <a:rPr sz="2000" spc="-30">
                <a:latin typeface="Calibri"/>
                <a:cs typeface="Calibri"/>
              </a:rPr>
              <a:t> </a:t>
            </a:r>
            <a:r>
              <a:rPr sz="2000">
                <a:latin typeface="Calibri"/>
                <a:cs typeface="Calibri"/>
              </a:rPr>
              <a:t>the</a:t>
            </a:r>
            <a:r>
              <a:rPr sz="2000" spc="-10">
                <a:latin typeface="Calibri"/>
                <a:cs typeface="Calibri"/>
              </a:rPr>
              <a:t> </a:t>
            </a:r>
            <a:r>
              <a:rPr sz="2000">
                <a:latin typeface="Calibri"/>
                <a:cs typeface="Calibri"/>
              </a:rPr>
              <a:t>nanometer</a:t>
            </a:r>
            <a:r>
              <a:rPr sz="2000" spc="-20">
                <a:latin typeface="Calibri"/>
                <a:cs typeface="Calibri"/>
              </a:rPr>
              <a:t> </a:t>
            </a:r>
            <a:r>
              <a:rPr sz="2000">
                <a:latin typeface="Calibri"/>
                <a:cs typeface="Calibri"/>
              </a:rPr>
              <a:t>scale,</a:t>
            </a:r>
            <a:r>
              <a:rPr sz="2000" spc="-10">
                <a:latin typeface="Calibri"/>
                <a:cs typeface="Calibri"/>
              </a:rPr>
              <a:t> </a:t>
            </a:r>
            <a:r>
              <a:rPr sz="2000">
                <a:latin typeface="Calibri"/>
                <a:cs typeface="Calibri"/>
              </a:rPr>
              <a:t>and</a:t>
            </a:r>
            <a:r>
              <a:rPr sz="2000" spc="-25">
                <a:latin typeface="Calibri"/>
                <a:cs typeface="Calibri"/>
              </a:rPr>
              <a:t> </a:t>
            </a:r>
            <a:r>
              <a:rPr sz="2000">
                <a:latin typeface="Calibri"/>
                <a:cs typeface="Calibri"/>
              </a:rPr>
              <a:t>of</a:t>
            </a:r>
            <a:r>
              <a:rPr sz="2000" spc="-25">
                <a:latin typeface="Calibri"/>
                <a:cs typeface="Calibri"/>
              </a:rPr>
              <a:t> </a:t>
            </a:r>
            <a:r>
              <a:rPr sz="2000">
                <a:latin typeface="Calibri"/>
                <a:cs typeface="Calibri"/>
              </a:rPr>
              <a:t>the</a:t>
            </a:r>
            <a:r>
              <a:rPr sz="2000" spc="-15">
                <a:latin typeface="Calibri"/>
                <a:cs typeface="Calibri"/>
              </a:rPr>
              <a:t> </a:t>
            </a:r>
            <a:r>
              <a:rPr sz="2000" spc="-10">
                <a:latin typeface="Calibri"/>
                <a:cs typeface="Calibri"/>
              </a:rPr>
              <a:t>interaction</a:t>
            </a:r>
            <a:endParaRPr sz="2000">
              <a:latin typeface="Calibri"/>
              <a:cs typeface="Calibri"/>
            </a:endParaRPr>
          </a:p>
          <a:p>
            <a:pPr marL="290830" algn="ctr">
              <a:lnSpc>
                <a:spcPct val="100000"/>
              </a:lnSpc>
            </a:pPr>
            <a:r>
              <a:rPr sz="2000">
                <a:latin typeface="Calibri"/>
                <a:cs typeface="Calibri"/>
              </a:rPr>
              <a:t>of</a:t>
            </a:r>
            <a:r>
              <a:rPr sz="2000" spc="-35">
                <a:latin typeface="Calibri"/>
                <a:cs typeface="Calibri"/>
              </a:rPr>
              <a:t> </a:t>
            </a:r>
            <a:r>
              <a:rPr sz="2000" spc="-10">
                <a:latin typeface="Calibri"/>
                <a:cs typeface="Calibri"/>
              </a:rPr>
              <a:t>nanometer-</a:t>
            </a:r>
            <a:r>
              <a:rPr sz="2000">
                <a:latin typeface="Calibri"/>
                <a:cs typeface="Calibri"/>
              </a:rPr>
              <a:t>scale</a:t>
            </a:r>
            <a:r>
              <a:rPr sz="2000" spc="-5">
                <a:latin typeface="Calibri"/>
                <a:cs typeface="Calibri"/>
              </a:rPr>
              <a:t> </a:t>
            </a:r>
            <a:r>
              <a:rPr sz="2000">
                <a:latin typeface="Calibri"/>
                <a:cs typeface="Calibri"/>
              </a:rPr>
              <a:t>objects</a:t>
            </a:r>
            <a:r>
              <a:rPr sz="2000" spc="-10">
                <a:latin typeface="Calibri"/>
                <a:cs typeface="Calibri"/>
              </a:rPr>
              <a:t> </a:t>
            </a:r>
            <a:r>
              <a:rPr sz="2000">
                <a:latin typeface="Calibri"/>
                <a:cs typeface="Calibri"/>
              </a:rPr>
              <a:t>with</a:t>
            </a:r>
            <a:r>
              <a:rPr sz="2000" spc="-20">
                <a:latin typeface="Calibri"/>
                <a:cs typeface="Calibri"/>
              </a:rPr>
              <a:t> </a:t>
            </a:r>
            <a:r>
              <a:rPr sz="2000" spc="-10">
                <a:latin typeface="Calibri"/>
                <a:cs typeface="Calibri"/>
              </a:rPr>
              <a:t>light.</a:t>
            </a:r>
            <a:endParaRPr sz="2000">
              <a:latin typeface="Calibri"/>
              <a:cs typeface="Calibri"/>
            </a:endParaRPr>
          </a:p>
          <a:p>
            <a:pPr marL="12700" marR="4037329">
              <a:lnSpc>
                <a:spcPct val="100000"/>
              </a:lnSpc>
              <a:spcBef>
                <a:spcPts val="890"/>
              </a:spcBef>
            </a:pPr>
            <a:r>
              <a:rPr sz="1800" b="1" spc="-10">
                <a:latin typeface="Calibri"/>
                <a:cs typeface="Calibri"/>
              </a:rPr>
              <a:t>Optoelectronics</a:t>
            </a:r>
            <a:r>
              <a:rPr sz="1800" b="1" spc="-35">
                <a:latin typeface="Calibri"/>
                <a:cs typeface="Calibri"/>
              </a:rPr>
              <a:t> </a:t>
            </a:r>
            <a:r>
              <a:rPr sz="1800" b="1">
                <a:latin typeface="Calibri"/>
                <a:cs typeface="Calibri"/>
              </a:rPr>
              <a:t>and</a:t>
            </a:r>
            <a:r>
              <a:rPr sz="1800" b="1" spc="25">
                <a:latin typeface="Calibri"/>
                <a:cs typeface="Calibri"/>
              </a:rPr>
              <a:t> </a:t>
            </a:r>
            <a:r>
              <a:rPr sz="1800" b="1" spc="-10">
                <a:latin typeface="Calibri"/>
                <a:cs typeface="Calibri"/>
              </a:rPr>
              <a:t>micro/nanoelectronics </a:t>
            </a:r>
            <a:r>
              <a:rPr sz="1800" b="1">
                <a:latin typeface="Calibri"/>
                <a:cs typeface="Calibri"/>
              </a:rPr>
              <a:t>Solar</a:t>
            </a:r>
            <a:r>
              <a:rPr sz="1800" b="1" spc="-25">
                <a:latin typeface="Calibri"/>
                <a:cs typeface="Calibri"/>
              </a:rPr>
              <a:t> </a:t>
            </a:r>
            <a:r>
              <a:rPr sz="1800" b="1" spc="-10">
                <a:latin typeface="Calibri"/>
                <a:cs typeface="Calibri"/>
              </a:rPr>
              <a:t>cells</a:t>
            </a:r>
            <a:endParaRPr sz="1800">
              <a:latin typeface="Calibri"/>
              <a:cs typeface="Calibri"/>
            </a:endParaRPr>
          </a:p>
          <a:p>
            <a:pPr marL="12700" marR="6879590">
              <a:lnSpc>
                <a:spcPct val="100000"/>
              </a:lnSpc>
            </a:pPr>
            <a:r>
              <a:rPr sz="1800" b="1" spc="-10">
                <a:latin typeface="Calibri"/>
                <a:cs typeface="Calibri"/>
              </a:rPr>
              <a:t>Spectroscopy Microscopy</a:t>
            </a:r>
            <a:endParaRPr sz="1800">
              <a:latin typeface="Calibri"/>
              <a:cs typeface="Calibri"/>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78</a:t>
            </a:fld>
            <a:endParaRPr spc="-25"/>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1493520">
              <a:lnSpc>
                <a:spcPct val="100000"/>
              </a:lnSpc>
              <a:spcBef>
                <a:spcPts val="105"/>
              </a:spcBef>
            </a:pPr>
            <a:r>
              <a:t>Optical</a:t>
            </a:r>
            <a:r>
              <a:rPr spc="-80"/>
              <a:t> </a:t>
            </a:r>
            <a:r>
              <a:rPr spc="-10"/>
              <a:t>Nanoantenna</a:t>
            </a:r>
          </a:p>
        </p:txBody>
      </p:sp>
      <p:pic>
        <p:nvPicPr>
          <p:cNvPr id="3" name="object 3"/>
          <p:cNvPicPr/>
          <p:nvPr/>
        </p:nvPicPr>
        <p:blipFill>
          <a:blip r:embed="rId2" cstate="print"/>
          <a:stretch>
            <a:fillRect/>
          </a:stretch>
        </p:blipFill>
        <p:spPr>
          <a:xfrm>
            <a:off x="5126482" y="1622678"/>
            <a:ext cx="3560317" cy="1513713"/>
          </a:xfrm>
          <a:prstGeom prst="rect">
            <a:avLst/>
          </a:prstGeom>
        </p:spPr>
      </p:pic>
      <p:sp>
        <p:nvSpPr>
          <p:cNvPr id="4" name="object 4"/>
          <p:cNvSpPr txBox="1"/>
          <p:nvPr/>
        </p:nvSpPr>
        <p:spPr>
          <a:xfrm>
            <a:off x="5554726" y="3116707"/>
            <a:ext cx="2594610" cy="299720"/>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Gold</a:t>
            </a:r>
            <a:r>
              <a:rPr sz="1800" spc="-30">
                <a:latin typeface="Calibri"/>
                <a:cs typeface="Calibri"/>
              </a:rPr>
              <a:t> </a:t>
            </a:r>
            <a:r>
              <a:rPr sz="1800">
                <a:latin typeface="Calibri"/>
                <a:cs typeface="Calibri"/>
              </a:rPr>
              <a:t>nanoparticles</a:t>
            </a:r>
            <a:r>
              <a:rPr sz="1800" spc="-10">
                <a:latin typeface="Calibri"/>
                <a:cs typeface="Calibri"/>
              </a:rPr>
              <a:t> antenna</a:t>
            </a:r>
            <a:endParaRPr sz="1800">
              <a:latin typeface="Calibri"/>
              <a:cs typeface="Calibri"/>
            </a:endParaRPr>
          </a:p>
        </p:txBody>
      </p:sp>
      <p:pic>
        <p:nvPicPr>
          <p:cNvPr id="5" name="object 5"/>
          <p:cNvPicPr/>
          <p:nvPr/>
        </p:nvPicPr>
        <p:blipFill>
          <a:blip r:embed="rId3" cstate="print"/>
          <a:stretch>
            <a:fillRect/>
          </a:stretch>
        </p:blipFill>
        <p:spPr>
          <a:xfrm>
            <a:off x="4966334" y="4092156"/>
            <a:ext cx="3720465" cy="1703705"/>
          </a:xfrm>
          <a:prstGeom prst="rect">
            <a:avLst/>
          </a:prstGeom>
        </p:spPr>
      </p:pic>
      <p:sp>
        <p:nvSpPr>
          <p:cNvPr id="6" name="object 6"/>
          <p:cNvSpPr txBox="1"/>
          <p:nvPr/>
        </p:nvSpPr>
        <p:spPr>
          <a:xfrm>
            <a:off x="5560821" y="5876950"/>
            <a:ext cx="2586990" cy="300355"/>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SEM</a:t>
            </a:r>
            <a:r>
              <a:rPr sz="1800" spc="-20">
                <a:latin typeface="Calibri"/>
                <a:cs typeface="Calibri"/>
              </a:rPr>
              <a:t> </a:t>
            </a:r>
            <a:r>
              <a:rPr sz="1800">
                <a:latin typeface="Calibri"/>
                <a:cs typeface="Calibri"/>
              </a:rPr>
              <a:t>image</a:t>
            </a:r>
            <a:r>
              <a:rPr sz="1800" spc="-5">
                <a:latin typeface="Calibri"/>
                <a:cs typeface="Calibri"/>
              </a:rPr>
              <a:t> </a:t>
            </a:r>
            <a:r>
              <a:rPr sz="1800">
                <a:latin typeface="Calibri"/>
                <a:cs typeface="Calibri"/>
              </a:rPr>
              <a:t>of</a:t>
            </a:r>
            <a:r>
              <a:rPr sz="1800" spc="5">
                <a:latin typeface="Calibri"/>
                <a:cs typeface="Calibri"/>
              </a:rPr>
              <a:t> </a:t>
            </a:r>
            <a:r>
              <a:rPr sz="1800" spc="-10">
                <a:latin typeface="Calibri"/>
                <a:cs typeface="Calibri"/>
              </a:rPr>
              <a:t>nanoantenna</a:t>
            </a:r>
            <a:endParaRPr sz="1800">
              <a:latin typeface="Calibri"/>
              <a:cs typeface="Calibri"/>
            </a:endParaRPr>
          </a:p>
        </p:txBody>
      </p:sp>
      <p:pic>
        <p:nvPicPr>
          <p:cNvPr id="7" name="object 7"/>
          <p:cNvPicPr/>
          <p:nvPr/>
        </p:nvPicPr>
        <p:blipFill>
          <a:blip r:embed="rId4" cstate="print"/>
          <a:stretch>
            <a:fillRect/>
          </a:stretch>
        </p:blipFill>
        <p:spPr>
          <a:xfrm>
            <a:off x="761885" y="1622678"/>
            <a:ext cx="2277618" cy="2173605"/>
          </a:xfrm>
          <a:prstGeom prst="rect">
            <a:avLst/>
          </a:prstGeom>
        </p:spPr>
      </p:pic>
      <p:sp>
        <p:nvSpPr>
          <p:cNvPr id="8" name="object 8"/>
          <p:cNvSpPr txBox="1"/>
          <p:nvPr/>
        </p:nvSpPr>
        <p:spPr>
          <a:xfrm>
            <a:off x="1130909" y="4156964"/>
            <a:ext cx="1655445" cy="299720"/>
          </a:xfrm>
          <a:prstGeom prst="rect">
            <a:avLst/>
          </a:prstGeom>
        </p:spPr>
        <p:txBody>
          <a:bodyPr vert="horz" wrap="square" lIns="0" tIns="12700" rIns="0" bIns="0" rtlCol="0">
            <a:spAutoFit/>
          </a:bodyPr>
          <a:lstStyle/>
          <a:p>
            <a:pPr marL="12700">
              <a:lnSpc>
                <a:spcPct val="100000"/>
              </a:lnSpc>
              <a:spcBef>
                <a:spcPts val="100"/>
              </a:spcBef>
            </a:pPr>
            <a:r>
              <a:rPr sz="1800" spc="-35">
                <a:latin typeface="Calibri"/>
                <a:cs typeface="Calibri"/>
              </a:rPr>
              <a:t>Yagi-</a:t>
            </a:r>
            <a:r>
              <a:rPr sz="1800">
                <a:latin typeface="Calibri"/>
                <a:cs typeface="Calibri"/>
              </a:rPr>
              <a:t>Uda</a:t>
            </a:r>
            <a:r>
              <a:rPr sz="1800" spc="45">
                <a:latin typeface="Calibri"/>
                <a:cs typeface="Calibri"/>
              </a:rPr>
              <a:t> </a:t>
            </a:r>
            <a:r>
              <a:rPr sz="1800" spc="-10">
                <a:latin typeface="Calibri"/>
                <a:cs typeface="Calibri"/>
              </a:rPr>
              <a:t>antenna</a:t>
            </a:r>
            <a:endParaRPr sz="1800">
              <a:latin typeface="Calibri"/>
              <a:cs typeface="Calibri"/>
            </a:endParaRPr>
          </a:p>
        </p:txBody>
      </p:sp>
      <p:pic>
        <p:nvPicPr>
          <p:cNvPr id="9" name="object 9"/>
          <p:cNvPicPr/>
          <p:nvPr/>
        </p:nvPicPr>
        <p:blipFill>
          <a:blip r:embed="rId5" cstate="print"/>
          <a:stretch>
            <a:fillRect/>
          </a:stretch>
        </p:blipFill>
        <p:spPr>
          <a:xfrm>
            <a:off x="479730" y="4805221"/>
            <a:ext cx="2970332" cy="1586767"/>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79</a:t>
            </a:fld>
            <a:endParaRPr spc="-25"/>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3875"/>
            <a:ext cx="8868410" cy="4903470"/>
          </a:xfrm>
          <a:prstGeom prst="rect">
            <a:avLst/>
          </a:prstGeom>
        </p:spPr>
        <p:txBody>
          <a:bodyPr vert="horz" wrap="square" lIns="0" tIns="11430" rIns="0" bIns="0" rtlCol="0">
            <a:spAutoFit/>
          </a:bodyPr>
          <a:lstStyle/>
          <a:p>
            <a:pPr marL="12700">
              <a:lnSpc>
                <a:spcPct val="100000"/>
              </a:lnSpc>
              <a:spcBef>
                <a:spcPts val="90"/>
              </a:spcBef>
            </a:pPr>
            <a:r>
              <a:rPr sz="2000" b="1">
                <a:latin typeface="Times New Roman"/>
                <a:cs typeface="Times New Roman"/>
              </a:rPr>
              <a:t>Sensors</a:t>
            </a:r>
            <a:r>
              <a:rPr sz="2000" b="1" spc="-65">
                <a:latin typeface="Times New Roman"/>
                <a:cs typeface="Times New Roman"/>
              </a:rPr>
              <a:t> </a:t>
            </a:r>
            <a:r>
              <a:rPr sz="2000" b="1" spc="-10">
                <a:latin typeface="Times New Roman"/>
                <a:cs typeface="Times New Roman"/>
              </a:rPr>
              <a:t>and</a:t>
            </a:r>
            <a:r>
              <a:rPr sz="2000" b="1" spc="-125">
                <a:latin typeface="Times New Roman"/>
                <a:cs typeface="Times New Roman"/>
              </a:rPr>
              <a:t> </a:t>
            </a:r>
            <a:r>
              <a:rPr sz="2000" b="1" spc="-10">
                <a:latin typeface="Times New Roman"/>
                <a:cs typeface="Times New Roman"/>
              </a:rPr>
              <a:t>Actuators:</a:t>
            </a:r>
            <a:endParaRPr sz="2000">
              <a:latin typeface="Times New Roman"/>
              <a:cs typeface="Times New Roman"/>
            </a:endParaRPr>
          </a:p>
          <a:p>
            <a:pPr marL="12700">
              <a:lnSpc>
                <a:spcPct val="100000"/>
              </a:lnSpc>
              <a:spcBef>
                <a:spcPts val="5"/>
              </a:spcBef>
            </a:pPr>
            <a:r>
              <a:rPr sz="2000" b="1">
                <a:latin typeface="Times New Roman"/>
                <a:cs typeface="Times New Roman"/>
              </a:rPr>
              <a:t>What</a:t>
            </a:r>
            <a:r>
              <a:rPr sz="2000" b="1" spc="-40">
                <a:latin typeface="Times New Roman"/>
                <a:cs typeface="Times New Roman"/>
              </a:rPr>
              <a:t> </a:t>
            </a:r>
            <a:r>
              <a:rPr sz="2000" b="1">
                <a:latin typeface="Times New Roman"/>
                <a:cs typeface="Times New Roman"/>
              </a:rPr>
              <a:t>is</a:t>
            </a:r>
            <a:r>
              <a:rPr sz="2000" b="1" spc="-30">
                <a:latin typeface="Times New Roman"/>
                <a:cs typeface="Times New Roman"/>
              </a:rPr>
              <a:t> </a:t>
            </a:r>
            <a:r>
              <a:rPr sz="2000" b="1">
                <a:latin typeface="Times New Roman"/>
                <a:cs typeface="Times New Roman"/>
              </a:rPr>
              <a:t>a</a:t>
            </a:r>
            <a:r>
              <a:rPr sz="2000" b="1" spc="-35">
                <a:latin typeface="Times New Roman"/>
                <a:cs typeface="Times New Roman"/>
              </a:rPr>
              <a:t> </a:t>
            </a:r>
            <a:r>
              <a:rPr sz="2000" b="1" spc="-10">
                <a:latin typeface="Times New Roman"/>
                <a:cs typeface="Times New Roman"/>
              </a:rPr>
              <a:t>Sensor?</a:t>
            </a:r>
            <a:endParaRPr sz="2000">
              <a:latin typeface="Times New Roman"/>
              <a:cs typeface="Times New Roman"/>
            </a:endParaRPr>
          </a:p>
          <a:p>
            <a:pPr marL="469900" indent="-457200">
              <a:lnSpc>
                <a:spcPct val="100000"/>
              </a:lnSpc>
              <a:buFont typeface="Wingdings"/>
              <a:buChar char=""/>
              <a:tabLst>
                <a:tab pos="469900" algn="l"/>
              </a:tabLst>
            </a:pPr>
            <a:r>
              <a:rPr sz="2000">
                <a:latin typeface="Times New Roman"/>
                <a:cs typeface="Times New Roman"/>
              </a:rPr>
              <a:t>It</a:t>
            </a:r>
            <a:r>
              <a:rPr sz="2000" spc="-85">
                <a:latin typeface="Times New Roman"/>
                <a:cs typeface="Times New Roman"/>
              </a:rPr>
              <a:t> </a:t>
            </a:r>
            <a:r>
              <a:rPr sz="2000">
                <a:latin typeface="Times New Roman"/>
                <a:cs typeface="Times New Roman"/>
              </a:rPr>
              <a:t>is</a:t>
            </a:r>
            <a:r>
              <a:rPr sz="2000" spc="-45">
                <a:latin typeface="Times New Roman"/>
                <a:cs typeface="Times New Roman"/>
              </a:rPr>
              <a:t> </a:t>
            </a:r>
            <a:r>
              <a:rPr sz="2000">
                <a:latin typeface="Times New Roman"/>
                <a:cs typeface="Times New Roman"/>
              </a:rPr>
              <a:t>a</a:t>
            </a:r>
            <a:r>
              <a:rPr sz="2000" spc="-30">
                <a:latin typeface="Times New Roman"/>
                <a:cs typeface="Times New Roman"/>
              </a:rPr>
              <a:t> </a:t>
            </a:r>
            <a:r>
              <a:rPr sz="2000">
                <a:latin typeface="Times New Roman"/>
                <a:cs typeface="Times New Roman"/>
              </a:rPr>
              <a:t>transducer</a:t>
            </a:r>
            <a:r>
              <a:rPr sz="2000" spc="-30">
                <a:latin typeface="Times New Roman"/>
                <a:cs typeface="Times New Roman"/>
              </a:rPr>
              <a:t> </a:t>
            </a:r>
            <a:r>
              <a:rPr sz="2000">
                <a:latin typeface="Times New Roman"/>
                <a:cs typeface="Times New Roman"/>
              </a:rPr>
              <a:t>whose</a:t>
            </a:r>
            <a:r>
              <a:rPr sz="2000" spc="35">
                <a:latin typeface="Times New Roman"/>
                <a:cs typeface="Times New Roman"/>
              </a:rPr>
              <a:t> </a:t>
            </a:r>
            <a:r>
              <a:rPr sz="2000">
                <a:latin typeface="Times New Roman"/>
                <a:cs typeface="Times New Roman"/>
              </a:rPr>
              <a:t>purpose</a:t>
            </a:r>
            <a:r>
              <a:rPr sz="2000" spc="-30">
                <a:latin typeface="Times New Roman"/>
                <a:cs typeface="Times New Roman"/>
              </a:rPr>
              <a:t> </a:t>
            </a:r>
            <a:r>
              <a:rPr sz="2000">
                <a:latin typeface="Times New Roman"/>
                <a:cs typeface="Times New Roman"/>
              </a:rPr>
              <a:t>is</a:t>
            </a:r>
            <a:r>
              <a:rPr sz="2000" spc="-45">
                <a:latin typeface="Times New Roman"/>
                <a:cs typeface="Times New Roman"/>
              </a:rPr>
              <a:t> </a:t>
            </a:r>
            <a:r>
              <a:rPr sz="2000">
                <a:latin typeface="Times New Roman"/>
                <a:cs typeface="Times New Roman"/>
              </a:rPr>
              <a:t>to</a:t>
            </a:r>
            <a:r>
              <a:rPr sz="2000" spc="-50">
                <a:latin typeface="Times New Roman"/>
                <a:cs typeface="Times New Roman"/>
              </a:rPr>
              <a:t> </a:t>
            </a:r>
            <a:r>
              <a:rPr sz="2000">
                <a:latin typeface="Times New Roman"/>
                <a:cs typeface="Times New Roman"/>
              </a:rPr>
              <a:t>sense</a:t>
            </a:r>
            <a:r>
              <a:rPr sz="2000" spc="-10">
                <a:latin typeface="Times New Roman"/>
                <a:cs typeface="Times New Roman"/>
              </a:rPr>
              <a:t> </a:t>
            </a:r>
            <a:r>
              <a:rPr sz="2000">
                <a:latin typeface="Times New Roman"/>
                <a:cs typeface="Times New Roman"/>
              </a:rPr>
              <a:t>or</a:t>
            </a:r>
            <a:r>
              <a:rPr sz="2000" spc="-50">
                <a:latin typeface="Times New Roman"/>
                <a:cs typeface="Times New Roman"/>
              </a:rPr>
              <a:t> </a:t>
            </a:r>
            <a:r>
              <a:rPr sz="2000">
                <a:latin typeface="Times New Roman"/>
                <a:cs typeface="Times New Roman"/>
              </a:rPr>
              <a:t>detect</a:t>
            </a:r>
            <a:r>
              <a:rPr sz="2000" spc="-40">
                <a:latin typeface="Times New Roman"/>
                <a:cs typeface="Times New Roman"/>
              </a:rPr>
              <a:t> </a:t>
            </a:r>
            <a:r>
              <a:rPr sz="2000">
                <a:latin typeface="Times New Roman"/>
                <a:cs typeface="Times New Roman"/>
              </a:rPr>
              <a:t>some</a:t>
            </a:r>
            <a:r>
              <a:rPr sz="2000" spc="-10">
                <a:latin typeface="Times New Roman"/>
                <a:cs typeface="Times New Roman"/>
              </a:rPr>
              <a:t> characteristic</a:t>
            </a:r>
            <a:r>
              <a:rPr sz="2000" spc="-55">
                <a:latin typeface="Times New Roman"/>
                <a:cs typeface="Times New Roman"/>
              </a:rPr>
              <a:t> </a:t>
            </a:r>
            <a:r>
              <a:rPr sz="2000">
                <a:latin typeface="Times New Roman"/>
                <a:cs typeface="Times New Roman"/>
              </a:rPr>
              <a:t>of</a:t>
            </a:r>
            <a:r>
              <a:rPr sz="2000" spc="-25">
                <a:latin typeface="Times New Roman"/>
                <a:cs typeface="Times New Roman"/>
              </a:rPr>
              <a:t> its</a:t>
            </a:r>
            <a:endParaRPr sz="2000">
              <a:latin typeface="Times New Roman"/>
              <a:cs typeface="Times New Roman"/>
            </a:endParaRPr>
          </a:p>
          <a:p>
            <a:pPr marL="469900">
              <a:lnSpc>
                <a:spcPct val="100000"/>
              </a:lnSpc>
            </a:pPr>
            <a:r>
              <a:rPr sz="2000" spc="-10">
                <a:latin typeface="Times New Roman"/>
                <a:cs typeface="Times New Roman"/>
              </a:rPr>
              <a:t>environs.</a:t>
            </a:r>
            <a:endParaRPr sz="2000">
              <a:latin typeface="Times New Roman"/>
              <a:cs typeface="Times New Roman"/>
            </a:endParaRPr>
          </a:p>
          <a:p>
            <a:pPr marL="469900" indent="-457200">
              <a:lnSpc>
                <a:spcPct val="100000"/>
              </a:lnSpc>
              <a:buFont typeface="Wingdings"/>
              <a:buChar char=""/>
              <a:tabLst>
                <a:tab pos="469900" algn="l"/>
              </a:tabLst>
            </a:pPr>
            <a:r>
              <a:rPr sz="2000">
                <a:latin typeface="Times New Roman"/>
                <a:cs typeface="Times New Roman"/>
              </a:rPr>
              <a:t>It</a:t>
            </a:r>
            <a:r>
              <a:rPr sz="2000" spc="-80">
                <a:latin typeface="Times New Roman"/>
                <a:cs typeface="Times New Roman"/>
              </a:rPr>
              <a:t> </a:t>
            </a:r>
            <a:r>
              <a:rPr sz="2000">
                <a:latin typeface="Times New Roman"/>
                <a:cs typeface="Times New Roman"/>
              </a:rPr>
              <a:t>is</a:t>
            </a:r>
            <a:r>
              <a:rPr sz="2000" spc="-45">
                <a:latin typeface="Times New Roman"/>
                <a:cs typeface="Times New Roman"/>
              </a:rPr>
              <a:t> </a:t>
            </a:r>
            <a:r>
              <a:rPr sz="2000">
                <a:latin typeface="Times New Roman"/>
                <a:cs typeface="Times New Roman"/>
              </a:rPr>
              <a:t>a</a:t>
            </a:r>
            <a:r>
              <a:rPr sz="2000" spc="-30">
                <a:latin typeface="Times New Roman"/>
                <a:cs typeface="Times New Roman"/>
              </a:rPr>
              <a:t> </a:t>
            </a:r>
            <a:r>
              <a:rPr sz="2000">
                <a:latin typeface="Times New Roman"/>
                <a:cs typeface="Times New Roman"/>
              </a:rPr>
              <a:t>transducer</a:t>
            </a:r>
            <a:r>
              <a:rPr sz="2000" spc="-25">
                <a:latin typeface="Times New Roman"/>
                <a:cs typeface="Times New Roman"/>
              </a:rPr>
              <a:t> </a:t>
            </a:r>
            <a:r>
              <a:rPr sz="2000">
                <a:latin typeface="Times New Roman"/>
                <a:cs typeface="Times New Roman"/>
              </a:rPr>
              <a:t>used to</a:t>
            </a:r>
            <a:r>
              <a:rPr sz="2000" spc="-50">
                <a:latin typeface="Times New Roman"/>
                <a:cs typeface="Times New Roman"/>
              </a:rPr>
              <a:t> </a:t>
            </a:r>
            <a:r>
              <a:rPr sz="2000">
                <a:latin typeface="Times New Roman"/>
                <a:cs typeface="Times New Roman"/>
              </a:rPr>
              <a:t>detect</a:t>
            </a:r>
            <a:r>
              <a:rPr sz="2000" spc="-35">
                <a:latin typeface="Times New Roman"/>
                <a:cs typeface="Times New Roman"/>
              </a:rPr>
              <a:t> </a:t>
            </a:r>
            <a:r>
              <a:rPr sz="2000">
                <a:latin typeface="Times New Roman"/>
                <a:cs typeface="Times New Roman"/>
              </a:rPr>
              <a:t>a</a:t>
            </a:r>
            <a:r>
              <a:rPr sz="2000" spc="-50">
                <a:latin typeface="Times New Roman"/>
                <a:cs typeface="Times New Roman"/>
              </a:rPr>
              <a:t> </a:t>
            </a:r>
            <a:r>
              <a:rPr sz="2000">
                <a:latin typeface="Times New Roman"/>
                <a:cs typeface="Times New Roman"/>
              </a:rPr>
              <a:t>parameter</a:t>
            </a:r>
            <a:r>
              <a:rPr sz="2000" spc="-20">
                <a:latin typeface="Times New Roman"/>
                <a:cs typeface="Times New Roman"/>
              </a:rPr>
              <a:t> </a:t>
            </a:r>
            <a:r>
              <a:rPr sz="2000">
                <a:latin typeface="Times New Roman"/>
                <a:cs typeface="Times New Roman"/>
              </a:rPr>
              <a:t>in</a:t>
            </a:r>
            <a:r>
              <a:rPr sz="2000" spc="-25">
                <a:latin typeface="Times New Roman"/>
                <a:cs typeface="Times New Roman"/>
              </a:rPr>
              <a:t> </a:t>
            </a:r>
            <a:r>
              <a:rPr sz="2000">
                <a:latin typeface="Times New Roman"/>
                <a:cs typeface="Times New Roman"/>
              </a:rPr>
              <a:t>one</a:t>
            </a:r>
            <a:r>
              <a:rPr sz="2000" spc="-30">
                <a:latin typeface="Times New Roman"/>
                <a:cs typeface="Times New Roman"/>
              </a:rPr>
              <a:t> </a:t>
            </a:r>
            <a:r>
              <a:rPr sz="2000">
                <a:latin typeface="Times New Roman"/>
                <a:cs typeface="Times New Roman"/>
              </a:rPr>
              <a:t>form</a:t>
            </a:r>
            <a:r>
              <a:rPr sz="2000" spc="-45">
                <a:latin typeface="Times New Roman"/>
                <a:cs typeface="Times New Roman"/>
              </a:rPr>
              <a:t> </a:t>
            </a:r>
            <a:r>
              <a:rPr sz="2000">
                <a:latin typeface="Times New Roman"/>
                <a:cs typeface="Times New Roman"/>
              </a:rPr>
              <a:t>and</a:t>
            </a:r>
            <a:r>
              <a:rPr sz="2000" spc="-25">
                <a:latin typeface="Times New Roman"/>
                <a:cs typeface="Times New Roman"/>
              </a:rPr>
              <a:t> </a:t>
            </a:r>
            <a:r>
              <a:rPr sz="2000">
                <a:latin typeface="Times New Roman"/>
                <a:cs typeface="Times New Roman"/>
              </a:rPr>
              <a:t>report</a:t>
            </a:r>
            <a:r>
              <a:rPr sz="2000" spc="-55">
                <a:latin typeface="Times New Roman"/>
                <a:cs typeface="Times New Roman"/>
              </a:rPr>
              <a:t> </a:t>
            </a:r>
            <a:r>
              <a:rPr sz="2000">
                <a:latin typeface="Times New Roman"/>
                <a:cs typeface="Times New Roman"/>
              </a:rPr>
              <a:t>it</a:t>
            </a:r>
            <a:r>
              <a:rPr sz="2000" spc="-55">
                <a:latin typeface="Times New Roman"/>
                <a:cs typeface="Times New Roman"/>
              </a:rPr>
              <a:t> </a:t>
            </a:r>
            <a:r>
              <a:rPr sz="2000">
                <a:latin typeface="Times New Roman"/>
                <a:cs typeface="Times New Roman"/>
              </a:rPr>
              <a:t>in</a:t>
            </a:r>
            <a:r>
              <a:rPr sz="2000" spc="-25">
                <a:latin typeface="Times New Roman"/>
                <a:cs typeface="Times New Roman"/>
              </a:rPr>
              <a:t> </a:t>
            </a:r>
            <a:r>
              <a:rPr sz="2000" spc="-10">
                <a:latin typeface="Times New Roman"/>
                <a:cs typeface="Times New Roman"/>
              </a:rPr>
              <a:t>another</a:t>
            </a:r>
            <a:endParaRPr sz="2000">
              <a:latin typeface="Times New Roman"/>
              <a:cs typeface="Times New Roman"/>
            </a:endParaRPr>
          </a:p>
          <a:p>
            <a:pPr marL="469900">
              <a:lnSpc>
                <a:spcPct val="100000"/>
              </a:lnSpc>
              <a:spcBef>
                <a:spcPts val="5"/>
              </a:spcBef>
            </a:pPr>
            <a:r>
              <a:rPr sz="2000">
                <a:latin typeface="Times New Roman"/>
                <a:cs typeface="Times New Roman"/>
              </a:rPr>
              <a:t>form</a:t>
            </a:r>
            <a:r>
              <a:rPr sz="2000" spc="-75">
                <a:latin typeface="Times New Roman"/>
                <a:cs typeface="Times New Roman"/>
              </a:rPr>
              <a:t> </a:t>
            </a:r>
            <a:r>
              <a:rPr sz="2000">
                <a:latin typeface="Times New Roman"/>
                <a:cs typeface="Times New Roman"/>
              </a:rPr>
              <a:t>of</a:t>
            </a:r>
            <a:r>
              <a:rPr sz="2000" spc="-50">
                <a:latin typeface="Times New Roman"/>
                <a:cs typeface="Times New Roman"/>
              </a:rPr>
              <a:t> </a:t>
            </a:r>
            <a:r>
              <a:rPr sz="2000" spc="-10">
                <a:latin typeface="Times New Roman"/>
                <a:cs typeface="Times New Roman"/>
              </a:rPr>
              <a:t>energy.</a:t>
            </a:r>
            <a:endParaRPr sz="2000">
              <a:latin typeface="Times New Roman"/>
              <a:cs typeface="Times New Roman"/>
            </a:endParaRPr>
          </a:p>
          <a:p>
            <a:pPr marL="469900">
              <a:lnSpc>
                <a:spcPct val="100000"/>
              </a:lnSpc>
              <a:tabLst>
                <a:tab pos="1637664" algn="l"/>
              </a:tabLst>
            </a:pPr>
            <a:r>
              <a:rPr sz="2000" b="1" spc="-10">
                <a:latin typeface="Times New Roman"/>
                <a:cs typeface="Times New Roman"/>
              </a:rPr>
              <a:t>Example:</a:t>
            </a:r>
            <a:r>
              <a:rPr sz="2000" b="1">
                <a:latin typeface="Times New Roman"/>
                <a:cs typeface="Times New Roman"/>
              </a:rPr>
              <a:t>	</a:t>
            </a:r>
            <a:r>
              <a:rPr sz="2000">
                <a:latin typeface="Times New Roman"/>
                <a:cs typeface="Times New Roman"/>
              </a:rPr>
              <a:t>A</a:t>
            </a:r>
            <a:r>
              <a:rPr sz="2000" spc="-125">
                <a:latin typeface="Times New Roman"/>
                <a:cs typeface="Times New Roman"/>
              </a:rPr>
              <a:t> </a:t>
            </a:r>
            <a:r>
              <a:rPr sz="2000">
                <a:latin typeface="Times New Roman"/>
                <a:cs typeface="Times New Roman"/>
              </a:rPr>
              <a:t>pressure</a:t>
            </a:r>
            <a:r>
              <a:rPr sz="2000" spc="-105">
                <a:latin typeface="Times New Roman"/>
                <a:cs typeface="Times New Roman"/>
              </a:rPr>
              <a:t> </a:t>
            </a:r>
            <a:r>
              <a:rPr sz="2000">
                <a:latin typeface="Times New Roman"/>
                <a:cs typeface="Times New Roman"/>
              </a:rPr>
              <a:t>sensor</a:t>
            </a:r>
            <a:r>
              <a:rPr sz="2000" spc="-40">
                <a:latin typeface="Times New Roman"/>
                <a:cs typeface="Times New Roman"/>
              </a:rPr>
              <a:t> </a:t>
            </a:r>
            <a:r>
              <a:rPr sz="2000">
                <a:latin typeface="Times New Roman"/>
                <a:cs typeface="Times New Roman"/>
              </a:rPr>
              <a:t>detects</a:t>
            </a:r>
            <a:r>
              <a:rPr sz="2000" spc="-90">
                <a:latin typeface="Times New Roman"/>
                <a:cs typeface="Times New Roman"/>
              </a:rPr>
              <a:t> </a:t>
            </a:r>
            <a:r>
              <a:rPr sz="2000">
                <a:latin typeface="Times New Roman"/>
                <a:cs typeface="Times New Roman"/>
              </a:rPr>
              <a:t>pressure</a:t>
            </a:r>
            <a:r>
              <a:rPr sz="2000" spc="-60">
                <a:latin typeface="Times New Roman"/>
                <a:cs typeface="Times New Roman"/>
              </a:rPr>
              <a:t> </a:t>
            </a:r>
            <a:r>
              <a:rPr sz="2000">
                <a:latin typeface="Times New Roman"/>
                <a:cs typeface="Times New Roman"/>
              </a:rPr>
              <a:t>(a</a:t>
            </a:r>
            <a:r>
              <a:rPr sz="2000" spc="-65">
                <a:latin typeface="Times New Roman"/>
                <a:cs typeface="Times New Roman"/>
              </a:rPr>
              <a:t> </a:t>
            </a:r>
            <a:r>
              <a:rPr sz="2000">
                <a:latin typeface="Times New Roman"/>
                <a:cs typeface="Times New Roman"/>
              </a:rPr>
              <a:t>mechanical</a:t>
            </a:r>
            <a:r>
              <a:rPr sz="2000" spc="-20">
                <a:latin typeface="Times New Roman"/>
                <a:cs typeface="Times New Roman"/>
              </a:rPr>
              <a:t> </a:t>
            </a:r>
            <a:r>
              <a:rPr sz="2000">
                <a:latin typeface="Times New Roman"/>
                <a:cs typeface="Times New Roman"/>
              </a:rPr>
              <a:t>form</a:t>
            </a:r>
            <a:r>
              <a:rPr sz="2000" spc="-75">
                <a:latin typeface="Times New Roman"/>
                <a:cs typeface="Times New Roman"/>
              </a:rPr>
              <a:t> </a:t>
            </a:r>
            <a:r>
              <a:rPr sz="2000">
                <a:latin typeface="Times New Roman"/>
                <a:cs typeface="Times New Roman"/>
              </a:rPr>
              <a:t>of</a:t>
            </a:r>
            <a:r>
              <a:rPr sz="2000" spc="-60">
                <a:latin typeface="Times New Roman"/>
                <a:cs typeface="Times New Roman"/>
              </a:rPr>
              <a:t> </a:t>
            </a:r>
            <a:r>
              <a:rPr sz="2000">
                <a:latin typeface="Times New Roman"/>
                <a:cs typeface="Times New Roman"/>
              </a:rPr>
              <a:t>energy)</a:t>
            </a:r>
            <a:r>
              <a:rPr sz="2000" spc="-15">
                <a:latin typeface="Times New Roman"/>
                <a:cs typeface="Times New Roman"/>
              </a:rPr>
              <a:t> </a:t>
            </a:r>
            <a:r>
              <a:rPr sz="2000" spc="-25">
                <a:latin typeface="Times New Roman"/>
                <a:cs typeface="Times New Roman"/>
              </a:rPr>
              <a:t>and</a:t>
            </a:r>
            <a:endParaRPr sz="2000">
              <a:latin typeface="Times New Roman"/>
              <a:cs typeface="Times New Roman"/>
            </a:endParaRPr>
          </a:p>
          <a:p>
            <a:pPr marL="469900">
              <a:lnSpc>
                <a:spcPct val="100000"/>
              </a:lnSpc>
            </a:pPr>
            <a:r>
              <a:rPr sz="2000">
                <a:latin typeface="Times New Roman"/>
                <a:cs typeface="Times New Roman"/>
              </a:rPr>
              <a:t>converts</a:t>
            </a:r>
            <a:r>
              <a:rPr sz="2000" spc="-65">
                <a:latin typeface="Times New Roman"/>
                <a:cs typeface="Times New Roman"/>
              </a:rPr>
              <a:t> </a:t>
            </a:r>
            <a:r>
              <a:rPr sz="2000">
                <a:latin typeface="Times New Roman"/>
                <a:cs typeface="Times New Roman"/>
              </a:rPr>
              <a:t>it</a:t>
            </a:r>
            <a:r>
              <a:rPr sz="2000" spc="-70">
                <a:latin typeface="Times New Roman"/>
                <a:cs typeface="Times New Roman"/>
              </a:rPr>
              <a:t> </a:t>
            </a:r>
            <a:r>
              <a:rPr sz="2000">
                <a:latin typeface="Times New Roman"/>
                <a:cs typeface="Times New Roman"/>
              </a:rPr>
              <a:t>to</a:t>
            </a:r>
            <a:r>
              <a:rPr sz="2000" spc="-50">
                <a:latin typeface="Times New Roman"/>
                <a:cs typeface="Times New Roman"/>
              </a:rPr>
              <a:t> </a:t>
            </a:r>
            <a:r>
              <a:rPr sz="2000">
                <a:latin typeface="Times New Roman"/>
                <a:cs typeface="Times New Roman"/>
              </a:rPr>
              <a:t>electrical</a:t>
            </a:r>
            <a:r>
              <a:rPr sz="2000" spc="-70">
                <a:latin typeface="Times New Roman"/>
                <a:cs typeface="Times New Roman"/>
              </a:rPr>
              <a:t> </a:t>
            </a:r>
            <a:r>
              <a:rPr sz="2000">
                <a:latin typeface="Times New Roman"/>
                <a:cs typeface="Times New Roman"/>
              </a:rPr>
              <a:t>signal</a:t>
            </a:r>
            <a:r>
              <a:rPr sz="2000" spc="-30">
                <a:latin typeface="Times New Roman"/>
                <a:cs typeface="Times New Roman"/>
              </a:rPr>
              <a:t> </a:t>
            </a:r>
            <a:r>
              <a:rPr sz="2000">
                <a:latin typeface="Times New Roman"/>
                <a:cs typeface="Times New Roman"/>
              </a:rPr>
              <a:t>for</a:t>
            </a:r>
            <a:r>
              <a:rPr sz="2000" spc="-50">
                <a:latin typeface="Times New Roman"/>
                <a:cs typeface="Times New Roman"/>
              </a:rPr>
              <a:t> </a:t>
            </a:r>
            <a:r>
              <a:rPr sz="2000" spc="-10">
                <a:latin typeface="Times New Roman"/>
                <a:cs typeface="Times New Roman"/>
              </a:rPr>
              <a:t>display.</a:t>
            </a:r>
            <a:endParaRPr sz="2000">
              <a:latin typeface="Times New Roman"/>
              <a:cs typeface="Times New Roman"/>
            </a:endParaRPr>
          </a:p>
          <a:p>
            <a:pPr>
              <a:lnSpc>
                <a:spcPct val="100000"/>
              </a:lnSpc>
              <a:spcBef>
                <a:spcPts val="45"/>
              </a:spcBef>
            </a:pPr>
            <a:endParaRPr sz="2050">
              <a:latin typeface="Times New Roman"/>
              <a:cs typeface="Times New Roman"/>
            </a:endParaRPr>
          </a:p>
          <a:p>
            <a:pPr marL="12700">
              <a:lnSpc>
                <a:spcPct val="100000"/>
              </a:lnSpc>
            </a:pPr>
            <a:r>
              <a:rPr sz="2000" b="1">
                <a:latin typeface="Times New Roman"/>
                <a:cs typeface="Times New Roman"/>
              </a:rPr>
              <a:t>What</a:t>
            </a:r>
            <a:r>
              <a:rPr sz="2000" b="1" spc="-55">
                <a:latin typeface="Times New Roman"/>
                <a:cs typeface="Times New Roman"/>
              </a:rPr>
              <a:t> </a:t>
            </a:r>
            <a:r>
              <a:rPr sz="2000" b="1">
                <a:latin typeface="Times New Roman"/>
                <a:cs typeface="Times New Roman"/>
              </a:rPr>
              <a:t>is</a:t>
            </a:r>
            <a:r>
              <a:rPr sz="2000" b="1" spc="-35">
                <a:latin typeface="Times New Roman"/>
                <a:cs typeface="Times New Roman"/>
              </a:rPr>
              <a:t> </a:t>
            </a:r>
            <a:r>
              <a:rPr sz="2000" b="1" spc="-10">
                <a:latin typeface="Times New Roman"/>
                <a:cs typeface="Times New Roman"/>
              </a:rPr>
              <a:t>an</a:t>
            </a:r>
            <a:r>
              <a:rPr sz="2000" b="1" spc="-125">
                <a:latin typeface="Times New Roman"/>
                <a:cs typeface="Times New Roman"/>
              </a:rPr>
              <a:t> </a:t>
            </a:r>
            <a:r>
              <a:rPr sz="2000" b="1" spc="-10">
                <a:latin typeface="Times New Roman"/>
                <a:cs typeface="Times New Roman"/>
              </a:rPr>
              <a:t>Actuator?</a:t>
            </a:r>
            <a:endParaRPr sz="2000">
              <a:latin typeface="Times New Roman"/>
              <a:cs typeface="Times New Roman"/>
            </a:endParaRPr>
          </a:p>
          <a:p>
            <a:pPr marL="469900" indent="-457200">
              <a:lnSpc>
                <a:spcPct val="100000"/>
              </a:lnSpc>
              <a:buFont typeface="Wingdings"/>
              <a:buChar char=""/>
              <a:tabLst>
                <a:tab pos="469900" algn="l"/>
              </a:tabLst>
            </a:pPr>
            <a:r>
              <a:rPr sz="2000">
                <a:latin typeface="Times New Roman"/>
                <a:cs typeface="Times New Roman"/>
              </a:rPr>
              <a:t>An</a:t>
            </a:r>
            <a:r>
              <a:rPr sz="2000" spc="-50">
                <a:latin typeface="Times New Roman"/>
                <a:cs typeface="Times New Roman"/>
              </a:rPr>
              <a:t> </a:t>
            </a:r>
            <a:r>
              <a:rPr sz="2000">
                <a:latin typeface="Times New Roman"/>
                <a:cs typeface="Times New Roman"/>
              </a:rPr>
              <a:t>actuator</a:t>
            </a:r>
            <a:r>
              <a:rPr sz="2000" spc="-75">
                <a:latin typeface="Times New Roman"/>
                <a:cs typeface="Times New Roman"/>
              </a:rPr>
              <a:t> </a:t>
            </a:r>
            <a:r>
              <a:rPr sz="2000">
                <a:latin typeface="Times New Roman"/>
                <a:cs typeface="Times New Roman"/>
              </a:rPr>
              <a:t>is</a:t>
            </a:r>
            <a:r>
              <a:rPr sz="2000" spc="-45">
                <a:latin typeface="Times New Roman"/>
                <a:cs typeface="Times New Roman"/>
              </a:rPr>
              <a:t> </a:t>
            </a:r>
            <a:r>
              <a:rPr sz="2000">
                <a:latin typeface="Times New Roman"/>
                <a:cs typeface="Times New Roman"/>
              </a:rPr>
              <a:t>a</a:t>
            </a:r>
            <a:r>
              <a:rPr sz="2000" spc="-75">
                <a:latin typeface="Times New Roman"/>
                <a:cs typeface="Times New Roman"/>
              </a:rPr>
              <a:t> </a:t>
            </a:r>
            <a:r>
              <a:rPr sz="2000">
                <a:latin typeface="Times New Roman"/>
                <a:cs typeface="Times New Roman"/>
              </a:rPr>
              <a:t>transducer</a:t>
            </a:r>
            <a:r>
              <a:rPr sz="2000" spc="-30">
                <a:latin typeface="Times New Roman"/>
                <a:cs typeface="Times New Roman"/>
              </a:rPr>
              <a:t> </a:t>
            </a:r>
            <a:r>
              <a:rPr sz="2000">
                <a:latin typeface="Times New Roman"/>
                <a:cs typeface="Times New Roman"/>
              </a:rPr>
              <a:t>that</a:t>
            </a:r>
            <a:r>
              <a:rPr sz="2000" spc="-60">
                <a:latin typeface="Times New Roman"/>
                <a:cs typeface="Times New Roman"/>
              </a:rPr>
              <a:t> </a:t>
            </a:r>
            <a:r>
              <a:rPr sz="2000">
                <a:latin typeface="Times New Roman"/>
                <a:cs typeface="Times New Roman"/>
              </a:rPr>
              <a:t>accepts</a:t>
            </a:r>
            <a:r>
              <a:rPr sz="2000" spc="-85">
                <a:latin typeface="Times New Roman"/>
                <a:cs typeface="Times New Roman"/>
              </a:rPr>
              <a:t> </a:t>
            </a:r>
            <a:r>
              <a:rPr sz="2000">
                <a:latin typeface="Times New Roman"/>
                <a:cs typeface="Times New Roman"/>
              </a:rPr>
              <a:t>energy</a:t>
            </a:r>
            <a:r>
              <a:rPr sz="2000" spc="-30">
                <a:latin typeface="Times New Roman"/>
                <a:cs typeface="Times New Roman"/>
              </a:rPr>
              <a:t> </a:t>
            </a:r>
            <a:r>
              <a:rPr sz="2000">
                <a:latin typeface="Times New Roman"/>
                <a:cs typeface="Times New Roman"/>
              </a:rPr>
              <a:t>and</a:t>
            </a:r>
            <a:r>
              <a:rPr sz="2000" spc="-50">
                <a:latin typeface="Times New Roman"/>
                <a:cs typeface="Times New Roman"/>
              </a:rPr>
              <a:t> </a:t>
            </a:r>
            <a:r>
              <a:rPr sz="2000">
                <a:latin typeface="Times New Roman"/>
                <a:cs typeface="Times New Roman"/>
              </a:rPr>
              <a:t>produces</a:t>
            </a:r>
            <a:r>
              <a:rPr sz="2000" spc="-60">
                <a:latin typeface="Times New Roman"/>
                <a:cs typeface="Times New Roman"/>
              </a:rPr>
              <a:t> </a:t>
            </a:r>
            <a:r>
              <a:rPr sz="2000">
                <a:latin typeface="Times New Roman"/>
                <a:cs typeface="Times New Roman"/>
              </a:rPr>
              <a:t>the</a:t>
            </a:r>
            <a:r>
              <a:rPr sz="2000" spc="-55">
                <a:latin typeface="Times New Roman"/>
                <a:cs typeface="Times New Roman"/>
              </a:rPr>
              <a:t> </a:t>
            </a:r>
            <a:r>
              <a:rPr sz="2000">
                <a:latin typeface="Times New Roman"/>
                <a:cs typeface="Times New Roman"/>
              </a:rPr>
              <a:t>kinetic</a:t>
            </a:r>
            <a:r>
              <a:rPr sz="2000" spc="-35">
                <a:latin typeface="Times New Roman"/>
                <a:cs typeface="Times New Roman"/>
              </a:rPr>
              <a:t> </a:t>
            </a:r>
            <a:r>
              <a:rPr sz="2000">
                <a:latin typeface="Times New Roman"/>
                <a:cs typeface="Times New Roman"/>
              </a:rPr>
              <a:t>energy</a:t>
            </a:r>
            <a:r>
              <a:rPr sz="2000" spc="-30">
                <a:latin typeface="Times New Roman"/>
                <a:cs typeface="Times New Roman"/>
              </a:rPr>
              <a:t> </a:t>
            </a:r>
            <a:r>
              <a:rPr sz="2000" spc="-25">
                <a:latin typeface="Times New Roman"/>
                <a:cs typeface="Times New Roman"/>
              </a:rPr>
              <a:t>of</a:t>
            </a:r>
            <a:endParaRPr sz="2000">
              <a:latin typeface="Times New Roman"/>
              <a:cs typeface="Times New Roman"/>
            </a:endParaRPr>
          </a:p>
          <a:p>
            <a:pPr marL="469900">
              <a:lnSpc>
                <a:spcPct val="100000"/>
              </a:lnSpc>
            </a:pPr>
            <a:r>
              <a:rPr sz="2000" spc="-10">
                <a:latin typeface="Times New Roman"/>
                <a:cs typeface="Times New Roman"/>
              </a:rPr>
              <a:t>action.</a:t>
            </a:r>
            <a:endParaRPr sz="2000">
              <a:latin typeface="Times New Roman"/>
              <a:cs typeface="Times New Roman"/>
            </a:endParaRPr>
          </a:p>
          <a:p>
            <a:pPr marL="469900" marR="174625" indent="-457834">
              <a:lnSpc>
                <a:spcPct val="100000"/>
              </a:lnSpc>
              <a:buFont typeface="Wingdings"/>
              <a:buChar char=""/>
              <a:tabLst>
                <a:tab pos="469900" algn="l"/>
              </a:tabLst>
            </a:pPr>
            <a:r>
              <a:rPr sz="2000">
                <a:latin typeface="Times New Roman"/>
                <a:cs typeface="Times New Roman"/>
              </a:rPr>
              <a:t>The</a:t>
            </a:r>
            <a:r>
              <a:rPr sz="2000" spc="-80">
                <a:latin typeface="Times New Roman"/>
                <a:cs typeface="Times New Roman"/>
              </a:rPr>
              <a:t> </a:t>
            </a:r>
            <a:r>
              <a:rPr sz="2000">
                <a:latin typeface="Times New Roman"/>
                <a:cs typeface="Times New Roman"/>
              </a:rPr>
              <a:t>energy</a:t>
            </a:r>
            <a:r>
              <a:rPr sz="2000" spc="-50">
                <a:latin typeface="Times New Roman"/>
                <a:cs typeface="Times New Roman"/>
              </a:rPr>
              <a:t> </a:t>
            </a:r>
            <a:r>
              <a:rPr sz="2000">
                <a:latin typeface="Times New Roman"/>
                <a:cs typeface="Times New Roman"/>
              </a:rPr>
              <a:t>supplied</a:t>
            </a:r>
            <a:r>
              <a:rPr sz="2000" spc="-50">
                <a:latin typeface="Times New Roman"/>
                <a:cs typeface="Times New Roman"/>
              </a:rPr>
              <a:t> </a:t>
            </a:r>
            <a:r>
              <a:rPr sz="2000">
                <a:latin typeface="Times New Roman"/>
                <a:cs typeface="Times New Roman"/>
              </a:rPr>
              <a:t>to</a:t>
            </a:r>
            <a:r>
              <a:rPr sz="2000" spc="-75">
                <a:latin typeface="Times New Roman"/>
                <a:cs typeface="Times New Roman"/>
              </a:rPr>
              <a:t> </a:t>
            </a:r>
            <a:r>
              <a:rPr sz="2000">
                <a:latin typeface="Times New Roman"/>
                <a:cs typeface="Times New Roman"/>
              </a:rPr>
              <a:t>an</a:t>
            </a:r>
            <a:r>
              <a:rPr sz="2000" spc="-45">
                <a:latin typeface="Times New Roman"/>
                <a:cs typeface="Times New Roman"/>
              </a:rPr>
              <a:t> </a:t>
            </a:r>
            <a:r>
              <a:rPr sz="2000">
                <a:latin typeface="Times New Roman"/>
                <a:cs typeface="Times New Roman"/>
              </a:rPr>
              <a:t>actuator</a:t>
            </a:r>
            <a:r>
              <a:rPr sz="2000" spc="-75">
                <a:latin typeface="Times New Roman"/>
                <a:cs typeface="Times New Roman"/>
              </a:rPr>
              <a:t> </a:t>
            </a:r>
            <a:r>
              <a:rPr sz="2000">
                <a:latin typeface="Times New Roman"/>
                <a:cs typeface="Times New Roman"/>
              </a:rPr>
              <a:t>might</a:t>
            </a:r>
            <a:r>
              <a:rPr sz="2000" spc="5">
                <a:latin typeface="Times New Roman"/>
                <a:cs typeface="Times New Roman"/>
              </a:rPr>
              <a:t> </a:t>
            </a:r>
            <a:r>
              <a:rPr sz="2000">
                <a:latin typeface="Times New Roman"/>
                <a:cs typeface="Times New Roman"/>
              </a:rPr>
              <a:t>be</a:t>
            </a:r>
            <a:r>
              <a:rPr sz="2000" spc="-55">
                <a:latin typeface="Times New Roman"/>
                <a:cs typeface="Times New Roman"/>
              </a:rPr>
              <a:t> </a:t>
            </a:r>
            <a:r>
              <a:rPr sz="2000">
                <a:latin typeface="Times New Roman"/>
                <a:cs typeface="Times New Roman"/>
              </a:rPr>
              <a:t>electrical</a:t>
            </a:r>
            <a:r>
              <a:rPr sz="2000" spc="-80">
                <a:latin typeface="Times New Roman"/>
                <a:cs typeface="Times New Roman"/>
              </a:rPr>
              <a:t> </a:t>
            </a:r>
            <a:r>
              <a:rPr sz="2000">
                <a:latin typeface="Times New Roman"/>
                <a:cs typeface="Times New Roman"/>
              </a:rPr>
              <a:t>or</a:t>
            </a:r>
            <a:r>
              <a:rPr sz="2000" spc="-70">
                <a:latin typeface="Times New Roman"/>
                <a:cs typeface="Times New Roman"/>
              </a:rPr>
              <a:t> </a:t>
            </a:r>
            <a:r>
              <a:rPr sz="2000">
                <a:latin typeface="Times New Roman"/>
                <a:cs typeface="Times New Roman"/>
              </a:rPr>
              <a:t>mechanical</a:t>
            </a:r>
            <a:r>
              <a:rPr sz="2000" spc="-15">
                <a:latin typeface="Times New Roman"/>
                <a:cs typeface="Times New Roman"/>
              </a:rPr>
              <a:t> </a:t>
            </a:r>
            <a:r>
              <a:rPr sz="2000" spc="-10">
                <a:latin typeface="Times New Roman"/>
                <a:cs typeface="Times New Roman"/>
              </a:rPr>
              <a:t>(Pneumatic, Hydraulic).</a:t>
            </a:r>
            <a:endParaRPr sz="2000">
              <a:latin typeface="Times New Roman"/>
              <a:cs typeface="Times New Roman"/>
            </a:endParaRPr>
          </a:p>
          <a:p>
            <a:pPr marL="469900" marR="5080">
              <a:lnSpc>
                <a:spcPct val="100000"/>
              </a:lnSpc>
              <a:spcBef>
                <a:spcPts val="5"/>
              </a:spcBef>
            </a:pPr>
            <a:r>
              <a:rPr sz="2000" b="1">
                <a:latin typeface="Times New Roman"/>
                <a:cs typeface="Times New Roman"/>
              </a:rPr>
              <a:t>Example:</a:t>
            </a:r>
            <a:r>
              <a:rPr sz="2000" b="1" spc="-15">
                <a:latin typeface="Times New Roman"/>
                <a:cs typeface="Times New Roman"/>
              </a:rPr>
              <a:t> </a:t>
            </a:r>
            <a:r>
              <a:rPr sz="2000">
                <a:latin typeface="Times New Roman"/>
                <a:cs typeface="Times New Roman"/>
              </a:rPr>
              <a:t>Electrical</a:t>
            </a:r>
            <a:r>
              <a:rPr sz="2000" spc="-85">
                <a:latin typeface="Times New Roman"/>
                <a:cs typeface="Times New Roman"/>
              </a:rPr>
              <a:t> </a:t>
            </a:r>
            <a:r>
              <a:rPr sz="2000">
                <a:latin typeface="Times New Roman"/>
                <a:cs typeface="Times New Roman"/>
              </a:rPr>
              <a:t>motor</a:t>
            </a:r>
            <a:r>
              <a:rPr sz="2000" spc="-60">
                <a:latin typeface="Times New Roman"/>
                <a:cs typeface="Times New Roman"/>
              </a:rPr>
              <a:t> </a:t>
            </a:r>
            <a:r>
              <a:rPr sz="2000">
                <a:latin typeface="Times New Roman"/>
                <a:cs typeface="Times New Roman"/>
              </a:rPr>
              <a:t>and</a:t>
            </a:r>
            <a:r>
              <a:rPr sz="2000" spc="-35">
                <a:latin typeface="Times New Roman"/>
                <a:cs typeface="Times New Roman"/>
              </a:rPr>
              <a:t> </a:t>
            </a:r>
            <a:r>
              <a:rPr sz="2000">
                <a:latin typeface="Times New Roman"/>
                <a:cs typeface="Times New Roman"/>
              </a:rPr>
              <a:t>a</a:t>
            </a:r>
            <a:r>
              <a:rPr sz="2000" spc="-85">
                <a:latin typeface="Times New Roman"/>
                <a:cs typeface="Times New Roman"/>
              </a:rPr>
              <a:t> </a:t>
            </a:r>
            <a:r>
              <a:rPr sz="2000">
                <a:latin typeface="Times New Roman"/>
                <a:cs typeface="Times New Roman"/>
              </a:rPr>
              <a:t>Hydraulic</a:t>
            </a:r>
            <a:r>
              <a:rPr sz="2000" spc="-25">
                <a:latin typeface="Times New Roman"/>
                <a:cs typeface="Times New Roman"/>
              </a:rPr>
              <a:t> </a:t>
            </a:r>
            <a:r>
              <a:rPr sz="2000">
                <a:latin typeface="Times New Roman"/>
                <a:cs typeface="Times New Roman"/>
              </a:rPr>
              <a:t>cylinder</a:t>
            </a:r>
            <a:r>
              <a:rPr sz="2000" spc="-35">
                <a:latin typeface="Times New Roman"/>
                <a:cs typeface="Times New Roman"/>
              </a:rPr>
              <a:t> </a:t>
            </a:r>
            <a:r>
              <a:rPr sz="2000">
                <a:latin typeface="Times New Roman"/>
                <a:cs typeface="Times New Roman"/>
              </a:rPr>
              <a:t>are</a:t>
            </a:r>
            <a:r>
              <a:rPr sz="2000" spc="-60">
                <a:latin typeface="Times New Roman"/>
                <a:cs typeface="Times New Roman"/>
              </a:rPr>
              <a:t> </a:t>
            </a:r>
            <a:r>
              <a:rPr sz="2000">
                <a:latin typeface="Times New Roman"/>
                <a:cs typeface="Times New Roman"/>
              </a:rPr>
              <a:t>both</a:t>
            </a:r>
            <a:r>
              <a:rPr sz="2000" spc="-100">
                <a:latin typeface="Times New Roman"/>
                <a:cs typeface="Times New Roman"/>
              </a:rPr>
              <a:t> </a:t>
            </a:r>
            <a:r>
              <a:rPr sz="2000">
                <a:latin typeface="Times New Roman"/>
                <a:cs typeface="Times New Roman"/>
              </a:rPr>
              <a:t>actuators,</a:t>
            </a:r>
            <a:r>
              <a:rPr sz="2000" spc="-60">
                <a:latin typeface="Times New Roman"/>
                <a:cs typeface="Times New Roman"/>
              </a:rPr>
              <a:t> </a:t>
            </a:r>
            <a:r>
              <a:rPr sz="2000" spc="-10">
                <a:latin typeface="Times New Roman"/>
                <a:cs typeface="Times New Roman"/>
              </a:rPr>
              <a:t>converting </a:t>
            </a:r>
            <a:r>
              <a:rPr sz="2000">
                <a:latin typeface="Times New Roman"/>
                <a:cs typeface="Times New Roman"/>
              </a:rPr>
              <a:t>electrical</a:t>
            </a:r>
            <a:r>
              <a:rPr sz="2000" spc="-100">
                <a:latin typeface="Times New Roman"/>
                <a:cs typeface="Times New Roman"/>
              </a:rPr>
              <a:t> </a:t>
            </a:r>
            <a:r>
              <a:rPr sz="2000">
                <a:latin typeface="Times New Roman"/>
                <a:cs typeface="Times New Roman"/>
              </a:rPr>
              <a:t>energy</a:t>
            </a:r>
            <a:r>
              <a:rPr sz="2000" spc="-35">
                <a:latin typeface="Times New Roman"/>
                <a:cs typeface="Times New Roman"/>
              </a:rPr>
              <a:t> </a:t>
            </a:r>
            <a:r>
              <a:rPr sz="2000">
                <a:latin typeface="Times New Roman"/>
                <a:cs typeface="Times New Roman"/>
              </a:rPr>
              <a:t>and</a:t>
            </a:r>
            <a:r>
              <a:rPr sz="2000" spc="-55">
                <a:latin typeface="Times New Roman"/>
                <a:cs typeface="Times New Roman"/>
              </a:rPr>
              <a:t> </a:t>
            </a:r>
            <a:r>
              <a:rPr sz="2000">
                <a:latin typeface="Times New Roman"/>
                <a:cs typeface="Times New Roman"/>
              </a:rPr>
              <a:t>fluid</a:t>
            </a:r>
            <a:r>
              <a:rPr sz="2000" spc="-40">
                <a:latin typeface="Times New Roman"/>
                <a:cs typeface="Times New Roman"/>
              </a:rPr>
              <a:t> </a:t>
            </a:r>
            <a:r>
              <a:rPr sz="2000">
                <a:latin typeface="Times New Roman"/>
                <a:cs typeface="Times New Roman"/>
              </a:rPr>
              <a:t>power</a:t>
            </a:r>
            <a:r>
              <a:rPr sz="2000" spc="-5">
                <a:latin typeface="Times New Roman"/>
                <a:cs typeface="Times New Roman"/>
              </a:rPr>
              <a:t> </a:t>
            </a:r>
            <a:r>
              <a:rPr sz="2000">
                <a:latin typeface="Times New Roman"/>
                <a:cs typeface="Times New Roman"/>
              </a:rPr>
              <a:t>into</a:t>
            </a:r>
            <a:r>
              <a:rPr sz="2000" spc="-55">
                <a:latin typeface="Times New Roman"/>
                <a:cs typeface="Times New Roman"/>
              </a:rPr>
              <a:t> </a:t>
            </a:r>
            <a:r>
              <a:rPr sz="2000">
                <a:latin typeface="Times New Roman"/>
                <a:cs typeface="Times New Roman"/>
              </a:rPr>
              <a:t>motion</a:t>
            </a:r>
            <a:r>
              <a:rPr sz="2000" spc="-55">
                <a:latin typeface="Times New Roman"/>
                <a:cs typeface="Times New Roman"/>
              </a:rPr>
              <a:t> </a:t>
            </a:r>
            <a:r>
              <a:rPr sz="2000">
                <a:latin typeface="Times New Roman"/>
                <a:cs typeface="Times New Roman"/>
              </a:rPr>
              <a:t>for</a:t>
            </a:r>
            <a:r>
              <a:rPr sz="2000" spc="-60">
                <a:latin typeface="Times New Roman"/>
                <a:cs typeface="Times New Roman"/>
              </a:rPr>
              <a:t> </a:t>
            </a:r>
            <a:r>
              <a:rPr sz="2000" spc="-10">
                <a:latin typeface="Times New Roman"/>
                <a:cs typeface="Times New Roman"/>
              </a:rPr>
              <a:t>different</a:t>
            </a:r>
            <a:r>
              <a:rPr sz="2000" spc="-45">
                <a:latin typeface="Times New Roman"/>
                <a:cs typeface="Times New Roman"/>
              </a:rPr>
              <a:t> </a:t>
            </a:r>
            <a:r>
              <a:rPr sz="2000" spc="-10">
                <a:latin typeface="Times New Roman"/>
                <a:cs typeface="Times New Roman"/>
              </a:rPr>
              <a:t>purposes.</a:t>
            </a:r>
            <a:endParaRPr sz="200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18415">
              <a:lnSpc>
                <a:spcPct val="100000"/>
              </a:lnSpc>
              <a:spcBef>
                <a:spcPts val="105"/>
              </a:spcBef>
            </a:pPr>
            <a:r>
              <a:t>Magnetic</a:t>
            </a:r>
            <a:r>
              <a:rPr spc="-95"/>
              <a:t> </a:t>
            </a:r>
            <a:r>
              <a:rPr spc="-35"/>
              <a:t>(Targeted)</a:t>
            </a:r>
            <a:r>
              <a:rPr spc="-65"/>
              <a:t> </a:t>
            </a:r>
            <a:r>
              <a:t>Drug</a:t>
            </a:r>
            <a:r>
              <a:rPr spc="-45"/>
              <a:t> </a:t>
            </a:r>
            <a:r>
              <a:rPr spc="-10"/>
              <a:t>Delivery</a:t>
            </a:r>
          </a:p>
        </p:txBody>
      </p:sp>
      <p:pic>
        <p:nvPicPr>
          <p:cNvPr id="3" name="object 3"/>
          <p:cNvPicPr/>
          <p:nvPr/>
        </p:nvPicPr>
        <p:blipFill>
          <a:blip r:embed="rId2" cstate="print"/>
          <a:stretch>
            <a:fillRect/>
          </a:stretch>
        </p:blipFill>
        <p:spPr>
          <a:xfrm>
            <a:off x="1877695" y="1417700"/>
            <a:ext cx="5955919" cy="4607941"/>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80</a:t>
            </a:fld>
            <a:endParaRPr spc="-25"/>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3004185">
              <a:lnSpc>
                <a:spcPct val="100000"/>
              </a:lnSpc>
              <a:spcBef>
                <a:spcPts val="105"/>
              </a:spcBef>
            </a:pPr>
            <a:r>
              <a:rPr spc="-10"/>
              <a:t>Imaging</a:t>
            </a:r>
          </a:p>
        </p:txBody>
      </p:sp>
      <p:pic>
        <p:nvPicPr>
          <p:cNvPr id="3" name="object 3"/>
          <p:cNvPicPr/>
          <p:nvPr/>
        </p:nvPicPr>
        <p:blipFill>
          <a:blip r:embed="rId2" cstate="print"/>
          <a:stretch>
            <a:fillRect/>
          </a:stretch>
        </p:blipFill>
        <p:spPr>
          <a:xfrm>
            <a:off x="5334000" y="2729598"/>
            <a:ext cx="2717800" cy="2882900"/>
          </a:xfrm>
          <a:prstGeom prst="rect">
            <a:avLst/>
          </a:prstGeom>
        </p:spPr>
      </p:pic>
      <p:pic>
        <p:nvPicPr>
          <p:cNvPr id="4" name="object 4"/>
          <p:cNvPicPr/>
          <p:nvPr/>
        </p:nvPicPr>
        <p:blipFill>
          <a:blip r:embed="rId3" cstate="print"/>
          <a:stretch>
            <a:fillRect/>
          </a:stretch>
        </p:blipFill>
        <p:spPr>
          <a:xfrm>
            <a:off x="161099" y="1850313"/>
            <a:ext cx="4730750" cy="4332097"/>
          </a:xfrm>
          <a:prstGeom prst="rect">
            <a:avLst/>
          </a:prstGeom>
        </p:spPr>
      </p:pic>
      <p:sp>
        <p:nvSpPr>
          <p:cNvPr id="5" name="object 5"/>
          <p:cNvSpPr txBox="1"/>
          <p:nvPr/>
        </p:nvSpPr>
        <p:spPr>
          <a:xfrm>
            <a:off x="797153" y="1510360"/>
            <a:ext cx="7188834" cy="1168400"/>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Molecular</a:t>
            </a:r>
            <a:r>
              <a:rPr sz="1800" spc="-5">
                <a:latin typeface="Calibri"/>
                <a:cs typeface="Calibri"/>
              </a:rPr>
              <a:t> </a:t>
            </a:r>
            <a:r>
              <a:rPr sz="1800">
                <a:latin typeface="Calibri"/>
                <a:cs typeface="Calibri"/>
              </a:rPr>
              <a:t>imaging</a:t>
            </a:r>
            <a:r>
              <a:rPr sz="1800" spc="-5">
                <a:latin typeface="Calibri"/>
                <a:cs typeface="Calibri"/>
              </a:rPr>
              <a:t> </a:t>
            </a:r>
            <a:r>
              <a:rPr sz="1800">
                <a:latin typeface="Calibri"/>
                <a:cs typeface="Calibri"/>
              </a:rPr>
              <a:t>of</a:t>
            </a:r>
            <a:r>
              <a:rPr sz="1800" spc="-15">
                <a:latin typeface="Calibri"/>
                <a:cs typeface="Calibri"/>
              </a:rPr>
              <a:t> </a:t>
            </a:r>
            <a:r>
              <a:rPr sz="1800">
                <a:latin typeface="Calibri"/>
                <a:cs typeface="Calibri"/>
              </a:rPr>
              <a:t>cells</a:t>
            </a:r>
            <a:r>
              <a:rPr sz="1800" spc="-5">
                <a:latin typeface="Calibri"/>
                <a:cs typeface="Calibri"/>
              </a:rPr>
              <a:t> </a:t>
            </a:r>
            <a:r>
              <a:rPr sz="1800">
                <a:latin typeface="Calibri"/>
                <a:cs typeface="Calibri"/>
              </a:rPr>
              <a:t>and</a:t>
            </a:r>
            <a:r>
              <a:rPr sz="1800" spc="-5">
                <a:latin typeface="Calibri"/>
                <a:cs typeface="Calibri"/>
              </a:rPr>
              <a:t> </a:t>
            </a:r>
            <a:r>
              <a:rPr sz="1800" spc="-10">
                <a:latin typeface="Calibri"/>
                <a:cs typeface="Calibri"/>
              </a:rPr>
              <a:t>tissues</a:t>
            </a:r>
            <a:endParaRPr sz="1800">
              <a:latin typeface="Calibri"/>
              <a:cs typeface="Calibri"/>
            </a:endParaRPr>
          </a:p>
          <a:p>
            <a:pPr>
              <a:lnSpc>
                <a:spcPct val="100000"/>
              </a:lnSpc>
            </a:pPr>
            <a:endParaRPr sz="1800">
              <a:latin typeface="Calibri"/>
              <a:cs typeface="Calibri"/>
            </a:endParaRPr>
          </a:p>
          <a:p>
            <a:pPr>
              <a:lnSpc>
                <a:spcPct val="100000"/>
              </a:lnSpc>
              <a:spcBef>
                <a:spcPts val="35"/>
              </a:spcBef>
            </a:pPr>
            <a:endParaRPr sz="2000">
              <a:latin typeface="Calibri"/>
              <a:cs typeface="Calibri"/>
            </a:endParaRPr>
          </a:p>
          <a:p>
            <a:pPr marL="4629150">
              <a:lnSpc>
                <a:spcPct val="100000"/>
              </a:lnSpc>
            </a:pPr>
            <a:r>
              <a:rPr sz="1800" spc="-10">
                <a:latin typeface="Calibri"/>
                <a:cs typeface="Calibri"/>
              </a:rPr>
              <a:t>Tumor</a:t>
            </a:r>
            <a:r>
              <a:rPr sz="1800" spc="-35">
                <a:latin typeface="Calibri"/>
                <a:cs typeface="Calibri"/>
              </a:rPr>
              <a:t> </a:t>
            </a:r>
            <a:r>
              <a:rPr sz="1800">
                <a:latin typeface="Calibri"/>
                <a:cs typeface="Calibri"/>
              </a:rPr>
              <a:t>identifying</a:t>
            </a:r>
            <a:r>
              <a:rPr sz="1800" spc="-15">
                <a:latin typeface="Calibri"/>
                <a:cs typeface="Calibri"/>
              </a:rPr>
              <a:t> </a:t>
            </a:r>
            <a:r>
              <a:rPr sz="1800">
                <a:latin typeface="Calibri"/>
                <a:cs typeface="Calibri"/>
              </a:rPr>
              <a:t>in</a:t>
            </a:r>
            <a:r>
              <a:rPr sz="1800" spc="-20">
                <a:latin typeface="Calibri"/>
                <a:cs typeface="Calibri"/>
              </a:rPr>
              <a:t> mouse</a:t>
            </a:r>
            <a:endParaRPr sz="1800">
              <a:latin typeface="Calibri"/>
              <a:cs typeface="Calibri"/>
            </a:endParaRPr>
          </a:p>
        </p:txBody>
      </p:sp>
      <p:sp>
        <p:nvSpPr>
          <p:cNvPr id="6" name="object 6"/>
          <p:cNvSpPr txBox="1"/>
          <p:nvPr/>
        </p:nvSpPr>
        <p:spPr>
          <a:xfrm>
            <a:off x="2285745" y="6343751"/>
            <a:ext cx="1748789" cy="254000"/>
          </a:xfrm>
          <a:prstGeom prst="rect">
            <a:avLst/>
          </a:prstGeom>
        </p:spPr>
        <p:txBody>
          <a:bodyPr vert="horz" wrap="square" lIns="0" tIns="0" rIns="0" bIns="0" rtlCol="0">
            <a:spAutoFit/>
          </a:bodyPr>
          <a:lstStyle/>
          <a:p>
            <a:pPr marL="12700">
              <a:lnSpc>
                <a:spcPts val="1810"/>
              </a:lnSpc>
            </a:pPr>
            <a:r>
              <a:rPr sz="1800" spc="-10">
                <a:latin typeface="Calibri"/>
                <a:cs typeface="Calibri"/>
              </a:rPr>
              <a:t>Label-</a:t>
            </a:r>
            <a:r>
              <a:rPr sz="1800">
                <a:latin typeface="Calibri"/>
                <a:cs typeface="Calibri"/>
              </a:rPr>
              <a:t>free</a:t>
            </a:r>
            <a:r>
              <a:rPr sz="1800" spc="45">
                <a:latin typeface="Calibri"/>
                <a:cs typeface="Calibri"/>
              </a:rPr>
              <a:t> </a:t>
            </a:r>
            <a:r>
              <a:rPr sz="1800" spc="-10">
                <a:latin typeface="Calibri"/>
                <a:cs typeface="Calibri"/>
              </a:rPr>
              <a:t>method</a:t>
            </a:r>
            <a:endParaRPr sz="18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81</a:t>
            </a:fld>
            <a:endParaRPr spc="-25"/>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2440305">
              <a:lnSpc>
                <a:spcPct val="100000"/>
              </a:lnSpc>
              <a:spcBef>
                <a:spcPts val="105"/>
              </a:spcBef>
            </a:pPr>
            <a:r>
              <a:rPr spc="-10"/>
              <a:t>Nanosensors</a:t>
            </a:r>
          </a:p>
        </p:txBody>
      </p:sp>
      <p:pic>
        <p:nvPicPr>
          <p:cNvPr id="3" name="object 3"/>
          <p:cNvPicPr/>
          <p:nvPr/>
        </p:nvPicPr>
        <p:blipFill>
          <a:blip r:embed="rId2" cstate="print"/>
          <a:stretch>
            <a:fillRect/>
          </a:stretch>
        </p:blipFill>
        <p:spPr>
          <a:xfrm>
            <a:off x="1140664" y="1250251"/>
            <a:ext cx="7051927" cy="4536059"/>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82</a:t>
            </a:fld>
            <a:endParaRPr spc="-25"/>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3024" rIns="0" bIns="0" rtlCol="0">
            <a:spAutoFit/>
          </a:bodyPr>
          <a:lstStyle/>
          <a:p>
            <a:pPr marL="1390015">
              <a:lnSpc>
                <a:spcPct val="100000"/>
              </a:lnSpc>
              <a:spcBef>
                <a:spcPts val="105"/>
              </a:spcBef>
            </a:pPr>
            <a:r>
              <a:t>Carbon</a:t>
            </a:r>
            <a:r>
              <a:rPr spc="-20"/>
              <a:t> </a:t>
            </a:r>
            <a:r>
              <a:rPr spc="-10"/>
              <a:t>nanomaterials</a:t>
            </a:r>
          </a:p>
        </p:txBody>
      </p:sp>
      <p:pic>
        <p:nvPicPr>
          <p:cNvPr id="3" name="object 3"/>
          <p:cNvPicPr/>
          <p:nvPr/>
        </p:nvPicPr>
        <p:blipFill>
          <a:blip r:embed="rId2" cstate="print"/>
          <a:stretch>
            <a:fillRect/>
          </a:stretch>
        </p:blipFill>
        <p:spPr>
          <a:xfrm>
            <a:off x="459638" y="1612519"/>
            <a:ext cx="5560187" cy="2418714"/>
          </a:xfrm>
          <a:prstGeom prst="rect">
            <a:avLst/>
          </a:prstGeom>
        </p:spPr>
      </p:pic>
      <p:sp>
        <p:nvSpPr>
          <p:cNvPr id="4" name="object 4"/>
          <p:cNvSpPr txBox="1"/>
          <p:nvPr/>
        </p:nvSpPr>
        <p:spPr>
          <a:xfrm>
            <a:off x="1072083" y="4298695"/>
            <a:ext cx="3910329" cy="574675"/>
          </a:xfrm>
          <a:prstGeom prst="rect">
            <a:avLst/>
          </a:prstGeom>
        </p:spPr>
        <p:txBody>
          <a:bodyPr vert="horz" wrap="square" lIns="0" tIns="12700" rIns="0" bIns="0" rtlCol="0">
            <a:spAutoFit/>
          </a:bodyPr>
          <a:lstStyle/>
          <a:p>
            <a:pPr marL="12700" marR="5080">
              <a:lnSpc>
                <a:spcPct val="100000"/>
              </a:lnSpc>
              <a:spcBef>
                <a:spcPts val="100"/>
              </a:spcBef>
            </a:pPr>
            <a:r>
              <a:rPr sz="1800">
                <a:latin typeface="Calibri"/>
                <a:cs typeface="Calibri"/>
              </a:rPr>
              <a:t>Nobel</a:t>
            </a:r>
            <a:r>
              <a:rPr sz="1800" spc="-25">
                <a:latin typeface="Calibri"/>
                <a:cs typeface="Calibri"/>
              </a:rPr>
              <a:t> </a:t>
            </a:r>
            <a:r>
              <a:rPr sz="1800">
                <a:latin typeface="Calibri"/>
                <a:cs typeface="Calibri"/>
              </a:rPr>
              <a:t>Prize</a:t>
            </a:r>
            <a:r>
              <a:rPr sz="1800" spc="-10">
                <a:latin typeface="Calibri"/>
                <a:cs typeface="Calibri"/>
              </a:rPr>
              <a:t> </a:t>
            </a:r>
            <a:r>
              <a:rPr sz="1800">
                <a:latin typeface="Calibri"/>
                <a:cs typeface="Calibri"/>
              </a:rPr>
              <a:t>in</a:t>
            </a:r>
            <a:r>
              <a:rPr sz="1800" spc="-20">
                <a:latin typeface="Calibri"/>
                <a:cs typeface="Calibri"/>
              </a:rPr>
              <a:t> </a:t>
            </a:r>
            <a:r>
              <a:rPr sz="1800">
                <a:latin typeface="Calibri"/>
                <a:cs typeface="Calibri"/>
              </a:rPr>
              <a:t>chemistry</a:t>
            </a:r>
            <a:r>
              <a:rPr sz="1800" spc="-20">
                <a:latin typeface="Calibri"/>
                <a:cs typeface="Calibri"/>
              </a:rPr>
              <a:t> </a:t>
            </a:r>
            <a:r>
              <a:rPr sz="1800">
                <a:latin typeface="Calibri"/>
                <a:cs typeface="Calibri"/>
              </a:rPr>
              <a:t>(1996):</a:t>
            </a:r>
            <a:r>
              <a:rPr sz="1800" spc="5">
                <a:latin typeface="Calibri"/>
                <a:cs typeface="Calibri"/>
              </a:rPr>
              <a:t> </a:t>
            </a:r>
            <a:r>
              <a:rPr sz="1800" spc="-10">
                <a:latin typeface="Calibri"/>
                <a:cs typeface="Calibri"/>
              </a:rPr>
              <a:t>Fullerene </a:t>
            </a:r>
            <a:r>
              <a:rPr sz="1800">
                <a:latin typeface="Calibri"/>
                <a:cs typeface="Calibri"/>
              </a:rPr>
              <a:t>Nobel</a:t>
            </a:r>
            <a:r>
              <a:rPr sz="1800" spc="-40">
                <a:latin typeface="Calibri"/>
                <a:cs typeface="Calibri"/>
              </a:rPr>
              <a:t> </a:t>
            </a:r>
            <a:r>
              <a:rPr sz="1800">
                <a:latin typeface="Calibri"/>
                <a:cs typeface="Calibri"/>
              </a:rPr>
              <a:t>Prize</a:t>
            </a:r>
            <a:r>
              <a:rPr sz="1800" spc="-20">
                <a:latin typeface="Calibri"/>
                <a:cs typeface="Calibri"/>
              </a:rPr>
              <a:t> </a:t>
            </a:r>
            <a:r>
              <a:rPr sz="1800">
                <a:latin typeface="Calibri"/>
                <a:cs typeface="Calibri"/>
              </a:rPr>
              <a:t>in</a:t>
            </a:r>
            <a:r>
              <a:rPr sz="1800" spc="-20">
                <a:latin typeface="Calibri"/>
                <a:cs typeface="Calibri"/>
              </a:rPr>
              <a:t> </a:t>
            </a:r>
            <a:r>
              <a:rPr sz="1800">
                <a:latin typeface="Calibri"/>
                <a:cs typeface="Calibri"/>
              </a:rPr>
              <a:t>Physics</a:t>
            </a:r>
            <a:r>
              <a:rPr sz="1800" spc="-35">
                <a:latin typeface="Calibri"/>
                <a:cs typeface="Calibri"/>
              </a:rPr>
              <a:t> </a:t>
            </a:r>
            <a:r>
              <a:rPr sz="1800">
                <a:latin typeface="Calibri"/>
                <a:cs typeface="Calibri"/>
              </a:rPr>
              <a:t>(2010): </a:t>
            </a:r>
            <a:r>
              <a:rPr sz="1800" spc="-10">
                <a:latin typeface="Calibri"/>
                <a:cs typeface="Calibri"/>
              </a:rPr>
              <a:t>Graphene</a:t>
            </a:r>
            <a:endParaRPr sz="1800">
              <a:latin typeface="Calibri"/>
              <a:cs typeface="Calibri"/>
            </a:endParaRPr>
          </a:p>
        </p:txBody>
      </p:sp>
      <p:pic>
        <p:nvPicPr>
          <p:cNvPr id="5" name="object 5"/>
          <p:cNvPicPr/>
          <p:nvPr/>
        </p:nvPicPr>
        <p:blipFill>
          <a:blip r:embed="rId3" cstate="print"/>
          <a:stretch>
            <a:fillRect/>
          </a:stretch>
        </p:blipFill>
        <p:spPr>
          <a:xfrm>
            <a:off x="6289294" y="2280666"/>
            <a:ext cx="2766441" cy="1877568"/>
          </a:xfrm>
          <a:prstGeom prst="rect">
            <a:avLst/>
          </a:prstGeom>
        </p:spPr>
      </p:pic>
      <p:pic>
        <p:nvPicPr>
          <p:cNvPr id="6" name="object 6"/>
          <p:cNvPicPr/>
          <p:nvPr/>
        </p:nvPicPr>
        <p:blipFill>
          <a:blip r:embed="rId4" cstate="print"/>
          <a:stretch>
            <a:fillRect/>
          </a:stretch>
        </p:blipFill>
        <p:spPr>
          <a:xfrm>
            <a:off x="6377559" y="4362564"/>
            <a:ext cx="2678175" cy="1902460"/>
          </a:xfrm>
          <a:prstGeom prst="rect">
            <a:avLst/>
          </a:prstGeom>
        </p:spPr>
      </p:pic>
      <p:sp>
        <p:nvSpPr>
          <p:cNvPr id="7" name="object 7"/>
          <p:cNvSpPr txBox="1"/>
          <p:nvPr/>
        </p:nvSpPr>
        <p:spPr>
          <a:xfrm>
            <a:off x="4106417" y="6464909"/>
            <a:ext cx="929005" cy="177800"/>
          </a:xfrm>
          <a:prstGeom prst="rect">
            <a:avLst/>
          </a:prstGeom>
        </p:spPr>
        <p:txBody>
          <a:bodyPr vert="horz" wrap="square" lIns="0" tIns="0" rIns="0" bIns="0" rtlCol="0">
            <a:spAutoFit/>
          </a:bodyPr>
          <a:lstStyle/>
          <a:p>
            <a:pPr marL="12700">
              <a:lnSpc>
                <a:spcPts val="1240"/>
              </a:lnSpc>
            </a:pPr>
            <a:r>
              <a:rPr sz="1200">
                <a:solidFill>
                  <a:srgbClr val="888888"/>
                </a:solidFill>
                <a:latin typeface="Calibri"/>
                <a:cs typeface="Calibri"/>
              </a:rPr>
              <a:t>Raja </a:t>
            </a:r>
            <a:r>
              <a:rPr sz="1200" spc="-10">
                <a:solidFill>
                  <a:srgbClr val="888888"/>
                </a:solidFill>
                <a:latin typeface="Calibri"/>
                <a:cs typeface="Calibri"/>
              </a:rPr>
              <a:t>Sellappan</a:t>
            </a:r>
            <a:endParaRPr sz="12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83</a:t>
            </a:fld>
            <a:endParaRPr spc="-25"/>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945" y="2312035"/>
            <a:ext cx="7985759" cy="1367155"/>
          </a:xfrm>
          <a:prstGeom prst="rect">
            <a:avLst/>
          </a:prstGeom>
        </p:spPr>
        <p:txBody>
          <a:bodyPr vert="horz" wrap="square" lIns="0" tIns="13335" rIns="0" bIns="0" rtlCol="0">
            <a:spAutoFit/>
          </a:bodyPr>
          <a:lstStyle/>
          <a:p>
            <a:pPr marL="2591435" marR="5080" indent="-2579370">
              <a:lnSpc>
                <a:spcPct val="100000"/>
              </a:lnSpc>
              <a:spcBef>
                <a:spcPts val="105"/>
              </a:spcBef>
            </a:pPr>
            <a:r>
              <a:t>Change</a:t>
            </a:r>
            <a:r>
              <a:rPr spc="-5"/>
              <a:t> </a:t>
            </a:r>
            <a:r>
              <a:t>in</a:t>
            </a:r>
            <a:r>
              <a:rPr spc="-15"/>
              <a:t> </a:t>
            </a:r>
            <a:r>
              <a:t>material</a:t>
            </a:r>
            <a:r>
              <a:rPr spc="-30"/>
              <a:t> </a:t>
            </a:r>
            <a:r>
              <a:t>properties </a:t>
            </a:r>
            <a:r>
              <a:rPr spc="-25"/>
              <a:t>at </a:t>
            </a:r>
            <a:r>
              <a:t>Nano</a:t>
            </a:r>
            <a:r>
              <a:rPr spc="-25"/>
              <a:t> </a:t>
            </a:r>
            <a:r>
              <a:rPr spc="-10"/>
              <a:t>scale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16585" rIns="0" bIns="0" rtlCol="0">
            <a:spAutoFit/>
          </a:bodyPr>
          <a:lstStyle/>
          <a:p>
            <a:pPr marL="2878455">
              <a:lnSpc>
                <a:spcPct val="100000"/>
              </a:lnSpc>
              <a:spcBef>
                <a:spcPts val="105"/>
              </a:spcBef>
            </a:pPr>
            <a:r>
              <a:rPr spc="-10"/>
              <a:t>Introduction</a:t>
            </a:r>
          </a:p>
        </p:txBody>
      </p:sp>
      <p:sp>
        <p:nvSpPr>
          <p:cNvPr id="3" name="object 3"/>
          <p:cNvSpPr txBox="1"/>
          <p:nvPr/>
        </p:nvSpPr>
        <p:spPr>
          <a:xfrm>
            <a:off x="116839" y="4396485"/>
            <a:ext cx="8760460" cy="1946275"/>
          </a:xfrm>
          <a:prstGeom prst="rect">
            <a:avLst/>
          </a:prstGeom>
        </p:spPr>
        <p:txBody>
          <a:bodyPr vert="horz" wrap="square" lIns="0" tIns="12700" rIns="0" bIns="0" rtlCol="0">
            <a:spAutoFit/>
          </a:bodyPr>
          <a:lstStyle/>
          <a:p>
            <a:pPr marL="297815" marR="5080" indent="-285750" algn="just">
              <a:lnSpc>
                <a:spcPct val="100000"/>
              </a:lnSpc>
              <a:spcBef>
                <a:spcPts val="100"/>
              </a:spcBef>
              <a:buFont typeface="Wingdings"/>
              <a:buChar char=""/>
              <a:tabLst>
                <a:tab pos="299085" algn="l"/>
              </a:tabLst>
            </a:pPr>
            <a:r>
              <a:rPr sz="1800">
                <a:latin typeface="Arial"/>
                <a:cs typeface="Arial"/>
              </a:rPr>
              <a:t>When</a:t>
            </a:r>
            <a:r>
              <a:rPr sz="1800" spc="300">
                <a:latin typeface="Arial"/>
                <a:cs typeface="Arial"/>
              </a:rPr>
              <a:t> </a:t>
            </a:r>
            <a:r>
              <a:rPr sz="1800">
                <a:latin typeface="Arial"/>
                <a:cs typeface="Arial"/>
              </a:rPr>
              <a:t>atoms</a:t>
            </a:r>
            <a:r>
              <a:rPr sz="1800" spc="310">
                <a:latin typeface="Arial"/>
                <a:cs typeface="Arial"/>
              </a:rPr>
              <a:t> </a:t>
            </a:r>
            <a:r>
              <a:rPr sz="1800">
                <a:latin typeface="Arial"/>
                <a:cs typeface="Arial"/>
              </a:rPr>
              <a:t>come</a:t>
            </a:r>
            <a:r>
              <a:rPr sz="1800" spc="300">
                <a:latin typeface="Arial"/>
                <a:cs typeface="Arial"/>
              </a:rPr>
              <a:t> </a:t>
            </a:r>
            <a:r>
              <a:rPr sz="1800">
                <a:latin typeface="Arial"/>
                <a:cs typeface="Arial"/>
              </a:rPr>
              <a:t>into</a:t>
            </a:r>
            <a:r>
              <a:rPr sz="1800" spc="310">
                <a:latin typeface="Arial"/>
                <a:cs typeface="Arial"/>
              </a:rPr>
              <a:t> </a:t>
            </a:r>
            <a:r>
              <a:rPr sz="1800">
                <a:latin typeface="Arial"/>
                <a:cs typeface="Arial"/>
              </a:rPr>
              <a:t>close</a:t>
            </a:r>
            <a:r>
              <a:rPr sz="1800" spc="320">
                <a:latin typeface="Arial"/>
                <a:cs typeface="Arial"/>
              </a:rPr>
              <a:t> </a:t>
            </a:r>
            <a:r>
              <a:rPr sz="1800">
                <a:latin typeface="Arial"/>
                <a:cs typeface="Arial"/>
              </a:rPr>
              <a:t>proximity</a:t>
            </a:r>
            <a:r>
              <a:rPr sz="1800" spc="315">
                <a:latin typeface="Arial"/>
                <a:cs typeface="Arial"/>
              </a:rPr>
              <a:t> </a:t>
            </a:r>
            <a:r>
              <a:rPr sz="1800">
                <a:latin typeface="Arial"/>
                <a:cs typeface="Arial"/>
              </a:rPr>
              <a:t>with</a:t>
            </a:r>
            <a:r>
              <a:rPr sz="1800" spc="315">
                <a:latin typeface="Arial"/>
                <a:cs typeface="Arial"/>
              </a:rPr>
              <a:t> </a:t>
            </a:r>
            <a:r>
              <a:rPr sz="1800">
                <a:latin typeface="Arial"/>
                <a:cs typeface="Arial"/>
              </a:rPr>
              <a:t>other</a:t>
            </a:r>
            <a:r>
              <a:rPr sz="1800" spc="305">
                <a:latin typeface="Arial"/>
                <a:cs typeface="Arial"/>
              </a:rPr>
              <a:t> </a:t>
            </a:r>
            <a:r>
              <a:rPr sz="1800">
                <a:latin typeface="Arial"/>
                <a:cs typeface="Arial"/>
              </a:rPr>
              <a:t>atoms</a:t>
            </a:r>
            <a:r>
              <a:rPr sz="1800" spc="310">
                <a:latin typeface="Arial"/>
                <a:cs typeface="Arial"/>
              </a:rPr>
              <a:t> </a:t>
            </a:r>
            <a:r>
              <a:rPr sz="1800">
                <a:latin typeface="Arial"/>
                <a:cs typeface="Arial"/>
              </a:rPr>
              <a:t>in</a:t>
            </a:r>
            <a:r>
              <a:rPr sz="1800" spc="305">
                <a:latin typeface="Arial"/>
                <a:cs typeface="Arial"/>
              </a:rPr>
              <a:t> </a:t>
            </a:r>
            <a:r>
              <a:rPr sz="1800">
                <a:latin typeface="Arial"/>
                <a:cs typeface="Arial"/>
              </a:rPr>
              <a:t>a</a:t>
            </a:r>
            <a:r>
              <a:rPr sz="1800" spc="305">
                <a:latin typeface="Arial"/>
                <a:cs typeface="Arial"/>
              </a:rPr>
              <a:t> </a:t>
            </a:r>
            <a:r>
              <a:rPr sz="1800">
                <a:latin typeface="Arial"/>
                <a:cs typeface="Arial"/>
              </a:rPr>
              <a:t>solid,</a:t>
            </a:r>
            <a:r>
              <a:rPr sz="1800" spc="320">
                <a:latin typeface="Arial"/>
                <a:cs typeface="Arial"/>
              </a:rPr>
              <a:t> </a:t>
            </a:r>
            <a:r>
              <a:rPr sz="1800">
                <a:latin typeface="Arial"/>
                <a:cs typeface="Arial"/>
              </a:rPr>
              <a:t>most</a:t>
            </a:r>
            <a:r>
              <a:rPr sz="1800" spc="310">
                <a:latin typeface="Arial"/>
                <a:cs typeface="Arial"/>
              </a:rPr>
              <a:t> </a:t>
            </a:r>
            <a:r>
              <a:rPr sz="1800">
                <a:latin typeface="Arial"/>
                <a:cs typeface="Arial"/>
              </a:rPr>
              <a:t>of</a:t>
            </a:r>
            <a:r>
              <a:rPr sz="1800" spc="300">
                <a:latin typeface="Arial"/>
                <a:cs typeface="Arial"/>
              </a:rPr>
              <a:t> </a:t>
            </a:r>
            <a:r>
              <a:rPr sz="1800" spc="-25">
                <a:latin typeface="Arial"/>
                <a:cs typeface="Arial"/>
              </a:rPr>
              <a:t>the 	</a:t>
            </a:r>
            <a:r>
              <a:rPr sz="1800">
                <a:latin typeface="Arial"/>
                <a:cs typeface="Arial"/>
              </a:rPr>
              <a:t>electrons</a:t>
            </a:r>
            <a:r>
              <a:rPr sz="1800" spc="340">
                <a:latin typeface="Arial"/>
                <a:cs typeface="Arial"/>
              </a:rPr>
              <a:t> </a:t>
            </a:r>
            <a:r>
              <a:rPr sz="1800">
                <a:latin typeface="Arial"/>
                <a:cs typeface="Arial"/>
              </a:rPr>
              <a:t>remain</a:t>
            </a:r>
            <a:r>
              <a:rPr sz="1800" spc="355">
                <a:latin typeface="Arial"/>
                <a:cs typeface="Arial"/>
              </a:rPr>
              <a:t> </a:t>
            </a:r>
            <a:r>
              <a:rPr sz="1800">
                <a:latin typeface="Arial"/>
                <a:cs typeface="Arial"/>
              </a:rPr>
              <a:t>localized</a:t>
            </a:r>
            <a:r>
              <a:rPr sz="1800" spc="350">
                <a:latin typeface="Arial"/>
                <a:cs typeface="Arial"/>
              </a:rPr>
              <a:t> </a:t>
            </a:r>
            <a:r>
              <a:rPr sz="1800">
                <a:latin typeface="Arial"/>
                <a:cs typeface="Arial"/>
              </a:rPr>
              <a:t>and</a:t>
            </a:r>
            <a:r>
              <a:rPr sz="1800" spc="350">
                <a:latin typeface="Arial"/>
                <a:cs typeface="Arial"/>
              </a:rPr>
              <a:t> </a:t>
            </a:r>
            <a:r>
              <a:rPr sz="1800">
                <a:latin typeface="Arial"/>
                <a:cs typeface="Arial"/>
              </a:rPr>
              <a:t>may</a:t>
            </a:r>
            <a:r>
              <a:rPr sz="1800" spc="340">
                <a:latin typeface="Arial"/>
                <a:cs typeface="Arial"/>
              </a:rPr>
              <a:t> </a:t>
            </a:r>
            <a:r>
              <a:rPr sz="1800">
                <a:latin typeface="Arial"/>
                <a:cs typeface="Arial"/>
              </a:rPr>
              <a:t>be</a:t>
            </a:r>
            <a:r>
              <a:rPr sz="1800" spc="350">
                <a:latin typeface="Arial"/>
                <a:cs typeface="Arial"/>
              </a:rPr>
              <a:t> </a:t>
            </a:r>
            <a:r>
              <a:rPr sz="1800">
                <a:latin typeface="Arial"/>
                <a:cs typeface="Arial"/>
              </a:rPr>
              <a:t>considered</a:t>
            </a:r>
            <a:r>
              <a:rPr sz="1800" spc="355">
                <a:latin typeface="Arial"/>
                <a:cs typeface="Arial"/>
              </a:rPr>
              <a:t> </a:t>
            </a:r>
            <a:r>
              <a:rPr sz="1800">
                <a:latin typeface="Arial"/>
                <a:cs typeface="Arial"/>
              </a:rPr>
              <a:t>to</a:t>
            </a:r>
            <a:r>
              <a:rPr sz="1800" spc="350">
                <a:latin typeface="Arial"/>
                <a:cs typeface="Arial"/>
              </a:rPr>
              <a:t> </a:t>
            </a:r>
            <a:r>
              <a:rPr sz="1800">
                <a:latin typeface="Arial"/>
                <a:cs typeface="Arial"/>
              </a:rPr>
              <a:t>remain</a:t>
            </a:r>
            <a:r>
              <a:rPr sz="1800" spc="345">
                <a:latin typeface="Arial"/>
                <a:cs typeface="Arial"/>
              </a:rPr>
              <a:t> </a:t>
            </a:r>
            <a:r>
              <a:rPr sz="1800">
                <a:latin typeface="Arial"/>
                <a:cs typeface="Arial"/>
              </a:rPr>
              <a:t>associated</a:t>
            </a:r>
            <a:r>
              <a:rPr sz="1800" spc="370">
                <a:latin typeface="Arial"/>
                <a:cs typeface="Arial"/>
              </a:rPr>
              <a:t> </a:t>
            </a:r>
            <a:r>
              <a:rPr sz="1800">
                <a:latin typeface="Arial"/>
                <a:cs typeface="Arial"/>
              </a:rPr>
              <a:t>with</a:t>
            </a:r>
            <a:r>
              <a:rPr sz="1800" spc="355">
                <a:latin typeface="Arial"/>
                <a:cs typeface="Arial"/>
              </a:rPr>
              <a:t> </a:t>
            </a:r>
            <a:r>
              <a:rPr sz="1800" spc="-50">
                <a:latin typeface="Arial"/>
                <a:cs typeface="Arial"/>
              </a:rPr>
              <a:t>a 	</a:t>
            </a:r>
            <a:r>
              <a:rPr sz="1800">
                <a:latin typeface="Arial"/>
                <a:cs typeface="Arial"/>
              </a:rPr>
              <a:t>particular</a:t>
            </a:r>
            <a:r>
              <a:rPr sz="1800" spc="-40">
                <a:latin typeface="Arial"/>
                <a:cs typeface="Arial"/>
              </a:rPr>
              <a:t> </a:t>
            </a:r>
            <a:r>
              <a:rPr sz="1800" spc="-10">
                <a:latin typeface="Arial"/>
                <a:cs typeface="Arial"/>
              </a:rPr>
              <a:t>atom.</a:t>
            </a:r>
            <a:endParaRPr sz="1800">
              <a:latin typeface="Arial"/>
              <a:cs typeface="Arial"/>
            </a:endParaRPr>
          </a:p>
          <a:p>
            <a:pPr marL="297815" marR="6985" indent="-285750" algn="just">
              <a:lnSpc>
                <a:spcPct val="100000"/>
              </a:lnSpc>
              <a:buFont typeface="Wingdings"/>
              <a:buChar char=""/>
              <a:tabLst>
                <a:tab pos="299085" algn="l"/>
              </a:tabLst>
            </a:pPr>
            <a:r>
              <a:rPr sz="1800">
                <a:latin typeface="Arial"/>
                <a:cs typeface="Arial"/>
              </a:rPr>
              <a:t>However,</a:t>
            </a:r>
            <a:r>
              <a:rPr sz="1800" spc="100">
                <a:latin typeface="Arial"/>
                <a:cs typeface="Arial"/>
              </a:rPr>
              <a:t> </a:t>
            </a:r>
            <a:r>
              <a:rPr sz="1800">
                <a:latin typeface="Arial"/>
                <a:cs typeface="Arial"/>
              </a:rPr>
              <a:t>some</a:t>
            </a:r>
            <a:r>
              <a:rPr sz="1800" spc="95">
                <a:latin typeface="Arial"/>
                <a:cs typeface="Arial"/>
              </a:rPr>
              <a:t> </a:t>
            </a:r>
            <a:r>
              <a:rPr sz="1800">
                <a:latin typeface="Arial"/>
                <a:cs typeface="Arial"/>
              </a:rPr>
              <a:t>outer</a:t>
            </a:r>
            <a:r>
              <a:rPr sz="1800" spc="95">
                <a:latin typeface="Arial"/>
                <a:cs typeface="Arial"/>
              </a:rPr>
              <a:t> </a:t>
            </a:r>
            <a:r>
              <a:rPr sz="1800">
                <a:latin typeface="Arial"/>
                <a:cs typeface="Arial"/>
              </a:rPr>
              <a:t>electrons</a:t>
            </a:r>
            <a:r>
              <a:rPr sz="1800" spc="110">
                <a:latin typeface="Arial"/>
                <a:cs typeface="Arial"/>
              </a:rPr>
              <a:t> </a:t>
            </a:r>
            <a:r>
              <a:rPr sz="1800">
                <a:latin typeface="Arial"/>
                <a:cs typeface="Arial"/>
              </a:rPr>
              <a:t>will</a:t>
            </a:r>
            <a:r>
              <a:rPr sz="1800" spc="90">
                <a:latin typeface="Arial"/>
                <a:cs typeface="Arial"/>
              </a:rPr>
              <a:t> </a:t>
            </a:r>
            <a:r>
              <a:rPr sz="1800">
                <a:latin typeface="Arial"/>
                <a:cs typeface="Arial"/>
              </a:rPr>
              <a:t>become</a:t>
            </a:r>
            <a:r>
              <a:rPr sz="1800" spc="100">
                <a:latin typeface="Arial"/>
                <a:cs typeface="Arial"/>
              </a:rPr>
              <a:t> </a:t>
            </a:r>
            <a:r>
              <a:rPr sz="1800">
                <a:latin typeface="Arial"/>
                <a:cs typeface="Arial"/>
              </a:rPr>
              <a:t>involved</a:t>
            </a:r>
            <a:r>
              <a:rPr sz="1800" spc="90">
                <a:latin typeface="Arial"/>
                <a:cs typeface="Arial"/>
              </a:rPr>
              <a:t> </a:t>
            </a:r>
            <a:r>
              <a:rPr sz="1800">
                <a:latin typeface="Arial"/>
                <a:cs typeface="Arial"/>
              </a:rPr>
              <a:t>in</a:t>
            </a:r>
            <a:r>
              <a:rPr sz="1800" spc="95">
                <a:latin typeface="Arial"/>
                <a:cs typeface="Arial"/>
              </a:rPr>
              <a:t> </a:t>
            </a:r>
            <a:r>
              <a:rPr sz="1800">
                <a:latin typeface="Arial"/>
                <a:cs typeface="Arial"/>
              </a:rPr>
              <a:t>bonding</a:t>
            </a:r>
            <a:r>
              <a:rPr sz="1800" spc="110">
                <a:latin typeface="Arial"/>
                <a:cs typeface="Arial"/>
              </a:rPr>
              <a:t> </a:t>
            </a:r>
            <a:r>
              <a:rPr sz="1800">
                <a:latin typeface="Arial"/>
                <a:cs typeface="Arial"/>
              </a:rPr>
              <a:t>with</a:t>
            </a:r>
            <a:r>
              <a:rPr sz="1800" spc="95">
                <a:latin typeface="Arial"/>
                <a:cs typeface="Arial"/>
              </a:rPr>
              <a:t> </a:t>
            </a:r>
            <a:r>
              <a:rPr sz="1800" spc="-10">
                <a:latin typeface="Arial"/>
                <a:cs typeface="Arial"/>
              </a:rPr>
              <a:t>neighbouring 	</a:t>
            </a:r>
            <a:r>
              <a:rPr sz="1800">
                <a:latin typeface="Arial"/>
                <a:cs typeface="Arial"/>
              </a:rPr>
              <a:t>atoms.</a:t>
            </a:r>
            <a:r>
              <a:rPr sz="1800" spc="80">
                <a:latin typeface="Arial"/>
                <a:cs typeface="Arial"/>
              </a:rPr>
              <a:t> </a:t>
            </a:r>
            <a:r>
              <a:rPr sz="1800">
                <a:latin typeface="Arial"/>
                <a:cs typeface="Arial"/>
              </a:rPr>
              <a:t>Upon</a:t>
            </a:r>
            <a:r>
              <a:rPr sz="1800" spc="70">
                <a:latin typeface="Arial"/>
                <a:cs typeface="Arial"/>
              </a:rPr>
              <a:t> </a:t>
            </a:r>
            <a:r>
              <a:rPr sz="1800">
                <a:latin typeface="Arial"/>
                <a:cs typeface="Arial"/>
              </a:rPr>
              <a:t>bonding</a:t>
            </a:r>
            <a:r>
              <a:rPr sz="1800" spc="75">
                <a:latin typeface="Arial"/>
                <a:cs typeface="Arial"/>
              </a:rPr>
              <a:t> </a:t>
            </a:r>
            <a:r>
              <a:rPr sz="1800">
                <a:latin typeface="Arial"/>
                <a:cs typeface="Arial"/>
              </a:rPr>
              <a:t>the</a:t>
            </a:r>
            <a:r>
              <a:rPr sz="1800" spc="75">
                <a:latin typeface="Arial"/>
                <a:cs typeface="Arial"/>
              </a:rPr>
              <a:t> </a:t>
            </a:r>
            <a:r>
              <a:rPr sz="1800">
                <a:latin typeface="Arial"/>
                <a:cs typeface="Arial"/>
              </a:rPr>
              <a:t>atomic</a:t>
            </a:r>
            <a:r>
              <a:rPr sz="1800" spc="80">
                <a:latin typeface="Arial"/>
                <a:cs typeface="Arial"/>
              </a:rPr>
              <a:t> </a:t>
            </a:r>
            <a:r>
              <a:rPr sz="1800">
                <a:latin typeface="Arial"/>
                <a:cs typeface="Arial"/>
              </a:rPr>
              <a:t>energy</a:t>
            </a:r>
            <a:r>
              <a:rPr sz="1800" spc="65">
                <a:latin typeface="Arial"/>
                <a:cs typeface="Arial"/>
              </a:rPr>
              <a:t> </a:t>
            </a:r>
            <a:r>
              <a:rPr sz="1800">
                <a:latin typeface="Arial"/>
                <a:cs typeface="Arial"/>
              </a:rPr>
              <a:t>level</a:t>
            </a:r>
            <a:r>
              <a:rPr sz="1800" spc="75">
                <a:latin typeface="Arial"/>
                <a:cs typeface="Arial"/>
              </a:rPr>
              <a:t> </a:t>
            </a:r>
            <a:r>
              <a:rPr sz="1800">
                <a:latin typeface="Arial"/>
                <a:cs typeface="Arial"/>
              </a:rPr>
              <a:t>diagram</a:t>
            </a:r>
            <a:r>
              <a:rPr sz="1800" spc="75">
                <a:latin typeface="Arial"/>
                <a:cs typeface="Arial"/>
              </a:rPr>
              <a:t> </a:t>
            </a:r>
            <a:r>
              <a:rPr sz="1800">
                <a:latin typeface="Arial"/>
                <a:cs typeface="Arial"/>
              </a:rPr>
              <a:t>is</a:t>
            </a:r>
            <a:r>
              <a:rPr sz="1800" spc="90">
                <a:latin typeface="Arial"/>
                <a:cs typeface="Arial"/>
              </a:rPr>
              <a:t> </a:t>
            </a:r>
            <a:r>
              <a:rPr sz="1800">
                <a:latin typeface="Arial"/>
                <a:cs typeface="Arial"/>
              </a:rPr>
              <a:t>modified.</a:t>
            </a:r>
            <a:r>
              <a:rPr sz="1800" spc="85">
                <a:latin typeface="Arial"/>
                <a:cs typeface="Arial"/>
              </a:rPr>
              <a:t> </a:t>
            </a:r>
            <a:r>
              <a:rPr sz="1800">
                <a:latin typeface="Arial"/>
                <a:cs typeface="Arial"/>
              </a:rPr>
              <a:t>Briefly,</a:t>
            </a:r>
            <a:r>
              <a:rPr sz="1800" spc="80">
                <a:latin typeface="Arial"/>
                <a:cs typeface="Arial"/>
              </a:rPr>
              <a:t> </a:t>
            </a:r>
            <a:r>
              <a:rPr sz="1800">
                <a:latin typeface="Arial"/>
                <a:cs typeface="Arial"/>
              </a:rPr>
              <a:t>the</a:t>
            </a:r>
            <a:r>
              <a:rPr sz="1800" spc="100">
                <a:latin typeface="Arial"/>
                <a:cs typeface="Arial"/>
              </a:rPr>
              <a:t> </a:t>
            </a:r>
            <a:r>
              <a:rPr sz="1800" spc="-20">
                <a:latin typeface="Arial"/>
                <a:cs typeface="Arial"/>
              </a:rPr>
              <a:t>well 	</a:t>
            </a:r>
            <a:r>
              <a:rPr sz="1800">
                <a:latin typeface="Arial"/>
                <a:cs typeface="Arial"/>
              </a:rPr>
              <a:t>defined</a:t>
            </a:r>
            <a:r>
              <a:rPr sz="1800" spc="5">
                <a:latin typeface="Arial"/>
                <a:cs typeface="Arial"/>
              </a:rPr>
              <a:t> </a:t>
            </a:r>
            <a:r>
              <a:rPr sz="1800">
                <a:latin typeface="Arial"/>
                <a:cs typeface="Arial"/>
              </a:rPr>
              <a:t>outer</a:t>
            </a:r>
            <a:r>
              <a:rPr sz="1800" spc="30">
                <a:latin typeface="Arial"/>
                <a:cs typeface="Arial"/>
              </a:rPr>
              <a:t> </a:t>
            </a:r>
            <a:r>
              <a:rPr sz="1800">
                <a:latin typeface="Arial"/>
                <a:cs typeface="Arial"/>
              </a:rPr>
              <a:t>electron</a:t>
            </a:r>
            <a:r>
              <a:rPr sz="1800" spc="20">
                <a:latin typeface="Arial"/>
                <a:cs typeface="Arial"/>
              </a:rPr>
              <a:t> </a:t>
            </a:r>
            <a:r>
              <a:rPr sz="1800">
                <a:latin typeface="Arial"/>
                <a:cs typeface="Arial"/>
              </a:rPr>
              <a:t>states</a:t>
            </a:r>
            <a:r>
              <a:rPr sz="1800" spc="30">
                <a:latin typeface="Arial"/>
                <a:cs typeface="Arial"/>
              </a:rPr>
              <a:t> </a:t>
            </a:r>
            <a:r>
              <a:rPr sz="1800">
                <a:latin typeface="Arial"/>
                <a:cs typeface="Arial"/>
              </a:rPr>
              <a:t>of</a:t>
            </a:r>
            <a:r>
              <a:rPr sz="1800" spc="25">
                <a:latin typeface="Arial"/>
                <a:cs typeface="Arial"/>
              </a:rPr>
              <a:t> </a:t>
            </a:r>
            <a:r>
              <a:rPr sz="1800">
                <a:latin typeface="Arial"/>
                <a:cs typeface="Arial"/>
              </a:rPr>
              <a:t>the</a:t>
            </a:r>
            <a:r>
              <a:rPr sz="1800" spc="15">
                <a:latin typeface="Arial"/>
                <a:cs typeface="Arial"/>
              </a:rPr>
              <a:t> </a:t>
            </a:r>
            <a:r>
              <a:rPr sz="1800">
                <a:latin typeface="Arial"/>
                <a:cs typeface="Arial"/>
              </a:rPr>
              <a:t>atom</a:t>
            </a:r>
            <a:r>
              <a:rPr sz="1800" spc="20">
                <a:latin typeface="Arial"/>
                <a:cs typeface="Arial"/>
              </a:rPr>
              <a:t> </a:t>
            </a:r>
            <a:r>
              <a:rPr sz="1800">
                <a:latin typeface="Arial"/>
                <a:cs typeface="Arial"/>
              </a:rPr>
              <a:t>overlap</a:t>
            </a:r>
            <a:r>
              <a:rPr sz="1800" spc="35">
                <a:latin typeface="Arial"/>
                <a:cs typeface="Arial"/>
              </a:rPr>
              <a:t> </a:t>
            </a:r>
            <a:r>
              <a:rPr sz="1800">
                <a:latin typeface="Arial"/>
                <a:cs typeface="Arial"/>
              </a:rPr>
              <a:t>with</a:t>
            </a:r>
            <a:r>
              <a:rPr sz="1800" spc="20">
                <a:latin typeface="Arial"/>
                <a:cs typeface="Arial"/>
              </a:rPr>
              <a:t> </a:t>
            </a:r>
            <a:r>
              <a:rPr sz="1800">
                <a:latin typeface="Arial"/>
                <a:cs typeface="Arial"/>
              </a:rPr>
              <a:t>those</a:t>
            </a:r>
            <a:r>
              <a:rPr sz="1800" spc="20">
                <a:latin typeface="Arial"/>
                <a:cs typeface="Arial"/>
              </a:rPr>
              <a:t> </a:t>
            </a:r>
            <a:r>
              <a:rPr sz="1800">
                <a:latin typeface="Arial"/>
                <a:cs typeface="Arial"/>
              </a:rPr>
              <a:t>on</a:t>
            </a:r>
            <a:r>
              <a:rPr sz="1800" spc="25">
                <a:latin typeface="Arial"/>
                <a:cs typeface="Arial"/>
              </a:rPr>
              <a:t> </a:t>
            </a:r>
            <a:r>
              <a:rPr sz="1800">
                <a:latin typeface="Arial"/>
                <a:cs typeface="Arial"/>
              </a:rPr>
              <a:t>neighbouring</a:t>
            </a:r>
            <a:r>
              <a:rPr sz="1800" spc="25">
                <a:latin typeface="Arial"/>
                <a:cs typeface="Arial"/>
              </a:rPr>
              <a:t> </a:t>
            </a:r>
            <a:r>
              <a:rPr sz="1800" spc="-10">
                <a:latin typeface="Arial"/>
                <a:cs typeface="Arial"/>
              </a:rPr>
              <a:t>atoms 	</a:t>
            </a:r>
            <a:r>
              <a:rPr sz="1800">
                <a:latin typeface="Arial"/>
                <a:cs typeface="Arial"/>
              </a:rPr>
              <a:t>and</a:t>
            </a:r>
            <a:r>
              <a:rPr sz="1800" spc="-35">
                <a:latin typeface="Arial"/>
                <a:cs typeface="Arial"/>
              </a:rPr>
              <a:t> </a:t>
            </a:r>
            <a:r>
              <a:rPr sz="1800">
                <a:latin typeface="Arial"/>
                <a:cs typeface="Arial"/>
              </a:rPr>
              <a:t>become</a:t>
            </a:r>
            <a:r>
              <a:rPr sz="1800" spc="-25">
                <a:latin typeface="Arial"/>
                <a:cs typeface="Arial"/>
              </a:rPr>
              <a:t> </a:t>
            </a:r>
            <a:r>
              <a:rPr sz="1800">
                <a:latin typeface="Arial"/>
                <a:cs typeface="Arial"/>
              </a:rPr>
              <a:t>broadened</a:t>
            </a:r>
            <a:r>
              <a:rPr sz="1800" spc="-20">
                <a:latin typeface="Arial"/>
                <a:cs typeface="Arial"/>
              </a:rPr>
              <a:t> </a:t>
            </a:r>
            <a:r>
              <a:rPr sz="1800">
                <a:latin typeface="Arial"/>
                <a:cs typeface="Arial"/>
              </a:rPr>
              <a:t>into</a:t>
            </a:r>
            <a:r>
              <a:rPr sz="1800" spc="-25">
                <a:latin typeface="Arial"/>
                <a:cs typeface="Arial"/>
              </a:rPr>
              <a:t> </a:t>
            </a:r>
            <a:r>
              <a:rPr sz="1800">
                <a:latin typeface="Arial"/>
                <a:cs typeface="Arial"/>
              </a:rPr>
              <a:t>energy</a:t>
            </a:r>
            <a:r>
              <a:rPr sz="1800" spc="-15">
                <a:latin typeface="Arial"/>
                <a:cs typeface="Arial"/>
              </a:rPr>
              <a:t> </a:t>
            </a:r>
            <a:r>
              <a:rPr sz="1800" spc="-10">
                <a:latin typeface="Arial"/>
                <a:cs typeface="Arial"/>
              </a:rPr>
              <a:t>bands.</a:t>
            </a:r>
            <a:endParaRPr sz="1800">
              <a:latin typeface="Arial"/>
              <a:cs typeface="Arial"/>
            </a:endParaRPr>
          </a:p>
        </p:txBody>
      </p:sp>
      <p:grpSp>
        <p:nvGrpSpPr>
          <p:cNvPr id="4" name="object 4"/>
          <p:cNvGrpSpPr/>
          <p:nvPr/>
        </p:nvGrpSpPr>
        <p:grpSpPr>
          <a:xfrm>
            <a:off x="1054100" y="1532283"/>
            <a:ext cx="7063105" cy="2484120"/>
            <a:chOff x="1054100" y="1532283"/>
            <a:chExt cx="7063105" cy="2484120"/>
          </a:xfrm>
        </p:grpSpPr>
        <p:pic>
          <p:nvPicPr>
            <p:cNvPr id="5" name="object 5"/>
            <p:cNvPicPr/>
            <p:nvPr/>
          </p:nvPicPr>
          <p:blipFill>
            <a:blip r:embed="rId2" cstate="print"/>
            <a:stretch>
              <a:fillRect/>
            </a:stretch>
          </p:blipFill>
          <p:spPr>
            <a:xfrm>
              <a:off x="1079177" y="1532283"/>
              <a:ext cx="7037615" cy="2483867"/>
            </a:xfrm>
            <a:prstGeom prst="rect">
              <a:avLst/>
            </a:prstGeom>
          </p:spPr>
        </p:pic>
        <p:sp>
          <p:nvSpPr>
            <p:cNvPr id="6" name="object 6"/>
            <p:cNvSpPr/>
            <p:nvPr/>
          </p:nvSpPr>
          <p:spPr>
            <a:xfrm>
              <a:off x="1054100" y="3467188"/>
              <a:ext cx="762635" cy="369570"/>
            </a:xfrm>
            <a:custGeom>
              <a:avLst/>
              <a:gdLst/>
              <a:ahLst/>
              <a:cxnLst/>
              <a:rect l="l" t="t" r="r" b="b"/>
              <a:pathLst>
                <a:path w="762635" h="369570">
                  <a:moveTo>
                    <a:pt x="762038" y="0"/>
                  </a:moveTo>
                  <a:lnTo>
                    <a:pt x="0" y="0"/>
                  </a:lnTo>
                  <a:lnTo>
                    <a:pt x="0" y="369354"/>
                  </a:lnTo>
                  <a:lnTo>
                    <a:pt x="762038" y="369354"/>
                  </a:lnTo>
                  <a:lnTo>
                    <a:pt x="762038"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9" y="217931"/>
            <a:ext cx="7550150" cy="1338580"/>
            <a:chOff x="106679" y="217931"/>
            <a:chExt cx="7550150" cy="1338580"/>
          </a:xfrm>
        </p:grpSpPr>
        <p:pic>
          <p:nvPicPr>
            <p:cNvPr id="3" name="object 3"/>
            <p:cNvPicPr/>
            <p:nvPr/>
          </p:nvPicPr>
          <p:blipFill>
            <a:blip r:embed="rId2" cstate="print"/>
            <a:stretch>
              <a:fillRect/>
            </a:stretch>
          </p:blipFill>
          <p:spPr>
            <a:xfrm>
              <a:off x="358139" y="464402"/>
              <a:ext cx="1001268" cy="314934"/>
            </a:xfrm>
            <a:prstGeom prst="rect">
              <a:avLst/>
            </a:prstGeom>
          </p:spPr>
        </p:pic>
        <p:pic>
          <p:nvPicPr>
            <p:cNvPr id="4" name="object 4"/>
            <p:cNvPicPr/>
            <p:nvPr/>
          </p:nvPicPr>
          <p:blipFill>
            <a:blip r:embed="rId3" cstate="print"/>
            <a:stretch>
              <a:fillRect/>
            </a:stretch>
          </p:blipFill>
          <p:spPr>
            <a:xfrm>
              <a:off x="1327404" y="217931"/>
              <a:ext cx="1639824" cy="899160"/>
            </a:xfrm>
            <a:prstGeom prst="rect">
              <a:avLst/>
            </a:prstGeom>
          </p:spPr>
        </p:pic>
        <p:pic>
          <p:nvPicPr>
            <p:cNvPr id="5" name="object 5"/>
            <p:cNvPicPr/>
            <p:nvPr/>
          </p:nvPicPr>
          <p:blipFill>
            <a:blip r:embed="rId4" cstate="print"/>
            <a:stretch>
              <a:fillRect/>
            </a:stretch>
          </p:blipFill>
          <p:spPr>
            <a:xfrm>
              <a:off x="2683763" y="217931"/>
              <a:ext cx="1389888" cy="899160"/>
            </a:xfrm>
            <a:prstGeom prst="rect">
              <a:avLst/>
            </a:prstGeom>
          </p:spPr>
        </p:pic>
        <p:pic>
          <p:nvPicPr>
            <p:cNvPr id="6" name="object 6"/>
            <p:cNvPicPr/>
            <p:nvPr/>
          </p:nvPicPr>
          <p:blipFill>
            <a:blip r:embed="rId5" cstate="print"/>
            <a:stretch>
              <a:fillRect/>
            </a:stretch>
          </p:blipFill>
          <p:spPr>
            <a:xfrm>
              <a:off x="3790188" y="217931"/>
              <a:ext cx="894588" cy="899160"/>
            </a:xfrm>
            <a:prstGeom prst="rect">
              <a:avLst/>
            </a:prstGeom>
          </p:spPr>
        </p:pic>
        <p:pic>
          <p:nvPicPr>
            <p:cNvPr id="7" name="object 7"/>
            <p:cNvPicPr/>
            <p:nvPr/>
          </p:nvPicPr>
          <p:blipFill>
            <a:blip r:embed="rId6" cstate="print"/>
            <a:stretch>
              <a:fillRect/>
            </a:stretch>
          </p:blipFill>
          <p:spPr>
            <a:xfrm>
              <a:off x="4399788" y="217931"/>
              <a:ext cx="1504188" cy="899160"/>
            </a:xfrm>
            <a:prstGeom prst="rect">
              <a:avLst/>
            </a:prstGeom>
          </p:spPr>
        </p:pic>
        <p:pic>
          <p:nvPicPr>
            <p:cNvPr id="8" name="object 8"/>
            <p:cNvPicPr/>
            <p:nvPr/>
          </p:nvPicPr>
          <p:blipFill>
            <a:blip r:embed="rId7" cstate="print"/>
            <a:stretch>
              <a:fillRect/>
            </a:stretch>
          </p:blipFill>
          <p:spPr>
            <a:xfrm>
              <a:off x="5620512" y="217931"/>
              <a:ext cx="2036064" cy="899160"/>
            </a:xfrm>
            <a:prstGeom prst="rect">
              <a:avLst/>
            </a:prstGeom>
          </p:spPr>
        </p:pic>
        <p:pic>
          <p:nvPicPr>
            <p:cNvPr id="9" name="object 9"/>
            <p:cNvPicPr/>
            <p:nvPr/>
          </p:nvPicPr>
          <p:blipFill>
            <a:blip r:embed="rId8" cstate="print"/>
            <a:stretch>
              <a:fillRect/>
            </a:stretch>
          </p:blipFill>
          <p:spPr>
            <a:xfrm>
              <a:off x="350520" y="775715"/>
              <a:ext cx="7062216" cy="83820"/>
            </a:xfrm>
            <a:prstGeom prst="rect">
              <a:avLst/>
            </a:prstGeom>
          </p:spPr>
        </p:pic>
        <p:pic>
          <p:nvPicPr>
            <p:cNvPr id="10" name="object 10"/>
            <p:cNvPicPr/>
            <p:nvPr/>
          </p:nvPicPr>
          <p:blipFill>
            <a:blip r:embed="rId9" cstate="print"/>
            <a:stretch>
              <a:fillRect/>
            </a:stretch>
          </p:blipFill>
          <p:spPr>
            <a:xfrm>
              <a:off x="106679" y="656844"/>
              <a:ext cx="1385316" cy="899160"/>
            </a:xfrm>
            <a:prstGeom prst="rect">
              <a:avLst/>
            </a:prstGeom>
          </p:spPr>
        </p:pic>
        <p:pic>
          <p:nvPicPr>
            <p:cNvPr id="11" name="object 11"/>
            <p:cNvPicPr/>
            <p:nvPr/>
          </p:nvPicPr>
          <p:blipFill>
            <a:blip r:embed="rId10" cstate="print"/>
            <a:stretch>
              <a:fillRect/>
            </a:stretch>
          </p:blipFill>
          <p:spPr>
            <a:xfrm>
              <a:off x="1057655" y="656844"/>
              <a:ext cx="1748027" cy="899160"/>
            </a:xfrm>
            <a:prstGeom prst="rect">
              <a:avLst/>
            </a:prstGeom>
          </p:spPr>
        </p:pic>
        <p:pic>
          <p:nvPicPr>
            <p:cNvPr id="12" name="object 12"/>
            <p:cNvPicPr/>
            <p:nvPr/>
          </p:nvPicPr>
          <p:blipFill>
            <a:blip r:embed="rId11" cstate="print"/>
            <a:stretch>
              <a:fillRect/>
            </a:stretch>
          </p:blipFill>
          <p:spPr>
            <a:xfrm>
              <a:off x="350520" y="1214628"/>
              <a:ext cx="2211324" cy="83820"/>
            </a:xfrm>
            <a:prstGeom prst="rect">
              <a:avLst/>
            </a:prstGeom>
          </p:spPr>
        </p:pic>
      </p:grpSp>
      <p:sp>
        <p:nvSpPr>
          <p:cNvPr id="13" name="object 13"/>
          <p:cNvSpPr txBox="1">
            <a:spLocks noGrp="1"/>
          </p:cNvSpPr>
          <p:nvPr>
            <p:ph type="title"/>
          </p:nvPr>
        </p:nvSpPr>
        <p:spPr>
          <a:xfrm>
            <a:off x="345440" y="319532"/>
            <a:ext cx="7044690" cy="953135"/>
          </a:xfrm>
          <a:prstGeom prst="rect">
            <a:avLst/>
          </a:prstGeom>
        </p:spPr>
        <p:txBody>
          <a:bodyPr vert="horz" wrap="square" lIns="0" tIns="67945" rIns="0" bIns="0" rtlCol="0">
            <a:spAutoFit/>
          </a:bodyPr>
          <a:lstStyle/>
          <a:p>
            <a:pPr marL="12700" marR="5080">
              <a:lnSpc>
                <a:spcPts val="3460"/>
              </a:lnSpc>
              <a:spcBef>
                <a:spcPts val="535"/>
              </a:spcBef>
              <a:tabLst>
                <a:tab pos="1233170" algn="l"/>
                <a:tab pos="2589530" algn="l"/>
                <a:tab pos="3696335" algn="l"/>
                <a:tab pos="4305935" algn="l"/>
                <a:tab pos="5527040" algn="l"/>
              </a:tabLst>
            </a:pPr>
            <a:r>
              <a:rPr sz="3200" b="1" u="sng" spc="-20">
                <a:uFill>
                  <a:solidFill>
                    <a:srgbClr val="000000"/>
                  </a:solidFill>
                </a:uFill>
                <a:latin typeface="Times New Roman"/>
                <a:cs typeface="Times New Roman"/>
              </a:rPr>
              <a:t>What</a:t>
            </a:r>
            <a:r>
              <a:rPr sz="3200" b="1" u="sng">
                <a:uFill>
                  <a:solidFill>
                    <a:srgbClr val="000000"/>
                  </a:solidFill>
                </a:uFill>
                <a:latin typeface="Times New Roman"/>
                <a:cs typeface="Times New Roman"/>
              </a:rPr>
              <a:t>	</a:t>
            </a:r>
            <a:r>
              <a:rPr sz="3200" b="1" u="sng" spc="-10">
                <a:uFill>
                  <a:solidFill>
                    <a:srgbClr val="000000"/>
                  </a:solidFill>
                </a:uFill>
                <a:latin typeface="Times New Roman"/>
                <a:cs typeface="Times New Roman"/>
              </a:rPr>
              <a:t>makes</a:t>
            </a:r>
            <a:r>
              <a:rPr sz="3200" b="1" u="sng">
                <a:uFill>
                  <a:solidFill>
                    <a:srgbClr val="000000"/>
                  </a:solidFill>
                </a:uFill>
                <a:latin typeface="Times New Roman"/>
                <a:cs typeface="Times New Roman"/>
              </a:rPr>
              <a:t>	</a:t>
            </a:r>
            <a:r>
              <a:rPr sz="3200" b="1" u="sng" spc="-20">
                <a:uFill>
                  <a:solidFill>
                    <a:srgbClr val="000000"/>
                  </a:solidFill>
                </a:uFill>
                <a:latin typeface="Times New Roman"/>
                <a:cs typeface="Times New Roman"/>
              </a:rPr>
              <a:t>nano</a:t>
            </a:r>
            <a:r>
              <a:rPr sz="3200" b="1" u="sng">
                <a:uFill>
                  <a:solidFill>
                    <a:srgbClr val="000000"/>
                  </a:solidFill>
                </a:uFill>
                <a:latin typeface="Times New Roman"/>
                <a:cs typeface="Times New Roman"/>
              </a:rPr>
              <a:t>	</a:t>
            </a:r>
            <a:r>
              <a:rPr sz="3200" b="1" u="sng" spc="-25">
                <a:uFill>
                  <a:solidFill>
                    <a:srgbClr val="000000"/>
                  </a:solidFill>
                </a:uFill>
                <a:latin typeface="Times New Roman"/>
                <a:cs typeface="Times New Roman"/>
              </a:rPr>
              <a:t>so</a:t>
            </a:r>
            <a:r>
              <a:rPr sz="3200" b="1" u="sng">
                <a:uFill>
                  <a:solidFill>
                    <a:srgbClr val="000000"/>
                  </a:solidFill>
                </a:uFill>
                <a:latin typeface="Times New Roman"/>
                <a:cs typeface="Times New Roman"/>
              </a:rPr>
              <a:t>	</a:t>
            </a:r>
            <a:r>
              <a:rPr sz="3200" b="1" u="sng" spc="-20">
                <a:uFill>
                  <a:solidFill>
                    <a:srgbClr val="000000"/>
                  </a:solidFill>
                </a:uFill>
                <a:latin typeface="Times New Roman"/>
                <a:cs typeface="Times New Roman"/>
              </a:rPr>
              <a:t>much</a:t>
            </a:r>
            <a:r>
              <a:rPr sz="3200" b="1" u="sng">
                <a:uFill>
                  <a:solidFill>
                    <a:srgbClr val="000000"/>
                  </a:solidFill>
                </a:uFill>
                <a:latin typeface="Times New Roman"/>
                <a:cs typeface="Times New Roman"/>
              </a:rPr>
              <a:t>	</a:t>
            </a:r>
            <a:r>
              <a:rPr sz="3200" b="1" u="sng" spc="-20">
                <a:uFill>
                  <a:solidFill>
                    <a:srgbClr val="000000"/>
                  </a:solidFill>
                </a:uFill>
                <a:latin typeface="Times New Roman"/>
                <a:cs typeface="Times New Roman"/>
              </a:rPr>
              <a:t>different</a:t>
            </a:r>
            <a:r>
              <a:rPr sz="3200" b="1" spc="-20">
                <a:latin typeface="Times New Roman"/>
                <a:cs typeface="Times New Roman"/>
              </a:rPr>
              <a:t> </a:t>
            </a:r>
            <a:r>
              <a:rPr sz="3200" b="1" u="sng">
                <a:uFill>
                  <a:solidFill>
                    <a:srgbClr val="000000"/>
                  </a:solidFill>
                </a:uFill>
                <a:latin typeface="Times New Roman"/>
                <a:cs typeface="Times New Roman"/>
              </a:rPr>
              <a:t>from</a:t>
            </a:r>
            <a:r>
              <a:rPr sz="3200" b="1" u="sng" spc="-75">
                <a:uFill>
                  <a:solidFill>
                    <a:srgbClr val="000000"/>
                  </a:solidFill>
                </a:uFill>
                <a:latin typeface="Times New Roman"/>
                <a:cs typeface="Times New Roman"/>
              </a:rPr>
              <a:t> </a:t>
            </a:r>
            <a:r>
              <a:rPr sz="3200" b="1" u="sng" spc="-10">
                <a:uFill>
                  <a:solidFill>
                    <a:srgbClr val="000000"/>
                  </a:solidFill>
                </a:uFill>
                <a:latin typeface="Times New Roman"/>
                <a:cs typeface="Times New Roman"/>
              </a:rPr>
              <a:t>micro?</a:t>
            </a:r>
            <a:endParaRPr sz="3200">
              <a:latin typeface="Times New Roman"/>
              <a:cs typeface="Times New Roman"/>
            </a:endParaRPr>
          </a:p>
        </p:txBody>
      </p:sp>
      <p:grpSp>
        <p:nvGrpSpPr>
          <p:cNvPr id="14" name="object 14"/>
          <p:cNvGrpSpPr/>
          <p:nvPr/>
        </p:nvGrpSpPr>
        <p:grpSpPr>
          <a:xfrm>
            <a:off x="344424" y="1987295"/>
            <a:ext cx="8246745" cy="2581910"/>
            <a:chOff x="344424" y="1987295"/>
            <a:chExt cx="8246745" cy="2581910"/>
          </a:xfrm>
        </p:grpSpPr>
        <p:pic>
          <p:nvPicPr>
            <p:cNvPr id="15" name="object 15"/>
            <p:cNvPicPr/>
            <p:nvPr/>
          </p:nvPicPr>
          <p:blipFill>
            <a:blip r:embed="rId12" cstate="print"/>
            <a:stretch>
              <a:fillRect/>
            </a:stretch>
          </p:blipFill>
          <p:spPr>
            <a:xfrm>
              <a:off x="564479" y="2283933"/>
              <a:ext cx="123781" cy="118624"/>
            </a:xfrm>
            <a:prstGeom prst="rect">
              <a:avLst/>
            </a:prstGeom>
          </p:spPr>
        </p:pic>
        <p:pic>
          <p:nvPicPr>
            <p:cNvPr id="16" name="object 16"/>
            <p:cNvPicPr/>
            <p:nvPr/>
          </p:nvPicPr>
          <p:blipFill>
            <a:blip r:embed="rId13" cstate="print"/>
            <a:stretch>
              <a:fillRect/>
            </a:stretch>
          </p:blipFill>
          <p:spPr>
            <a:xfrm>
              <a:off x="670560" y="1987295"/>
              <a:ext cx="3517391" cy="789431"/>
            </a:xfrm>
            <a:prstGeom prst="rect">
              <a:avLst/>
            </a:prstGeom>
          </p:spPr>
        </p:pic>
        <p:pic>
          <p:nvPicPr>
            <p:cNvPr id="17" name="object 17"/>
            <p:cNvPicPr/>
            <p:nvPr/>
          </p:nvPicPr>
          <p:blipFill>
            <a:blip r:embed="rId14" cstate="print"/>
            <a:stretch>
              <a:fillRect/>
            </a:stretch>
          </p:blipFill>
          <p:spPr>
            <a:xfrm>
              <a:off x="883920" y="1987295"/>
              <a:ext cx="7706868" cy="789431"/>
            </a:xfrm>
            <a:prstGeom prst="rect">
              <a:avLst/>
            </a:prstGeom>
          </p:spPr>
        </p:pic>
        <p:pic>
          <p:nvPicPr>
            <p:cNvPr id="18" name="object 18"/>
            <p:cNvPicPr/>
            <p:nvPr/>
          </p:nvPicPr>
          <p:blipFill>
            <a:blip r:embed="rId15" cstate="print"/>
            <a:stretch>
              <a:fillRect/>
            </a:stretch>
          </p:blipFill>
          <p:spPr>
            <a:xfrm>
              <a:off x="670560" y="2414015"/>
              <a:ext cx="1772412" cy="789431"/>
            </a:xfrm>
            <a:prstGeom prst="rect">
              <a:avLst/>
            </a:prstGeom>
          </p:spPr>
        </p:pic>
        <p:pic>
          <p:nvPicPr>
            <p:cNvPr id="19" name="object 19"/>
            <p:cNvPicPr/>
            <p:nvPr/>
          </p:nvPicPr>
          <p:blipFill>
            <a:blip r:embed="rId16" cstate="print"/>
            <a:stretch>
              <a:fillRect/>
            </a:stretch>
          </p:blipFill>
          <p:spPr>
            <a:xfrm>
              <a:off x="1973579" y="2414015"/>
              <a:ext cx="804671" cy="789431"/>
            </a:xfrm>
            <a:prstGeom prst="rect">
              <a:avLst/>
            </a:prstGeom>
          </p:spPr>
        </p:pic>
        <p:pic>
          <p:nvPicPr>
            <p:cNvPr id="20" name="object 20"/>
            <p:cNvPicPr/>
            <p:nvPr/>
          </p:nvPicPr>
          <p:blipFill>
            <a:blip r:embed="rId17" cstate="print"/>
            <a:stretch>
              <a:fillRect/>
            </a:stretch>
          </p:blipFill>
          <p:spPr>
            <a:xfrm>
              <a:off x="2308859" y="2414015"/>
              <a:ext cx="3931920" cy="789431"/>
            </a:xfrm>
            <a:prstGeom prst="rect">
              <a:avLst/>
            </a:prstGeom>
          </p:spPr>
        </p:pic>
        <p:pic>
          <p:nvPicPr>
            <p:cNvPr id="21" name="object 21"/>
            <p:cNvPicPr/>
            <p:nvPr/>
          </p:nvPicPr>
          <p:blipFill>
            <a:blip r:embed="rId18" cstate="print"/>
            <a:stretch>
              <a:fillRect/>
            </a:stretch>
          </p:blipFill>
          <p:spPr>
            <a:xfrm>
              <a:off x="5856732" y="2414015"/>
              <a:ext cx="2350008" cy="789431"/>
            </a:xfrm>
            <a:prstGeom prst="rect">
              <a:avLst/>
            </a:prstGeom>
          </p:spPr>
        </p:pic>
        <p:pic>
          <p:nvPicPr>
            <p:cNvPr id="22" name="object 22"/>
            <p:cNvPicPr/>
            <p:nvPr/>
          </p:nvPicPr>
          <p:blipFill>
            <a:blip r:embed="rId19" cstate="print"/>
            <a:stretch>
              <a:fillRect/>
            </a:stretch>
          </p:blipFill>
          <p:spPr>
            <a:xfrm>
              <a:off x="670560" y="2840735"/>
              <a:ext cx="2068067" cy="789432"/>
            </a:xfrm>
            <a:prstGeom prst="rect">
              <a:avLst/>
            </a:prstGeom>
          </p:spPr>
        </p:pic>
        <p:pic>
          <p:nvPicPr>
            <p:cNvPr id="23" name="object 23"/>
            <p:cNvPicPr/>
            <p:nvPr/>
          </p:nvPicPr>
          <p:blipFill>
            <a:blip r:embed="rId20" cstate="print"/>
            <a:stretch>
              <a:fillRect/>
            </a:stretch>
          </p:blipFill>
          <p:spPr>
            <a:xfrm>
              <a:off x="2269235" y="2840735"/>
              <a:ext cx="4061460" cy="789432"/>
            </a:xfrm>
            <a:prstGeom prst="rect">
              <a:avLst/>
            </a:prstGeom>
          </p:spPr>
        </p:pic>
        <p:pic>
          <p:nvPicPr>
            <p:cNvPr id="24" name="object 24"/>
            <p:cNvPicPr/>
            <p:nvPr/>
          </p:nvPicPr>
          <p:blipFill>
            <a:blip r:embed="rId21" cstate="print"/>
            <a:stretch>
              <a:fillRect/>
            </a:stretch>
          </p:blipFill>
          <p:spPr>
            <a:xfrm>
              <a:off x="344424" y="3389375"/>
              <a:ext cx="559307" cy="729996"/>
            </a:xfrm>
            <a:prstGeom prst="rect">
              <a:avLst/>
            </a:prstGeom>
          </p:spPr>
        </p:pic>
        <p:pic>
          <p:nvPicPr>
            <p:cNvPr id="25" name="object 25"/>
            <p:cNvPicPr/>
            <p:nvPr/>
          </p:nvPicPr>
          <p:blipFill>
            <a:blip r:embed="rId22" cstate="print"/>
            <a:stretch>
              <a:fillRect/>
            </a:stretch>
          </p:blipFill>
          <p:spPr>
            <a:xfrm>
              <a:off x="670560" y="3352799"/>
              <a:ext cx="3093719" cy="789432"/>
            </a:xfrm>
            <a:prstGeom prst="rect">
              <a:avLst/>
            </a:prstGeom>
          </p:spPr>
        </p:pic>
        <p:pic>
          <p:nvPicPr>
            <p:cNvPr id="26" name="object 26"/>
            <p:cNvPicPr/>
            <p:nvPr/>
          </p:nvPicPr>
          <p:blipFill>
            <a:blip r:embed="rId23" cstate="print"/>
            <a:stretch>
              <a:fillRect/>
            </a:stretch>
          </p:blipFill>
          <p:spPr>
            <a:xfrm>
              <a:off x="3294888" y="3352799"/>
              <a:ext cx="3753612" cy="789432"/>
            </a:xfrm>
            <a:prstGeom prst="rect">
              <a:avLst/>
            </a:prstGeom>
          </p:spPr>
        </p:pic>
        <p:pic>
          <p:nvPicPr>
            <p:cNvPr id="27" name="object 27"/>
            <p:cNvPicPr/>
            <p:nvPr/>
          </p:nvPicPr>
          <p:blipFill>
            <a:blip r:embed="rId24" cstate="print"/>
            <a:stretch>
              <a:fillRect/>
            </a:stretch>
          </p:blipFill>
          <p:spPr>
            <a:xfrm>
              <a:off x="6579108" y="3352799"/>
              <a:ext cx="647700" cy="789432"/>
            </a:xfrm>
            <a:prstGeom prst="rect">
              <a:avLst/>
            </a:prstGeom>
          </p:spPr>
        </p:pic>
        <p:pic>
          <p:nvPicPr>
            <p:cNvPr id="28" name="object 28"/>
            <p:cNvPicPr/>
            <p:nvPr/>
          </p:nvPicPr>
          <p:blipFill>
            <a:blip r:embed="rId25" cstate="print"/>
            <a:stretch>
              <a:fillRect/>
            </a:stretch>
          </p:blipFill>
          <p:spPr>
            <a:xfrm>
              <a:off x="883920" y="3352799"/>
              <a:ext cx="7606283" cy="789432"/>
            </a:xfrm>
            <a:prstGeom prst="rect">
              <a:avLst/>
            </a:prstGeom>
          </p:spPr>
        </p:pic>
        <p:pic>
          <p:nvPicPr>
            <p:cNvPr id="29" name="object 29"/>
            <p:cNvPicPr/>
            <p:nvPr/>
          </p:nvPicPr>
          <p:blipFill>
            <a:blip r:embed="rId26" cstate="print"/>
            <a:stretch>
              <a:fillRect/>
            </a:stretch>
          </p:blipFill>
          <p:spPr>
            <a:xfrm>
              <a:off x="670560" y="3779519"/>
              <a:ext cx="1059180" cy="789432"/>
            </a:xfrm>
            <a:prstGeom prst="rect">
              <a:avLst/>
            </a:prstGeom>
          </p:spPr>
        </p:pic>
      </p:grpSp>
      <p:sp>
        <p:nvSpPr>
          <p:cNvPr id="30" name="object 30"/>
          <p:cNvSpPr txBox="1"/>
          <p:nvPr/>
        </p:nvSpPr>
        <p:spPr>
          <a:xfrm>
            <a:off x="535940" y="2078558"/>
            <a:ext cx="7727315" cy="2244725"/>
          </a:xfrm>
          <a:prstGeom prst="rect">
            <a:avLst/>
          </a:prstGeom>
        </p:spPr>
        <p:txBody>
          <a:bodyPr vert="horz" wrap="square" lIns="0" tIns="12065" rIns="0" bIns="0" rtlCol="0">
            <a:spAutoFit/>
          </a:bodyPr>
          <a:lstStyle/>
          <a:p>
            <a:pPr marL="355600" marR="5080" indent="-342900">
              <a:lnSpc>
                <a:spcPct val="100000"/>
              </a:lnSpc>
              <a:spcBef>
                <a:spcPts val="95"/>
              </a:spcBef>
              <a:buChar char="•"/>
              <a:tabLst>
                <a:tab pos="355600" algn="l"/>
              </a:tabLst>
            </a:pPr>
            <a:r>
              <a:rPr sz="2800" u="sng">
                <a:solidFill>
                  <a:srgbClr val="FF0000"/>
                </a:solidFill>
                <a:uFill>
                  <a:solidFill>
                    <a:srgbClr val="FF0000"/>
                  </a:solidFill>
                </a:uFill>
                <a:latin typeface="Times New Roman"/>
                <a:cs typeface="Times New Roman"/>
              </a:rPr>
              <a:t>Quantum</a:t>
            </a:r>
            <a:r>
              <a:rPr sz="2800" u="sng" spc="-95">
                <a:solidFill>
                  <a:srgbClr val="FF0000"/>
                </a:solidFill>
                <a:uFill>
                  <a:solidFill>
                    <a:srgbClr val="FF0000"/>
                  </a:solidFill>
                </a:uFill>
                <a:latin typeface="Times New Roman"/>
                <a:cs typeface="Times New Roman"/>
              </a:rPr>
              <a:t> </a:t>
            </a:r>
            <a:r>
              <a:rPr sz="2800" u="sng">
                <a:solidFill>
                  <a:srgbClr val="FF0000"/>
                </a:solidFill>
                <a:uFill>
                  <a:solidFill>
                    <a:srgbClr val="FF0000"/>
                  </a:solidFill>
                </a:uFill>
                <a:latin typeface="Times New Roman"/>
                <a:cs typeface="Times New Roman"/>
              </a:rPr>
              <a:t>phenomena</a:t>
            </a:r>
            <a:r>
              <a:rPr sz="2800" spc="-90">
                <a:solidFill>
                  <a:srgbClr val="FF0000"/>
                </a:solidFill>
                <a:latin typeface="Times New Roman"/>
                <a:cs typeface="Times New Roman"/>
              </a:rPr>
              <a:t> </a:t>
            </a:r>
            <a:r>
              <a:rPr sz="2800">
                <a:solidFill>
                  <a:srgbClr val="FF0000"/>
                </a:solidFill>
                <a:latin typeface="Times New Roman"/>
                <a:cs typeface="Times New Roman"/>
              </a:rPr>
              <a:t>brought</a:t>
            </a:r>
            <a:r>
              <a:rPr sz="2800" spc="-95">
                <a:solidFill>
                  <a:srgbClr val="FF0000"/>
                </a:solidFill>
                <a:latin typeface="Times New Roman"/>
                <a:cs typeface="Times New Roman"/>
              </a:rPr>
              <a:t> </a:t>
            </a:r>
            <a:r>
              <a:rPr sz="2800">
                <a:solidFill>
                  <a:srgbClr val="FF0000"/>
                </a:solidFill>
                <a:latin typeface="Times New Roman"/>
                <a:cs typeface="Times New Roman"/>
              </a:rPr>
              <a:t>about</a:t>
            </a:r>
            <a:r>
              <a:rPr sz="2800" spc="-95">
                <a:solidFill>
                  <a:srgbClr val="FF0000"/>
                </a:solidFill>
                <a:latin typeface="Times New Roman"/>
                <a:cs typeface="Times New Roman"/>
              </a:rPr>
              <a:t> </a:t>
            </a:r>
            <a:r>
              <a:rPr sz="2800">
                <a:solidFill>
                  <a:srgbClr val="FF0000"/>
                </a:solidFill>
                <a:latin typeface="Times New Roman"/>
                <a:cs typeface="Times New Roman"/>
              </a:rPr>
              <a:t>by</a:t>
            </a:r>
            <a:r>
              <a:rPr sz="2800" spc="-100">
                <a:solidFill>
                  <a:srgbClr val="FF0000"/>
                </a:solidFill>
                <a:latin typeface="Times New Roman"/>
                <a:cs typeface="Times New Roman"/>
              </a:rPr>
              <a:t> </a:t>
            </a:r>
            <a:r>
              <a:rPr sz="2800">
                <a:solidFill>
                  <a:srgbClr val="FF0000"/>
                </a:solidFill>
                <a:latin typeface="Times New Roman"/>
                <a:cs typeface="Times New Roman"/>
              </a:rPr>
              <a:t>reduction</a:t>
            </a:r>
            <a:r>
              <a:rPr sz="2800" spc="-100">
                <a:solidFill>
                  <a:srgbClr val="FF0000"/>
                </a:solidFill>
                <a:latin typeface="Times New Roman"/>
                <a:cs typeface="Times New Roman"/>
              </a:rPr>
              <a:t> </a:t>
            </a:r>
            <a:r>
              <a:rPr sz="2800" spc="-25">
                <a:solidFill>
                  <a:srgbClr val="FF0000"/>
                </a:solidFill>
                <a:latin typeface="Times New Roman"/>
                <a:cs typeface="Times New Roman"/>
              </a:rPr>
              <a:t>in </a:t>
            </a:r>
            <a:r>
              <a:rPr sz="2800" spc="-10">
                <a:solidFill>
                  <a:srgbClr val="FF0000"/>
                </a:solidFill>
                <a:latin typeface="Times New Roman"/>
                <a:cs typeface="Times New Roman"/>
              </a:rPr>
              <a:t>dimensionality</a:t>
            </a:r>
            <a:r>
              <a:rPr sz="2800" spc="-70">
                <a:solidFill>
                  <a:srgbClr val="FF0000"/>
                </a:solidFill>
                <a:latin typeface="Times New Roman"/>
                <a:cs typeface="Times New Roman"/>
              </a:rPr>
              <a:t> </a:t>
            </a:r>
            <a:r>
              <a:rPr sz="2800">
                <a:solidFill>
                  <a:srgbClr val="FF0000"/>
                </a:solidFill>
                <a:latin typeface="Times New Roman"/>
                <a:cs typeface="Times New Roman"/>
              </a:rPr>
              <a:t>induce</a:t>
            </a:r>
            <a:r>
              <a:rPr sz="2800" spc="-80">
                <a:solidFill>
                  <a:srgbClr val="FF0000"/>
                </a:solidFill>
                <a:latin typeface="Times New Roman"/>
                <a:cs typeface="Times New Roman"/>
              </a:rPr>
              <a:t> </a:t>
            </a:r>
            <a:r>
              <a:rPr sz="2800">
                <a:solidFill>
                  <a:srgbClr val="FF0000"/>
                </a:solidFill>
                <a:latin typeface="Times New Roman"/>
                <a:cs typeface="Times New Roman"/>
              </a:rPr>
              <a:t>new</a:t>
            </a:r>
            <a:r>
              <a:rPr sz="2800" spc="-55">
                <a:solidFill>
                  <a:srgbClr val="FF0000"/>
                </a:solidFill>
                <a:latin typeface="Times New Roman"/>
                <a:cs typeface="Times New Roman"/>
              </a:rPr>
              <a:t> </a:t>
            </a:r>
            <a:r>
              <a:rPr sz="2800">
                <a:solidFill>
                  <a:srgbClr val="FF0000"/>
                </a:solidFill>
                <a:latin typeface="Times New Roman"/>
                <a:cs typeface="Times New Roman"/>
              </a:rPr>
              <a:t>physical</a:t>
            </a:r>
            <a:r>
              <a:rPr sz="2800" spc="-60">
                <a:solidFill>
                  <a:srgbClr val="FF0000"/>
                </a:solidFill>
                <a:latin typeface="Times New Roman"/>
                <a:cs typeface="Times New Roman"/>
              </a:rPr>
              <a:t> </a:t>
            </a:r>
            <a:r>
              <a:rPr sz="2800">
                <a:solidFill>
                  <a:srgbClr val="FF0000"/>
                </a:solidFill>
                <a:latin typeface="Times New Roman"/>
                <a:cs typeface="Times New Roman"/>
              </a:rPr>
              <a:t>and</a:t>
            </a:r>
            <a:r>
              <a:rPr sz="2800" spc="-55">
                <a:solidFill>
                  <a:srgbClr val="FF0000"/>
                </a:solidFill>
                <a:latin typeface="Times New Roman"/>
                <a:cs typeface="Times New Roman"/>
              </a:rPr>
              <a:t> </a:t>
            </a:r>
            <a:r>
              <a:rPr sz="2800" spc="-10">
                <a:solidFill>
                  <a:srgbClr val="FF0000"/>
                </a:solidFill>
                <a:latin typeface="Times New Roman"/>
                <a:cs typeface="Times New Roman"/>
              </a:rPr>
              <a:t>chemical </a:t>
            </a:r>
            <a:r>
              <a:rPr sz="2800">
                <a:solidFill>
                  <a:srgbClr val="FF0000"/>
                </a:solidFill>
                <a:latin typeface="Times New Roman"/>
                <a:cs typeface="Times New Roman"/>
              </a:rPr>
              <a:t>properties.</a:t>
            </a:r>
            <a:r>
              <a:rPr sz="2800" spc="-135">
                <a:solidFill>
                  <a:srgbClr val="FF0000"/>
                </a:solidFill>
                <a:latin typeface="Times New Roman"/>
                <a:cs typeface="Times New Roman"/>
              </a:rPr>
              <a:t> </a:t>
            </a:r>
            <a:r>
              <a:rPr sz="2800">
                <a:solidFill>
                  <a:srgbClr val="006600"/>
                </a:solidFill>
                <a:latin typeface="Times New Roman"/>
                <a:cs typeface="Times New Roman"/>
              </a:rPr>
              <a:t>(Quantum</a:t>
            </a:r>
            <a:r>
              <a:rPr sz="2800" spc="-135">
                <a:solidFill>
                  <a:srgbClr val="006600"/>
                </a:solidFill>
                <a:latin typeface="Times New Roman"/>
                <a:cs typeface="Times New Roman"/>
              </a:rPr>
              <a:t> </a:t>
            </a:r>
            <a:r>
              <a:rPr sz="2800">
                <a:solidFill>
                  <a:srgbClr val="006600"/>
                </a:solidFill>
                <a:latin typeface="Times New Roman"/>
                <a:cs typeface="Times New Roman"/>
              </a:rPr>
              <a:t>Confinement</a:t>
            </a:r>
            <a:r>
              <a:rPr sz="2800" spc="-125">
                <a:solidFill>
                  <a:srgbClr val="006600"/>
                </a:solidFill>
                <a:latin typeface="Times New Roman"/>
                <a:cs typeface="Times New Roman"/>
              </a:rPr>
              <a:t> </a:t>
            </a:r>
            <a:r>
              <a:rPr sz="2800" spc="-50">
                <a:solidFill>
                  <a:srgbClr val="006600"/>
                </a:solidFill>
                <a:latin typeface="Times New Roman"/>
                <a:cs typeface="Times New Roman"/>
              </a:rPr>
              <a:t>)</a:t>
            </a:r>
            <a:endParaRPr sz="2800">
              <a:latin typeface="Times New Roman"/>
              <a:cs typeface="Times New Roman"/>
            </a:endParaRPr>
          </a:p>
          <a:p>
            <a:pPr marL="355600" marR="102235" indent="-342900">
              <a:lnSpc>
                <a:spcPct val="100000"/>
              </a:lnSpc>
              <a:spcBef>
                <a:spcPts val="675"/>
              </a:spcBef>
              <a:buChar char="•"/>
              <a:tabLst>
                <a:tab pos="355600" algn="l"/>
              </a:tabLst>
            </a:pPr>
            <a:r>
              <a:rPr sz="2800" u="sng">
                <a:solidFill>
                  <a:srgbClr val="FF0000"/>
                </a:solidFill>
                <a:uFill>
                  <a:solidFill>
                    <a:srgbClr val="FF0000"/>
                  </a:solidFill>
                </a:uFill>
                <a:latin typeface="Times New Roman"/>
                <a:cs typeface="Times New Roman"/>
              </a:rPr>
              <a:t>Increased</a:t>
            </a:r>
            <a:r>
              <a:rPr sz="2800" u="sng" spc="-70">
                <a:solidFill>
                  <a:srgbClr val="FF0000"/>
                </a:solidFill>
                <a:uFill>
                  <a:solidFill>
                    <a:srgbClr val="FF0000"/>
                  </a:solidFill>
                </a:uFill>
                <a:latin typeface="Times New Roman"/>
                <a:cs typeface="Times New Roman"/>
              </a:rPr>
              <a:t> </a:t>
            </a:r>
            <a:r>
              <a:rPr sz="2800" u="sng">
                <a:solidFill>
                  <a:srgbClr val="FF0000"/>
                </a:solidFill>
                <a:uFill>
                  <a:solidFill>
                    <a:srgbClr val="FF0000"/>
                  </a:solidFill>
                </a:uFill>
                <a:latin typeface="Times New Roman"/>
                <a:cs typeface="Times New Roman"/>
              </a:rPr>
              <a:t>Surface</a:t>
            </a:r>
            <a:r>
              <a:rPr sz="2800" u="sng" spc="-50">
                <a:solidFill>
                  <a:srgbClr val="FF0000"/>
                </a:solidFill>
                <a:uFill>
                  <a:solidFill>
                    <a:srgbClr val="FF0000"/>
                  </a:solidFill>
                </a:uFill>
                <a:latin typeface="Times New Roman"/>
                <a:cs typeface="Times New Roman"/>
              </a:rPr>
              <a:t> </a:t>
            </a:r>
            <a:r>
              <a:rPr sz="2800" u="sng">
                <a:solidFill>
                  <a:srgbClr val="FF0000"/>
                </a:solidFill>
                <a:uFill>
                  <a:solidFill>
                    <a:srgbClr val="FF0000"/>
                  </a:solidFill>
                </a:uFill>
                <a:latin typeface="Times New Roman"/>
                <a:cs typeface="Times New Roman"/>
              </a:rPr>
              <a:t>to</a:t>
            </a:r>
            <a:r>
              <a:rPr sz="2800" u="sng" spc="-120">
                <a:solidFill>
                  <a:srgbClr val="FF0000"/>
                </a:solidFill>
                <a:uFill>
                  <a:solidFill>
                    <a:srgbClr val="FF0000"/>
                  </a:solidFill>
                </a:uFill>
                <a:latin typeface="Times New Roman"/>
                <a:cs typeface="Times New Roman"/>
              </a:rPr>
              <a:t> </a:t>
            </a:r>
            <a:r>
              <a:rPr sz="2800" u="sng" spc="-65">
                <a:solidFill>
                  <a:srgbClr val="FF0000"/>
                </a:solidFill>
                <a:uFill>
                  <a:solidFill>
                    <a:srgbClr val="FF0000"/>
                  </a:solidFill>
                </a:uFill>
                <a:latin typeface="Times New Roman"/>
                <a:cs typeface="Times New Roman"/>
              </a:rPr>
              <a:t>Volume</a:t>
            </a:r>
            <a:r>
              <a:rPr sz="2800" u="sng" spc="-50">
                <a:solidFill>
                  <a:srgbClr val="FF0000"/>
                </a:solidFill>
                <a:uFill>
                  <a:solidFill>
                    <a:srgbClr val="FF0000"/>
                  </a:solidFill>
                </a:uFill>
                <a:latin typeface="Times New Roman"/>
                <a:cs typeface="Times New Roman"/>
              </a:rPr>
              <a:t> </a:t>
            </a:r>
            <a:r>
              <a:rPr sz="2800" u="sng">
                <a:solidFill>
                  <a:srgbClr val="FF0000"/>
                </a:solidFill>
                <a:uFill>
                  <a:solidFill>
                    <a:srgbClr val="FF0000"/>
                  </a:solidFill>
                </a:uFill>
                <a:latin typeface="Times New Roman"/>
                <a:cs typeface="Times New Roman"/>
              </a:rPr>
              <a:t>Ratio</a:t>
            </a:r>
            <a:r>
              <a:rPr sz="2800" u="sng" spc="-75">
                <a:solidFill>
                  <a:srgbClr val="FF0000"/>
                </a:solidFill>
                <a:uFill>
                  <a:solidFill>
                    <a:srgbClr val="FF0000"/>
                  </a:solidFill>
                </a:uFill>
                <a:latin typeface="Times New Roman"/>
                <a:cs typeface="Times New Roman"/>
              </a:rPr>
              <a:t> </a:t>
            </a:r>
            <a:r>
              <a:rPr sz="2800" u="sng">
                <a:solidFill>
                  <a:srgbClr val="FF0000"/>
                </a:solidFill>
                <a:uFill>
                  <a:solidFill>
                    <a:srgbClr val="FF0000"/>
                  </a:solidFill>
                </a:uFill>
                <a:latin typeface="Times New Roman"/>
                <a:cs typeface="Times New Roman"/>
              </a:rPr>
              <a:t>(S/V)</a:t>
            </a:r>
            <a:r>
              <a:rPr sz="2800" u="sng" spc="-35">
                <a:solidFill>
                  <a:srgbClr val="FF0000"/>
                </a:solidFill>
                <a:uFill>
                  <a:solidFill>
                    <a:srgbClr val="FF0000"/>
                  </a:solidFill>
                </a:uFill>
                <a:latin typeface="Times New Roman"/>
                <a:cs typeface="Times New Roman"/>
              </a:rPr>
              <a:t> </a:t>
            </a:r>
            <a:r>
              <a:rPr sz="2800" u="sng">
                <a:solidFill>
                  <a:srgbClr val="FF0000"/>
                </a:solidFill>
                <a:uFill>
                  <a:solidFill>
                    <a:srgbClr val="FF0000"/>
                  </a:solidFill>
                </a:uFill>
                <a:latin typeface="Times New Roman"/>
                <a:cs typeface="Times New Roman"/>
              </a:rPr>
              <a:t>–</a:t>
            </a:r>
            <a:r>
              <a:rPr sz="2800" u="sng" spc="-65">
                <a:solidFill>
                  <a:srgbClr val="FF0000"/>
                </a:solidFill>
                <a:uFill>
                  <a:solidFill>
                    <a:srgbClr val="FF0000"/>
                  </a:solidFill>
                </a:uFill>
                <a:latin typeface="Times New Roman"/>
                <a:cs typeface="Times New Roman"/>
              </a:rPr>
              <a:t> </a:t>
            </a:r>
            <a:r>
              <a:rPr sz="2800" u="sng" spc="-10">
                <a:solidFill>
                  <a:srgbClr val="FF0000"/>
                </a:solidFill>
                <a:uFill>
                  <a:solidFill>
                    <a:srgbClr val="FF0000"/>
                  </a:solidFill>
                </a:uFill>
                <a:latin typeface="Times New Roman"/>
                <a:cs typeface="Times New Roman"/>
              </a:rPr>
              <a:t>Surface</a:t>
            </a:r>
            <a:r>
              <a:rPr sz="2800" spc="-10">
                <a:solidFill>
                  <a:srgbClr val="FF0000"/>
                </a:solidFill>
                <a:latin typeface="Times New Roman"/>
                <a:cs typeface="Times New Roman"/>
              </a:rPr>
              <a:t> </a:t>
            </a:r>
            <a:r>
              <a:rPr sz="2800" u="sng" spc="-20">
                <a:solidFill>
                  <a:srgbClr val="FF0000"/>
                </a:solidFill>
                <a:uFill>
                  <a:solidFill>
                    <a:srgbClr val="FF0000"/>
                  </a:solidFill>
                </a:uFill>
                <a:latin typeface="Times New Roman"/>
                <a:cs typeface="Times New Roman"/>
              </a:rPr>
              <a:t>area</a:t>
            </a:r>
            <a:endParaRPr sz="2800">
              <a:latin typeface="Times New Roman"/>
              <a:cs typeface="Times New Roman"/>
            </a:endParaRPr>
          </a:p>
        </p:txBody>
      </p:sp>
      <p:grpSp>
        <p:nvGrpSpPr>
          <p:cNvPr id="31" name="object 31"/>
          <p:cNvGrpSpPr/>
          <p:nvPr/>
        </p:nvGrpSpPr>
        <p:grpSpPr>
          <a:xfrm>
            <a:off x="47625" y="48259"/>
            <a:ext cx="9048750" cy="6761480"/>
            <a:chOff x="47625" y="48259"/>
            <a:chExt cx="9048750" cy="6761480"/>
          </a:xfrm>
        </p:grpSpPr>
        <p:sp>
          <p:nvSpPr>
            <p:cNvPr id="32" name="object 32"/>
            <p:cNvSpPr/>
            <p:nvPr/>
          </p:nvSpPr>
          <p:spPr>
            <a:xfrm>
              <a:off x="47625" y="48259"/>
              <a:ext cx="9048750" cy="6761480"/>
            </a:xfrm>
            <a:custGeom>
              <a:avLst/>
              <a:gdLst/>
              <a:ahLst/>
              <a:cxnLst/>
              <a:rect l="l" t="t" r="r" b="b"/>
              <a:pathLst>
                <a:path w="9048750" h="6761480">
                  <a:moveTo>
                    <a:pt x="9025890" y="22860"/>
                  </a:moveTo>
                  <a:lnTo>
                    <a:pt x="8991600" y="22860"/>
                  </a:lnTo>
                  <a:lnTo>
                    <a:pt x="8991600" y="57150"/>
                  </a:lnTo>
                  <a:lnTo>
                    <a:pt x="8991600" y="6704330"/>
                  </a:lnTo>
                  <a:lnTo>
                    <a:pt x="57150" y="6704330"/>
                  </a:lnTo>
                  <a:lnTo>
                    <a:pt x="57150" y="57150"/>
                  </a:lnTo>
                  <a:lnTo>
                    <a:pt x="8991600" y="57150"/>
                  </a:lnTo>
                  <a:lnTo>
                    <a:pt x="8991600" y="22860"/>
                  </a:lnTo>
                  <a:lnTo>
                    <a:pt x="22860" y="22860"/>
                  </a:lnTo>
                  <a:lnTo>
                    <a:pt x="22860" y="57150"/>
                  </a:lnTo>
                  <a:lnTo>
                    <a:pt x="22860" y="6704330"/>
                  </a:lnTo>
                  <a:lnTo>
                    <a:pt x="22860" y="6738620"/>
                  </a:lnTo>
                  <a:lnTo>
                    <a:pt x="9025890" y="6738620"/>
                  </a:lnTo>
                  <a:lnTo>
                    <a:pt x="9025890" y="6704965"/>
                  </a:lnTo>
                  <a:lnTo>
                    <a:pt x="9025890" y="6704330"/>
                  </a:lnTo>
                  <a:lnTo>
                    <a:pt x="9025890" y="57150"/>
                  </a:lnTo>
                  <a:lnTo>
                    <a:pt x="9025890" y="56515"/>
                  </a:lnTo>
                  <a:lnTo>
                    <a:pt x="9025890" y="22860"/>
                  </a:lnTo>
                  <a:close/>
                </a:path>
                <a:path w="9048750" h="6761480">
                  <a:moveTo>
                    <a:pt x="9048750" y="0"/>
                  </a:moveTo>
                  <a:lnTo>
                    <a:pt x="9037320" y="0"/>
                  </a:lnTo>
                  <a:lnTo>
                    <a:pt x="9037320" y="11430"/>
                  </a:lnTo>
                  <a:lnTo>
                    <a:pt x="9037320" y="6750050"/>
                  </a:lnTo>
                  <a:lnTo>
                    <a:pt x="11430" y="6750050"/>
                  </a:lnTo>
                  <a:lnTo>
                    <a:pt x="11430" y="11430"/>
                  </a:lnTo>
                  <a:lnTo>
                    <a:pt x="9037320" y="11430"/>
                  </a:lnTo>
                  <a:lnTo>
                    <a:pt x="9037320" y="0"/>
                  </a:lnTo>
                  <a:lnTo>
                    <a:pt x="0" y="0"/>
                  </a:lnTo>
                  <a:lnTo>
                    <a:pt x="0" y="11430"/>
                  </a:lnTo>
                  <a:lnTo>
                    <a:pt x="0" y="6750050"/>
                  </a:lnTo>
                  <a:lnTo>
                    <a:pt x="0" y="6761480"/>
                  </a:lnTo>
                  <a:lnTo>
                    <a:pt x="9048750" y="6761480"/>
                  </a:lnTo>
                  <a:lnTo>
                    <a:pt x="9048750" y="6750685"/>
                  </a:lnTo>
                  <a:lnTo>
                    <a:pt x="9048750" y="6750050"/>
                  </a:lnTo>
                  <a:lnTo>
                    <a:pt x="9048750" y="11430"/>
                  </a:lnTo>
                  <a:lnTo>
                    <a:pt x="9048750" y="10795"/>
                  </a:lnTo>
                  <a:lnTo>
                    <a:pt x="9048750" y="0"/>
                  </a:lnTo>
                  <a:close/>
                </a:path>
              </a:pathLst>
            </a:custGeom>
            <a:solidFill>
              <a:srgbClr val="000000"/>
            </a:solidFill>
          </p:spPr>
          <p:txBody>
            <a:bodyPr wrap="square" lIns="0" tIns="0" rIns="0" bIns="0" rtlCol="0"/>
            <a:lstStyle/>
            <a:p>
              <a:endParaRPr/>
            </a:p>
          </p:txBody>
        </p:sp>
        <p:pic>
          <p:nvPicPr>
            <p:cNvPr id="33" name="object 33"/>
            <p:cNvPicPr/>
            <p:nvPr/>
          </p:nvPicPr>
          <p:blipFill>
            <a:blip r:embed="rId27" cstate="print"/>
            <a:stretch>
              <a:fillRect/>
            </a:stretch>
          </p:blipFill>
          <p:spPr>
            <a:xfrm>
              <a:off x="7043160" y="4647564"/>
              <a:ext cx="1767721" cy="1859280"/>
            </a:xfrm>
            <a:prstGeom prst="rect">
              <a:avLst/>
            </a:prstGeom>
          </p:spPr>
        </p:pic>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99126" y="1089025"/>
            <a:ext cx="3503549" cy="1908175"/>
          </a:xfrm>
          <a:prstGeom prst="rect">
            <a:avLst/>
          </a:prstGeom>
        </p:spPr>
      </p:pic>
      <p:pic>
        <p:nvPicPr>
          <p:cNvPr id="3" name="object 3"/>
          <p:cNvPicPr/>
          <p:nvPr/>
        </p:nvPicPr>
        <p:blipFill>
          <a:blip r:embed="rId3" cstate="print"/>
          <a:stretch>
            <a:fillRect/>
          </a:stretch>
        </p:blipFill>
        <p:spPr>
          <a:xfrm>
            <a:off x="368300" y="1063625"/>
            <a:ext cx="2954274" cy="2305050"/>
          </a:xfrm>
          <a:prstGeom prst="rect">
            <a:avLst/>
          </a:prstGeom>
        </p:spPr>
      </p:pic>
      <p:pic>
        <p:nvPicPr>
          <p:cNvPr id="4" name="object 4"/>
          <p:cNvPicPr/>
          <p:nvPr/>
        </p:nvPicPr>
        <p:blipFill>
          <a:blip r:embed="rId4" cstate="print"/>
          <a:stretch>
            <a:fillRect/>
          </a:stretch>
        </p:blipFill>
        <p:spPr>
          <a:xfrm>
            <a:off x="127000" y="5181600"/>
            <a:ext cx="4040251" cy="1152525"/>
          </a:xfrm>
          <a:prstGeom prst="rect">
            <a:avLst/>
          </a:prstGeom>
        </p:spPr>
      </p:pic>
      <p:pic>
        <p:nvPicPr>
          <p:cNvPr id="5" name="object 5"/>
          <p:cNvPicPr/>
          <p:nvPr/>
        </p:nvPicPr>
        <p:blipFill>
          <a:blip r:embed="rId5" cstate="print"/>
          <a:stretch>
            <a:fillRect/>
          </a:stretch>
        </p:blipFill>
        <p:spPr>
          <a:xfrm>
            <a:off x="5999226" y="4372038"/>
            <a:ext cx="2794000" cy="2195449"/>
          </a:xfrm>
          <a:prstGeom prst="rect">
            <a:avLst/>
          </a:prstGeom>
        </p:spPr>
      </p:pic>
      <p:pic>
        <p:nvPicPr>
          <p:cNvPr id="6" name="object 6"/>
          <p:cNvPicPr/>
          <p:nvPr/>
        </p:nvPicPr>
        <p:blipFill>
          <a:blip r:embed="rId6" cstate="print"/>
          <a:stretch>
            <a:fillRect/>
          </a:stretch>
        </p:blipFill>
        <p:spPr>
          <a:xfrm>
            <a:off x="3468751" y="2708148"/>
            <a:ext cx="1608074" cy="2376551"/>
          </a:xfrm>
          <a:prstGeom prst="rect">
            <a:avLst/>
          </a:prstGeom>
        </p:spPr>
      </p:pic>
      <p:grpSp>
        <p:nvGrpSpPr>
          <p:cNvPr id="7" name="object 7"/>
          <p:cNvGrpSpPr/>
          <p:nvPr/>
        </p:nvGrpSpPr>
        <p:grpSpPr>
          <a:xfrm>
            <a:off x="208788" y="79247"/>
            <a:ext cx="4768850" cy="899160"/>
            <a:chOff x="208788" y="79247"/>
            <a:chExt cx="4768850" cy="899160"/>
          </a:xfrm>
        </p:grpSpPr>
        <p:pic>
          <p:nvPicPr>
            <p:cNvPr id="8" name="object 8"/>
            <p:cNvPicPr/>
            <p:nvPr/>
          </p:nvPicPr>
          <p:blipFill>
            <a:blip r:embed="rId7" cstate="print"/>
            <a:stretch>
              <a:fillRect/>
            </a:stretch>
          </p:blipFill>
          <p:spPr>
            <a:xfrm>
              <a:off x="208788" y="79247"/>
              <a:ext cx="4768596" cy="899160"/>
            </a:xfrm>
            <a:prstGeom prst="rect">
              <a:avLst/>
            </a:prstGeom>
          </p:spPr>
        </p:pic>
        <p:pic>
          <p:nvPicPr>
            <p:cNvPr id="9" name="object 9"/>
            <p:cNvPicPr/>
            <p:nvPr/>
          </p:nvPicPr>
          <p:blipFill>
            <a:blip r:embed="rId8" cstate="print"/>
            <a:stretch>
              <a:fillRect/>
            </a:stretch>
          </p:blipFill>
          <p:spPr>
            <a:xfrm>
              <a:off x="452628" y="637031"/>
              <a:ext cx="4280916" cy="83820"/>
            </a:xfrm>
            <a:prstGeom prst="rect">
              <a:avLst/>
            </a:prstGeom>
          </p:spPr>
        </p:pic>
      </p:grpSp>
      <p:sp>
        <p:nvSpPr>
          <p:cNvPr id="10" name="object 10"/>
          <p:cNvSpPr txBox="1">
            <a:spLocks noGrp="1"/>
          </p:cNvSpPr>
          <p:nvPr>
            <p:ph type="title"/>
          </p:nvPr>
        </p:nvSpPr>
        <p:spPr>
          <a:prstGeom prst="rect">
            <a:avLst/>
          </a:prstGeom>
        </p:spPr>
        <p:txBody>
          <a:bodyPr vert="horz" wrap="square" lIns="0" tIns="214566" rIns="0" bIns="0" rtlCol="0">
            <a:spAutoFit/>
          </a:bodyPr>
          <a:lstStyle/>
          <a:p>
            <a:pPr marL="228600">
              <a:lnSpc>
                <a:spcPct val="100000"/>
              </a:lnSpc>
              <a:spcBef>
                <a:spcPts val="840"/>
              </a:spcBef>
            </a:pPr>
            <a:r>
              <a:rPr sz="3200" b="1" u="sng">
                <a:uFill>
                  <a:solidFill>
                    <a:srgbClr val="000000"/>
                  </a:solidFill>
                </a:uFill>
                <a:latin typeface="Times New Roman"/>
                <a:cs typeface="Times New Roman"/>
              </a:rPr>
              <a:t>Surface</a:t>
            </a:r>
            <a:r>
              <a:rPr sz="3200" b="1" u="sng" spc="-65">
                <a:uFill>
                  <a:solidFill>
                    <a:srgbClr val="000000"/>
                  </a:solidFill>
                </a:uFill>
                <a:latin typeface="Times New Roman"/>
                <a:cs typeface="Times New Roman"/>
              </a:rPr>
              <a:t> </a:t>
            </a:r>
            <a:r>
              <a:rPr sz="3200" b="1" u="sng">
                <a:uFill>
                  <a:solidFill>
                    <a:srgbClr val="000000"/>
                  </a:solidFill>
                </a:uFill>
                <a:latin typeface="Times New Roman"/>
                <a:cs typeface="Times New Roman"/>
              </a:rPr>
              <a:t>to</a:t>
            </a:r>
            <a:r>
              <a:rPr sz="3200" b="1" u="sng" spc="-120">
                <a:uFill>
                  <a:solidFill>
                    <a:srgbClr val="000000"/>
                  </a:solidFill>
                </a:uFill>
                <a:latin typeface="Times New Roman"/>
                <a:cs typeface="Times New Roman"/>
              </a:rPr>
              <a:t> </a:t>
            </a:r>
            <a:r>
              <a:rPr sz="3200" b="1" u="sng" spc="-30">
                <a:uFill>
                  <a:solidFill>
                    <a:srgbClr val="000000"/>
                  </a:solidFill>
                </a:uFill>
                <a:latin typeface="Times New Roman"/>
                <a:cs typeface="Times New Roman"/>
              </a:rPr>
              <a:t>Volume</a:t>
            </a:r>
            <a:r>
              <a:rPr sz="3200" b="1" u="sng" spc="-60">
                <a:uFill>
                  <a:solidFill>
                    <a:srgbClr val="000000"/>
                  </a:solidFill>
                </a:uFill>
                <a:latin typeface="Times New Roman"/>
                <a:cs typeface="Times New Roman"/>
              </a:rPr>
              <a:t> </a:t>
            </a:r>
            <a:r>
              <a:rPr sz="3200" b="1" u="sng" spc="-10">
                <a:uFill>
                  <a:solidFill>
                    <a:srgbClr val="000000"/>
                  </a:solidFill>
                </a:uFill>
                <a:latin typeface="Times New Roman"/>
                <a:cs typeface="Times New Roman"/>
              </a:rPr>
              <a:t>Ratio</a:t>
            </a:r>
            <a:endParaRPr sz="3200">
              <a:latin typeface="Times New Roman"/>
              <a:cs typeface="Times New Roman"/>
            </a:endParaRPr>
          </a:p>
          <a:p>
            <a:pPr marL="2457450">
              <a:lnSpc>
                <a:spcPct val="100000"/>
              </a:lnSpc>
              <a:spcBef>
                <a:spcPts val="555"/>
              </a:spcBef>
            </a:pPr>
            <a:r>
              <a:rPr sz="2400" b="1">
                <a:solidFill>
                  <a:srgbClr val="003300"/>
                </a:solidFill>
                <a:latin typeface="Arial"/>
                <a:cs typeface="Arial"/>
              </a:rPr>
              <a:t>Smaller the</a:t>
            </a:r>
            <a:r>
              <a:rPr sz="2400" b="1" spc="-10">
                <a:solidFill>
                  <a:srgbClr val="003300"/>
                </a:solidFill>
                <a:latin typeface="Arial"/>
                <a:cs typeface="Arial"/>
              </a:rPr>
              <a:t> Better?</a:t>
            </a:r>
            <a:endParaRPr sz="2400">
              <a:latin typeface="Arial"/>
              <a:cs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97529" y="482930"/>
            <a:ext cx="2950845" cy="697230"/>
          </a:xfrm>
          <a:prstGeom prst="rect">
            <a:avLst/>
          </a:prstGeom>
        </p:spPr>
        <p:txBody>
          <a:bodyPr vert="horz" wrap="square" lIns="0" tIns="13335" rIns="0" bIns="0" rtlCol="0">
            <a:spAutoFit/>
          </a:bodyPr>
          <a:lstStyle/>
          <a:p>
            <a:pPr marL="12700">
              <a:lnSpc>
                <a:spcPct val="100000"/>
              </a:lnSpc>
              <a:spcBef>
                <a:spcPts val="105"/>
              </a:spcBef>
            </a:pPr>
            <a:r>
              <a:rPr sz="4400" spc="-10">
                <a:latin typeface="Arial"/>
                <a:cs typeface="Arial"/>
              </a:rPr>
              <a:t>Introduction</a:t>
            </a:r>
            <a:endParaRPr sz="4400">
              <a:latin typeface="Arial"/>
              <a:cs typeface="Arial"/>
            </a:endParaRPr>
          </a:p>
        </p:txBody>
      </p:sp>
      <p:pic>
        <p:nvPicPr>
          <p:cNvPr id="3" name="object 3"/>
          <p:cNvPicPr/>
          <p:nvPr/>
        </p:nvPicPr>
        <p:blipFill>
          <a:blip r:embed="rId2" cstate="print"/>
          <a:stretch>
            <a:fillRect/>
          </a:stretch>
        </p:blipFill>
        <p:spPr>
          <a:xfrm>
            <a:off x="2601772" y="2212009"/>
            <a:ext cx="3347425" cy="3784123"/>
          </a:xfrm>
          <a:prstGeom prst="rect">
            <a:avLst/>
          </a:prstGeom>
        </p:spPr>
      </p:pic>
      <p:sp>
        <p:nvSpPr>
          <p:cNvPr id="4" name="object 4"/>
          <p:cNvSpPr txBox="1"/>
          <p:nvPr/>
        </p:nvSpPr>
        <p:spPr>
          <a:xfrm>
            <a:off x="764540" y="1474978"/>
            <a:ext cx="2488565" cy="299720"/>
          </a:xfrm>
          <a:prstGeom prst="rect">
            <a:avLst/>
          </a:prstGeom>
        </p:spPr>
        <p:txBody>
          <a:bodyPr vert="horz" wrap="square" lIns="0" tIns="12700" rIns="0" bIns="0" rtlCol="0">
            <a:spAutoFit/>
          </a:bodyPr>
          <a:lstStyle/>
          <a:p>
            <a:pPr marL="12700">
              <a:lnSpc>
                <a:spcPct val="100000"/>
              </a:lnSpc>
              <a:spcBef>
                <a:spcPts val="100"/>
              </a:spcBef>
            </a:pPr>
            <a:r>
              <a:rPr sz="1800">
                <a:latin typeface="Arial"/>
                <a:cs typeface="Arial"/>
              </a:rPr>
              <a:t>Surface</a:t>
            </a:r>
            <a:r>
              <a:rPr sz="1800" spc="-65">
                <a:latin typeface="Arial"/>
                <a:cs typeface="Arial"/>
              </a:rPr>
              <a:t> </a:t>
            </a:r>
            <a:r>
              <a:rPr sz="1800">
                <a:latin typeface="Arial"/>
                <a:cs typeface="Arial"/>
              </a:rPr>
              <a:t>to</a:t>
            </a:r>
            <a:r>
              <a:rPr sz="1800" spc="-50">
                <a:latin typeface="Arial"/>
                <a:cs typeface="Arial"/>
              </a:rPr>
              <a:t> </a:t>
            </a:r>
            <a:r>
              <a:rPr sz="1800">
                <a:latin typeface="Arial"/>
                <a:cs typeface="Arial"/>
              </a:rPr>
              <a:t>Volume</a:t>
            </a:r>
            <a:r>
              <a:rPr sz="1800" spc="-45">
                <a:latin typeface="Arial"/>
                <a:cs typeface="Arial"/>
              </a:rPr>
              <a:t> </a:t>
            </a:r>
            <a:r>
              <a:rPr sz="1800" spc="-10">
                <a:latin typeface="Arial"/>
                <a:cs typeface="Arial"/>
              </a:rPr>
              <a:t>Ratio</a:t>
            </a:r>
            <a:endParaRPr sz="1800">
              <a:latin typeface="Arial"/>
              <a:cs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43372" y="1573407"/>
            <a:ext cx="4501328" cy="4971854"/>
          </a:xfrm>
          <a:prstGeom prst="rect">
            <a:avLst/>
          </a:prstGeom>
        </p:spPr>
      </p:pic>
      <p:sp>
        <p:nvSpPr>
          <p:cNvPr id="3" name="object 3"/>
          <p:cNvSpPr txBox="1">
            <a:spLocks noGrp="1"/>
          </p:cNvSpPr>
          <p:nvPr>
            <p:ph type="title"/>
          </p:nvPr>
        </p:nvSpPr>
        <p:spPr>
          <a:xfrm>
            <a:off x="2898394" y="95503"/>
            <a:ext cx="2290445" cy="513715"/>
          </a:xfrm>
          <a:prstGeom prst="rect">
            <a:avLst/>
          </a:prstGeom>
        </p:spPr>
        <p:txBody>
          <a:bodyPr vert="horz" wrap="square" lIns="0" tIns="12700" rIns="0" bIns="0" rtlCol="0">
            <a:spAutoFit/>
          </a:bodyPr>
          <a:lstStyle/>
          <a:p>
            <a:pPr marL="12700">
              <a:lnSpc>
                <a:spcPct val="100000"/>
              </a:lnSpc>
              <a:spcBef>
                <a:spcPts val="100"/>
              </a:spcBef>
            </a:pPr>
            <a:r>
              <a:rPr sz="3200" b="1">
                <a:solidFill>
                  <a:srgbClr val="0000FF"/>
                </a:solidFill>
                <a:latin typeface="Times New Roman"/>
                <a:cs typeface="Times New Roman"/>
              </a:rPr>
              <a:t>Surface</a:t>
            </a:r>
            <a:r>
              <a:rPr sz="3200" b="1" spc="-185">
                <a:solidFill>
                  <a:srgbClr val="0000FF"/>
                </a:solidFill>
                <a:latin typeface="Times New Roman"/>
                <a:cs typeface="Times New Roman"/>
              </a:rPr>
              <a:t> </a:t>
            </a:r>
            <a:r>
              <a:rPr sz="3200" b="1" spc="-20">
                <a:solidFill>
                  <a:srgbClr val="0000FF"/>
                </a:solidFill>
                <a:latin typeface="Times New Roman"/>
                <a:cs typeface="Times New Roman"/>
              </a:rPr>
              <a:t>Area</a:t>
            </a:r>
            <a:endParaRPr sz="3200">
              <a:latin typeface="Times New Roman"/>
              <a:cs typeface="Times New Roman"/>
            </a:endParaRPr>
          </a:p>
        </p:txBody>
      </p:sp>
      <p:sp>
        <p:nvSpPr>
          <p:cNvPr id="4" name="object 4"/>
          <p:cNvSpPr txBox="1"/>
          <p:nvPr/>
        </p:nvSpPr>
        <p:spPr>
          <a:xfrm>
            <a:off x="228600" y="762000"/>
            <a:ext cx="8382000" cy="831850"/>
          </a:xfrm>
          <a:prstGeom prst="rect">
            <a:avLst/>
          </a:prstGeom>
          <a:ln w="9525">
            <a:solidFill>
              <a:srgbClr val="000000"/>
            </a:solidFill>
          </a:ln>
        </p:spPr>
        <p:txBody>
          <a:bodyPr vert="horz" wrap="square" lIns="0" tIns="34925" rIns="0" bIns="0" rtlCol="0">
            <a:spAutoFit/>
          </a:bodyPr>
          <a:lstStyle/>
          <a:p>
            <a:pPr marL="90805" marR="83820">
              <a:lnSpc>
                <a:spcPct val="100000"/>
              </a:lnSpc>
              <a:spcBef>
                <a:spcPts val="275"/>
              </a:spcBef>
            </a:pPr>
            <a:r>
              <a:rPr sz="2400">
                <a:solidFill>
                  <a:srgbClr val="FF00FF"/>
                </a:solidFill>
                <a:latin typeface="Times New Roman"/>
                <a:cs typeface="Times New Roman"/>
              </a:rPr>
              <a:t>The</a:t>
            </a:r>
            <a:r>
              <a:rPr sz="2400" spc="310">
                <a:solidFill>
                  <a:srgbClr val="FF00FF"/>
                </a:solidFill>
                <a:latin typeface="Times New Roman"/>
                <a:cs typeface="Times New Roman"/>
              </a:rPr>
              <a:t> </a:t>
            </a:r>
            <a:r>
              <a:rPr sz="2400">
                <a:solidFill>
                  <a:srgbClr val="FF00FF"/>
                </a:solidFill>
                <a:latin typeface="Times New Roman"/>
                <a:cs typeface="Times New Roman"/>
              </a:rPr>
              <a:t>total</a:t>
            </a:r>
            <a:r>
              <a:rPr sz="2400" spc="330">
                <a:solidFill>
                  <a:srgbClr val="FF00FF"/>
                </a:solidFill>
                <a:latin typeface="Times New Roman"/>
                <a:cs typeface="Times New Roman"/>
              </a:rPr>
              <a:t> </a:t>
            </a:r>
            <a:r>
              <a:rPr sz="2400">
                <a:solidFill>
                  <a:srgbClr val="FF00FF"/>
                </a:solidFill>
                <a:latin typeface="Times New Roman"/>
                <a:cs typeface="Times New Roman"/>
              </a:rPr>
              <a:t>surface</a:t>
            </a:r>
            <a:r>
              <a:rPr sz="2400" spc="315">
                <a:solidFill>
                  <a:srgbClr val="FF00FF"/>
                </a:solidFill>
                <a:latin typeface="Times New Roman"/>
                <a:cs typeface="Times New Roman"/>
              </a:rPr>
              <a:t> </a:t>
            </a:r>
            <a:r>
              <a:rPr sz="2400">
                <a:solidFill>
                  <a:srgbClr val="FF00FF"/>
                </a:solidFill>
                <a:latin typeface="Times New Roman"/>
                <a:cs typeface="Times New Roman"/>
              </a:rPr>
              <a:t>area</a:t>
            </a:r>
            <a:r>
              <a:rPr sz="2400" spc="320">
                <a:solidFill>
                  <a:srgbClr val="FF00FF"/>
                </a:solidFill>
                <a:latin typeface="Times New Roman"/>
                <a:cs typeface="Times New Roman"/>
              </a:rPr>
              <a:t> </a:t>
            </a:r>
            <a:r>
              <a:rPr sz="2400">
                <a:solidFill>
                  <a:srgbClr val="FF00FF"/>
                </a:solidFill>
                <a:latin typeface="Times New Roman"/>
                <a:cs typeface="Times New Roman"/>
              </a:rPr>
              <a:t>(or)</a:t>
            </a:r>
            <a:r>
              <a:rPr sz="2400" spc="320">
                <a:solidFill>
                  <a:srgbClr val="FF00FF"/>
                </a:solidFill>
                <a:latin typeface="Times New Roman"/>
                <a:cs typeface="Times New Roman"/>
              </a:rPr>
              <a:t> </a:t>
            </a:r>
            <a:r>
              <a:rPr sz="2400">
                <a:solidFill>
                  <a:srgbClr val="FF00FF"/>
                </a:solidFill>
                <a:latin typeface="Times New Roman"/>
                <a:cs typeface="Times New Roman"/>
              </a:rPr>
              <a:t>the</a:t>
            </a:r>
            <a:r>
              <a:rPr sz="2400" spc="320">
                <a:solidFill>
                  <a:srgbClr val="FF00FF"/>
                </a:solidFill>
                <a:latin typeface="Times New Roman"/>
                <a:cs typeface="Times New Roman"/>
              </a:rPr>
              <a:t> </a:t>
            </a:r>
            <a:r>
              <a:rPr sz="2400">
                <a:solidFill>
                  <a:srgbClr val="FF00FF"/>
                </a:solidFill>
                <a:latin typeface="Times New Roman"/>
                <a:cs typeface="Times New Roman"/>
              </a:rPr>
              <a:t>number</a:t>
            </a:r>
            <a:r>
              <a:rPr sz="2400" spc="340">
                <a:solidFill>
                  <a:srgbClr val="FF00FF"/>
                </a:solidFill>
                <a:latin typeface="Times New Roman"/>
                <a:cs typeface="Times New Roman"/>
              </a:rPr>
              <a:t> </a:t>
            </a:r>
            <a:r>
              <a:rPr sz="2400">
                <a:solidFill>
                  <a:srgbClr val="FF00FF"/>
                </a:solidFill>
                <a:latin typeface="Times New Roman"/>
                <a:cs typeface="Times New Roman"/>
              </a:rPr>
              <a:t>of</a:t>
            </a:r>
            <a:r>
              <a:rPr sz="2400" spc="315">
                <a:solidFill>
                  <a:srgbClr val="FF00FF"/>
                </a:solidFill>
                <a:latin typeface="Times New Roman"/>
                <a:cs typeface="Times New Roman"/>
              </a:rPr>
              <a:t> </a:t>
            </a:r>
            <a:r>
              <a:rPr sz="2400">
                <a:solidFill>
                  <a:srgbClr val="FF00FF"/>
                </a:solidFill>
                <a:latin typeface="Times New Roman"/>
                <a:cs typeface="Times New Roman"/>
              </a:rPr>
              <a:t>surface</a:t>
            </a:r>
            <a:r>
              <a:rPr sz="2400" spc="325">
                <a:solidFill>
                  <a:srgbClr val="FF00FF"/>
                </a:solidFill>
                <a:latin typeface="Times New Roman"/>
                <a:cs typeface="Times New Roman"/>
              </a:rPr>
              <a:t> </a:t>
            </a:r>
            <a:r>
              <a:rPr sz="2400">
                <a:solidFill>
                  <a:srgbClr val="FF00FF"/>
                </a:solidFill>
                <a:latin typeface="Times New Roman"/>
                <a:cs typeface="Times New Roman"/>
              </a:rPr>
              <a:t>atom</a:t>
            </a:r>
            <a:r>
              <a:rPr sz="2400" spc="320">
                <a:solidFill>
                  <a:srgbClr val="FF00FF"/>
                </a:solidFill>
                <a:latin typeface="Times New Roman"/>
                <a:cs typeface="Times New Roman"/>
              </a:rPr>
              <a:t> </a:t>
            </a:r>
            <a:r>
              <a:rPr sz="2400" spc="-10">
                <a:solidFill>
                  <a:srgbClr val="FF00FF"/>
                </a:solidFill>
                <a:latin typeface="Times New Roman"/>
                <a:cs typeface="Times New Roman"/>
              </a:rPr>
              <a:t>increases </a:t>
            </a:r>
            <a:r>
              <a:rPr sz="2400">
                <a:solidFill>
                  <a:srgbClr val="FF00FF"/>
                </a:solidFill>
                <a:latin typeface="Times New Roman"/>
                <a:cs typeface="Times New Roman"/>
              </a:rPr>
              <a:t>with</a:t>
            </a:r>
            <a:r>
              <a:rPr sz="2400" spc="-10">
                <a:solidFill>
                  <a:srgbClr val="FF00FF"/>
                </a:solidFill>
                <a:latin typeface="Times New Roman"/>
                <a:cs typeface="Times New Roman"/>
              </a:rPr>
              <a:t> </a:t>
            </a:r>
            <a:r>
              <a:rPr sz="2400">
                <a:solidFill>
                  <a:srgbClr val="FF00FF"/>
                </a:solidFill>
                <a:latin typeface="Times New Roman"/>
                <a:cs typeface="Times New Roman"/>
              </a:rPr>
              <a:t>reducing</a:t>
            </a:r>
            <a:r>
              <a:rPr sz="2400" spc="-20">
                <a:solidFill>
                  <a:srgbClr val="FF00FF"/>
                </a:solidFill>
                <a:latin typeface="Times New Roman"/>
                <a:cs typeface="Times New Roman"/>
              </a:rPr>
              <a:t> </a:t>
            </a:r>
            <a:r>
              <a:rPr sz="2400">
                <a:solidFill>
                  <a:srgbClr val="FF00FF"/>
                </a:solidFill>
                <a:latin typeface="Times New Roman"/>
                <a:cs typeface="Times New Roman"/>
              </a:rPr>
              <a:t>size</a:t>
            </a:r>
            <a:r>
              <a:rPr sz="2400" spc="-10">
                <a:solidFill>
                  <a:srgbClr val="FF00FF"/>
                </a:solidFill>
                <a:latin typeface="Times New Roman"/>
                <a:cs typeface="Times New Roman"/>
              </a:rPr>
              <a:t> </a:t>
            </a:r>
            <a:r>
              <a:rPr sz="2400">
                <a:solidFill>
                  <a:srgbClr val="FF00FF"/>
                </a:solidFill>
                <a:latin typeface="Times New Roman"/>
                <a:cs typeface="Times New Roman"/>
              </a:rPr>
              <a:t>of</a:t>
            </a:r>
            <a:r>
              <a:rPr sz="2400" spc="-10">
                <a:solidFill>
                  <a:srgbClr val="FF00FF"/>
                </a:solidFill>
                <a:latin typeface="Times New Roman"/>
                <a:cs typeface="Times New Roman"/>
              </a:rPr>
              <a:t> </a:t>
            </a:r>
            <a:r>
              <a:rPr sz="2400">
                <a:solidFill>
                  <a:srgbClr val="FF00FF"/>
                </a:solidFill>
                <a:latin typeface="Times New Roman"/>
                <a:cs typeface="Times New Roman"/>
              </a:rPr>
              <a:t>the </a:t>
            </a:r>
            <a:r>
              <a:rPr sz="2400" spc="-10">
                <a:solidFill>
                  <a:srgbClr val="FF00FF"/>
                </a:solidFill>
                <a:latin typeface="Times New Roman"/>
                <a:cs typeface="Times New Roman"/>
              </a:rPr>
              <a:t>particles</a:t>
            </a:r>
            <a:endParaRPr sz="24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8553" y="1019175"/>
            <a:ext cx="8329338" cy="435292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3775" y="762000"/>
            <a:ext cx="7296150" cy="56769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66800" y="914400"/>
            <a:ext cx="7381875" cy="52578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152400"/>
            <a:ext cx="8991600" cy="6553200"/>
          </a:xfrm>
          <a:custGeom>
            <a:avLst/>
            <a:gdLst/>
            <a:ahLst/>
            <a:cxnLst/>
            <a:rect l="l" t="t" r="r" b="b"/>
            <a:pathLst>
              <a:path w="8991600" h="6553200">
                <a:moveTo>
                  <a:pt x="0" y="6553200"/>
                </a:moveTo>
                <a:lnTo>
                  <a:pt x="8991600" y="6553200"/>
                </a:lnTo>
                <a:lnTo>
                  <a:pt x="8991600" y="0"/>
                </a:lnTo>
                <a:lnTo>
                  <a:pt x="0" y="0"/>
                </a:lnTo>
                <a:lnTo>
                  <a:pt x="0" y="6553200"/>
                </a:lnTo>
                <a:close/>
              </a:path>
            </a:pathLst>
          </a:custGeom>
          <a:ln w="9525">
            <a:solidFill>
              <a:srgbClr val="333399"/>
            </a:solidFill>
          </a:ln>
        </p:spPr>
        <p:txBody>
          <a:bodyPr wrap="square" lIns="0" tIns="0" rIns="0" bIns="0" rtlCol="0"/>
          <a:lstStyle/>
          <a:p>
            <a:endParaRPr/>
          </a:p>
        </p:txBody>
      </p:sp>
      <p:sp>
        <p:nvSpPr>
          <p:cNvPr id="3" name="object 3"/>
          <p:cNvSpPr txBox="1">
            <a:spLocks noGrp="1"/>
          </p:cNvSpPr>
          <p:nvPr>
            <p:ph type="title"/>
          </p:nvPr>
        </p:nvSpPr>
        <p:spPr>
          <a:xfrm>
            <a:off x="2898394" y="89407"/>
            <a:ext cx="2950210" cy="635000"/>
          </a:xfrm>
          <a:prstGeom prst="rect">
            <a:avLst/>
          </a:prstGeom>
        </p:spPr>
        <p:txBody>
          <a:bodyPr vert="horz" wrap="square" lIns="0" tIns="12065" rIns="0" bIns="0" rtlCol="0">
            <a:spAutoFit/>
          </a:bodyPr>
          <a:lstStyle/>
          <a:p>
            <a:pPr marL="12700">
              <a:lnSpc>
                <a:spcPct val="100000"/>
              </a:lnSpc>
              <a:spcBef>
                <a:spcPts val="95"/>
              </a:spcBef>
            </a:pPr>
            <a:r>
              <a:rPr sz="4000">
                <a:solidFill>
                  <a:srgbClr val="FF0000"/>
                </a:solidFill>
                <a:latin typeface="Baskerville Old Face"/>
                <a:cs typeface="Baskerville Old Face"/>
              </a:rPr>
              <a:t>Nano</a:t>
            </a:r>
            <a:r>
              <a:rPr sz="4000" spc="-70">
                <a:solidFill>
                  <a:srgbClr val="FF0000"/>
                </a:solidFill>
                <a:latin typeface="Baskerville Old Face"/>
                <a:cs typeface="Baskerville Old Face"/>
              </a:rPr>
              <a:t> </a:t>
            </a:r>
            <a:r>
              <a:rPr sz="4000" spc="-10">
                <a:solidFill>
                  <a:srgbClr val="FF0000"/>
                </a:solidFill>
                <a:latin typeface="Baskerville Old Face"/>
                <a:cs typeface="Baskerville Old Face"/>
              </a:rPr>
              <a:t>Material</a:t>
            </a:r>
            <a:endParaRPr sz="4000">
              <a:latin typeface="Baskerville Old Face"/>
              <a:cs typeface="Baskerville Old Face"/>
            </a:endParaRPr>
          </a:p>
        </p:txBody>
      </p:sp>
      <p:sp>
        <p:nvSpPr>
          <p:cNvPr id="4" name="object 4"/>
          <p:cNvSpPr txBox="1"/>
          <p:nvPr/>
        </p:nvSpPr>
        <p:spPr>
          <a:xfrm>
            <a:off x="154939" y="1334770"/>
            <a:ext cx="8767445" cy="4013200"/>
          </a:xfrm>
          <a:prstGeom prst="rect">
            <a:avLst/>
          </a:prstGeom>
        </p:spPr>
        <p:txBody>
          <a:bodyPr vert="horz" wrap="square" lIns="0" tIns="53975" rIns="0" bIns="0" rtlCol="0">
            <a:spAutoFit/>
          </a:bodyPr>
          <a:lstStyle/>
          <a:p>
            <a:pPr marL="527685" marR="5080" indent="-515620">
              <a:lnSpc>
                <a:spcPts val="2590"/>
              </a:lnSpc>
              <a:spcBef>
                <a:spcPts val="425"/>
              </a:spcBef>
              <a:tabLst>
                <a:tab pos="527685" algn="l"/>
              </a:tabLst>
            </a:pPr>
            <a:r>
              <a:rPr sz="2400" spc="-25">
                <a:latin typeface="Baskerville Old Face"/>
                <a:cs typeface="Baskerville Old Face"/>
              </a:rPr>
              <a:t>1.</a:t>
            </a:r>
            <a:r>
              <a:rPr sz="2400">
                <a:latin typeface="Baskerville Old Face"/>
                <a:cs typeface="Baskerville Old Face"/>
              </a:rPr>
              <a:t>	Nano</a:t>
            </a:r>
            <a:r>
              <a:rPr sz="2400" spc="-15">
                <a:latin typeface="Baskerville Old Face"/>
                <a:cs typeface="Baskerville Old Face"/>
              </a:rPr>
              <a:t> </a:t>
            </a:r>
            <a:r>
              <a:rPr sz="2400">
                <a:latin typeface="Baskerville Old Face"/>
                <a:cs typeface="Baskerville Old Face"/>
              </a:rPr>
              <a:t>Materials</a:t>
            </a:r>
            <a:r>
              <a:rPr sz="2400" spc="25">
                <a:latin typeface="Baskerville Old Face"/>
                <a:cs typeface="Baskerville Old Face"/>
              </a:rPr>
              <a:t> </a:t>
            </a:r>
            <a:r>
              <a:rPr sz="2400">
                <a:latin typeface="Baskerville Old Face"/>
                <a:cs typeface="Baskerville Old Face"/>
              </a:rPr>
              <a:t>could be</a:t>
            </a:r>
            <a:r>
              <a:rPr sz="2400" spc="-20">
                <a:latin typeface="Baskerville Old Face"/>
                <a:cs typeface="Baskerville Old Face"/>
              </a:rPr>
              <a:t> </a:t>
            </a:r>
            <a:r>
              <a:rPr sz="2400">
                <a:latin typeface="Baskerville Old Face"/>
                <a:cs typeface="Baskerville Old Face"/>
              </a:rPr>
              <a:t>defined</a:t>
            </a:r>
            <a:r>
              <a:rPr sz="2400" spc="20">
                <a:latin typeface="Baskerville Old Face"/>
                <a:cs typeface="Baskerville Old Face"/>
              </a:rPr>
              <a:t> </a:t>
            </a:r>
            <a:r>
              <a:rPr sz="2400">
                <a:latin typeface="Baskerville Old Face"/>
                <a:cs typeface="Baskerville Old Face"/>
              </a:rPr>
              <a:t>as</a:t>
            </a:r>
            <a:r>
              <a:rPr sz="2400" spc="-5">
                <a:latin typeface="Baskerville Old Face"/>
                <a:cs typeface="Baskerville Old Face"/>
              </a:rPr>
              <a:t> </a:t>
            </a:r>
            <a:r>
              <a:rPr sz="2400">
                <a:latin typeface="Baskerville Old Face"/>
                <a:cs typeface="Baskerville Old Face"/>
              </a:rPr>
              <a:t>the materials</a:t>
            </a:r>
            <a:r>
              <a:rPr sz="2400" spc="20">
                <a:latin typeface="Baskerville Old Face"/>
                <a:cs typeface="Baskerville Old Face"/>
              </a:rPr>
              <a:t> </a:t>
            </a:r>
            <a:r>
              <a:rPr sz="2400">
                <a:latin typeface="Baskerville Old Face"/>
                <a:cs typeface="Baskerville Old Face"/>
              </a:rPr>
              <a:t>with at</a:t>
            </a:r>
            <a:r>
              <a:rPr sz="2400" spc="-5">
                <a:latin typeface="Baskerville Old Face"/>
                <a:cs typeface="Baskerville Old Face"/>
              </a:rPr>
              <a:t> </a:t>
            </a:r>
            <a:r>
              <a:rPr sz="2400">
                <a:latin typeface="Baskerville Old Face"/>
                <a:cs typeface="Baskerville Old Face"/>
              </a:rPr>
              <a:t>least</a:t>
            </a:r>
            <a:r>
              <a:rPr sz="2400" spc="10">
                <a:latin typeface="Baskerville Old Face"/>
                <a:cs typeface="Baskerville Old Face"/>
              </a:rPr>
              <a:t> </a:t>
            </a:r>
            <a:r>
              <a:rPr sz="2400">
                <a:latin typeface="Baskerville Old Face"/>
                <a:cs typeface="Baskerville Old Face"/>
              </a:rPr>
              <a:t>one</a:t>
            </a:r>
            <a:r>
              <a:rPr sz="2400" spc="-10">
                <a:latin typeface="Baskerville Old Face"/>
                <a:cs typeface="Baskerville Old Face"/>
              </a:rPr>
              <a:t> </a:t>
            </a:r>
            <a:r>
              <a:rPr sz="2400" spc="-25">
                <a:latin typeface="Baskerville Old Face"/>
                <a:cs typeface="Baskerville Old Face"/>
              </a:rPr>
              <a:t>of </a:t>
            </a:r>
            <a:r>
              <a:rPr sz="2400">
                <a:latin typeface="Baskerville Old Face"/>
                <a:cs typeface="Baskerville Old Face"/>
              </a:rPr>
              <a:t>its</a:t>
            </a:r>
            <a:r>
              <a:rPr sz="2400" spc="-5">
                <a:latin typeface="Baskerville Old Face"/>
                <a:cs typeface="Baskerville Old Face"/>
              </a:rPr>
              <a:t> </a:t>
            </a:r>
            <a:r>
              <a:rPr sz="2400">
                <a:latin typeface="Baskerville Old Face"/>
                <a:cs typeface="Baskerville Old Face"/>
              </a:rPr>
              <a:t>dimensions</a:t>
            </a:r>
            <a:r>
              <a:rPr sz="2400" spc="20">
                <a:latin typeface="Baskerville Old Face"/>
                <a:cs typeface="Baskerville Old Face"/>
              </a:rPr>
              <a:t> </a:t>
            </a:r>
            <a:r>
              <a:rPr sz="2400">
                <a:latin typeface="Baskerville Old Face"/>
                <a:cs typeface="Baskerville Old Face"/>
              </a:rPr>
              <a:t>in</a:t>
            </a:r>
            <a:r>
              <a:rPr sz="2400" spc="-5">
                <a:latin typeface="Baskerville Old Face"/>
                <a:cs typeface="Baskerville Old Face"/>
              </a:rPr>
              <a:t> </a:t>
            </a:r>
            <a:r>
              <a:rPr sz="2400">
                <a:latin typeface="Baskerville Old Face"/>
                <a:cs typeface="Baskerville Old Face"/>
              </a:rPr>
              <a:t>the</a:t>
            </a:r>
            <a:r>
              <a:rPr sz="2400" spc="5">
                <a:latin typeface="Baskerville Old Face"/>
                <a:cs typeface="Baskerville Old Face"/>
              </a:rPr>
              <a:t> </a:t>
            </a:r>
            <a:r>
              <a:rPr sz="2400">
                <a:latin typeface="Baskerville Old Face"/>
                <a:cs typeface="Baskerville Old Face"/>
              </a:rPr>
              <a:t>range</a:t>
            </a:r>
            <a:r>
              <a:rPr sz="2400" spc="20">
                <a:latin typeface="Baskerville Old Face"/>
                <a:cs typeface="Baskerville Old Face"/>
              </a:rPr>
              <a:t> </a:t>
            </a:r>
            <a:r>
              <a:rPr sz="2400">
                <a:latin typeface="Baskerville Old Face"/>
                <a:cs typeface="Baskerville Old Face"/>
              </a:rPr>
              <a:t>of</a:t>
            </a:r>
            <a:r>
              <a:rPr sz="2400" spc="-15">
                <a:latin typeface="Baskerville Old Face"/>
                <a:cs typeface="Baskerville Old Face"/>
              </a:rPr>
              <a:t> </a:t>
            </a:r>
            <a:r>
              <a:rPr sz="2400">
                <a:latin typeface="Baskerville Old Face"/>
                <a:cs typeface="Baskerville Old Face"/>
              </a:rPr>
              <a:t>a</a:t>
            </a:r>
            <a:r>
              <a:rPr sz="2400" spc="-5">
                <a:latin typeface="Baskerville Old Face"/>
                <a:cs typeface="Baskerville Old Face"/>
              </a:rPr>
              <a:t> </a:t>
            </a:r>
            <a:r>
              <a:rPr sz="2400">
                <a:latin typeface="Baskerville Old Face"/>
                <a:cs typeface="Baskerville Old Face"/>
              </a:rPr>
              <a:t>Nano </a:t>
            </a:r>
            <a:r>
              <a:rPr sz="2400" spc="-10">
                <a:latin typeface="Baskerville Old Face"/>
                <a:cs typeface="Baskerville Old Face"/>
              </a:rPr>
              <a:t>meter.</a:t>
            </a:r>
            <a:endParaRPr sz="2400">
              <a:latin typeface="Baskerville Old Face"/>
              <a:cs typeface="Baskerville Old Face"/>
            </a:endParaRPr>
          </a:p>
          <a:p>
            <a:pPr>
              <a:lnSpc>
                <a:spcPct val="100000"/>
              </a:lnSpc>
              <a:spcBef>
                <a:spcPts val="35"/>
              </a:spcBef>
            </a:pPr>
            <a:endParaRPr sz="2250">
              <a:latin typeface="Baskerville Old Face"/>
              <a:cs typeface="Baskerville Old Face"/>
            </a:endParaRPr>
          </a:p>
          <a:p>
            <a:pPr marL="527685" marR="116839" indent="-515620">
              <a:lnSpc>
                <a:spcPts val="2590"/>
              </a:lnSpc>
              <a:buAutoNum type="arabicPeriod" startAt="3"/>
              <a:tabLst>
                <a:tab pos="527685" algn="l"/>
              </a:tabLst>
            </a:pPr>
            <a:r>
              <a:rPr sz="2400">
                <a:latin typeface="Baskerville Old Face"/>
                <a:cs typeface="Baskerville Old Face"/>
              </a:rPr>
              <a:t>Materials</a:t>
            </a:r>
            <a:r>
              <a:rPr sz="2400" spc="20">
                <a:latin typeface="Baskerville Old Face"/>
                <a:cs typeface="Baskerville Old Face"/>
              </a:rPr>
              <a:t> </a:t>
            </a:r>
            <a:r>
              <a:rPr sz="2400">
                <a:latin typeface="Baskerville Old Face"/>
                <a:cs typeface="Baskerville Old Face"/>
              </a:rPr>
              <a:t>that are</a:t>
            </a:r>
            <a:r>
              <a:rPr sz="2400" spc="-10">
                <a:latin typeface="Baskerville Old Face"/>
                <a:cs typeface="Baskerville Old Face"/>
              </a:rPr>
              <a:t> </a:t>
            </a:r>
            <a:r>
              <a:rPr sz="2400">
                <a:latin typeface="Baskerville Old Face"/>
                <a:cs typeface="Baskerville Old Face"/>
              </a:rPr>
              <a:t>Nano</a:t>
            </a:r>
            <a:r>
              <a:rPr sz="2400" spc="-10">
                <a:latin typeface="Baskerville Old Face"/>
                <a:cs typeface="Baskerville Old Face"/>
              </a:rPr>
              <a:t> </a:t>
            </a:r>
            <a:r>
              <a:rPr sz="2400">
                <a:latin typeface="Baskerville Old Face"/>
                <a:cs typeface="Baskerville Old Face"/>
              </a:rPr>
              <a:t>scale</a:t>
            </a:r>
            <a:r>
              <a:rPr sz="2400" spc="5">
                <a:latin typeface="Baskerville Old Face"/>
                <a:cs typeface="Baskerville Old Face"/>
              </a:rPr>
              <a:t> </a:t>
            </a:r>
            <a:r>
              <a:rPr sz="2400">
                <a:latin typeface="Baskerville Old Face"/>
                <a:cs typeface="Baskerville Old Face"/>
              </a:rPr>
              <a:t>in</a:t>
            </a:r>
            <a:r>
              <a:rPr sz="2400" spc="-15">
                <a:latin typeface="Baskerville Old Face"/>
                <a:cs typeface="Baskerville Old Face"/>
              </a:rPr>
              <a:t> </a:t>
            </a:r>
            <a:r>
              <a:rPr sz="2400">
                <a:latin typeface="Baskerville Old Face"/>
                <a:cs typeface="Baskerville Old Face"/>
              </a:rPr>
              <a:t>one</a:t>
            </a:r>
            <a:r>
              <a:rPr sz="2400" spc="-10">
                <a:latin typeface="Baskerville Old Face"/>
                <a:cs typeface="Baskerville Old Face"/>
              </a:rPr>
              <a:t> </a:t>
            </a:r>
            <a:r>
              <a:rPr sz="2400">
                <a:latin typeface="Baskerville Old Face"/>
                <a:cs typeface="Baskerville Old Face"/>
              </a:rPr>
              <a:t>dimension</a:t>
            </a:r>
            <a:r>
              <a:rPr sz="2400" spc="15">
                <a:latin typeface="Baskerville Old Face"/>
                <a:cs typeface="Baskerville Old Face"/>
              </a:rPr>
              <a:t> </a:t>
            </a:r>
            <a:r>
              <a:rPr sz="2400">
                <a:latin typeface="Baskerville Old Face"/>
                <a:cs typeface="Baskerville Old Face"/>
              </a:rPr>
              <a:t>are</a:t>
            </a:r>
            <a:r>
              <a:rPr sz="2400" spc="-10">
                <a:latin typeface="Baskerville Old Face"/>
                <a:cs typeface="Baskerville Old Face"/>
              </a:rPr>
              <a:t> </a:t>
            </a:r>
            <a:r>
              <a:rPr sz="2400">
                <a:latin typeface="Baskerville Old Face"/>
                <a:cs typeface="Baskerville Old Face"/>
              </a:rPr>
              <a:t>layers, such</a:t>
            </a:r>
            <a:r>
              <a:rPr sz="2400" spc="-10">
                <a:latin typeface="Baskerville Old Face"/>
                <a:cs typeface="Baskerville Old Face"/>
              </a:rPr>
              <a:t> </a:t>
            </a:r>
            <a:r>
              <a:rPr sz="2400">
                <a:latin typeface="Baskerville Old Face"/>
                <a:cs typeface="Baskerville Old Face"/>
              </a:rPr>
              <a:t>as </a:t>
            </a:r>
            <a:r>
              <a:rPr sz="2400" spc="-50">
                <a:latin typeface="Baskerville Old Face"/>
                <a:cs typeface="Baskerville Old Face"/>
              </a:rPr>
              <a:t>a </a:t>
            </a:r>
            <a:r>
              <a:rPr sz="2400">
                <a:solidFill>
                  <a:srgbClr val="FF0000"/>
                </a:solidFill>
                <a:latin typeface="Baskerville Old Face"/>
                <a:cs typeface="Baskerville Old Face"/>
              </a:rPr>
              <a:t>Thin</a:t>
            </a:r>
            <a:r>
              <a:rPr sz="2400" spc="-10">
                <a:solidFill>
                  <a:srgbClr val="FF0000"/>
                </a:solidFill>
                <a:latin typeface="Baskerville Old Face"/>
                <a:cs typeface="Baskerville Old Face"/>
              </a:rPr>
              <a:t> </a:t>
            </a:r>
            <a:r>
              <a:rPr sz="2400">
                <a:solidFill>
                  <a:srgbClr val="FF0000"/>
                </a:solidFill>
                <a:latin typeface="Baskerville Old Face"/>
                <a:cs typeface="Baskerville Old Face"/>
              </a:rPr>
              <a:t>films</a:t>
            </a:r>
            <a:r>
              <a:rPr sz="2400" spc="15">
                <a:solidFill>
                  <a:srgbClr val="FF0000"/>
                </a:solidFill>
                <a:latin typeface="Baskerville Old Face"/>
                <a:cs typeface="Baskerville Old Face"/>
              </a:rPr>
              <a:t> </a:t>
            </a:r>
            <a:r>
              <a:rPr sz="2400">
                <a:latin typeface="Baskerville Old Face"/>
                <a:cs typeface="Baskerville Old Face"/>
              </a:rPr>
              <a:t>or</a:t>
            </a:r>
            <a:r>
              <a:rPr sz="2400" spc="-15">
                <a:latin typeface="Baskerville Old Face"/>
                <a:cs typeface="Baskerville Old Face"/>
              </a:rPr>
              <a:t> </a:t>
            </a:r>
            <a:r>
              <a:rPr sz="2400">
                <a:solidFill>
                  <a:srgbClr val="FF0000"/>
                </a:solidFill>
                <a:latin typeface="Baskerville Old Face"/>
                <a:cs typeface="Baskerville Old Face"/>
              </a:rPr>
              <a:t>Surface</a:t>
            </a:r>
            <a:r>
              <a:rPr sz="2400" spc="10">
                <a:solidFill>
                  <a:srgbClr val="FF0000"/>
                </a:solidFill>
                <a:latin typeface="Baskerville Old Face"/>
                <a:cs typeface="Baskerville Old Face"/>
              </a:rPr>
              <a:t> </a:t>
            </a:r>
            <a:r>
              <a:rPr sz="2400" spc="-10">
                <a:solidFill>
                  <a:srgbClr val="FF0000"/>
                </a:solidFill>
                <a:latin typeface="Baskerville Old Face"/>
                <a:cs typeface="Baskerville Old Face"/>
              </a:rPr>
              <a:t>coatings</a:t>
            </a:r>
            <a:r>
              <a:rPr sz="2400" spc="-10">
                <a:latin typeface="Baskerville Old Face"/>
                <a:cs typeface="Baskerville Old Face"/>
              </a:rPr>
              <a:t>.</a:t>
            </a:r>
            <a:endParaRPr sz="2400">
              <a:latin typeface="Baskerville Old Face"/>
              <a:cs typeface="Baskerville Old Face"/>
            </a:endParaRPr>
          </a:p>
          <a:p>
            <a:pPr>
              <a:lnSpc>
                <a:spcPct val="100000"/>
              </a:lnSpc>
              <a:spcBef>
                <a:spcPts val="30"/>
              </a:spcBef>
              <a:buFont typeface="Baskerville Old Face"/>
              <a:buAutoNum type="arabicPeriod" startAt="3"/>
            </a:pPr>
            <a:endParaRPr sz="2250">
              <a:latin typeface="Baskerville Old Face"/>
              <a:cs typeface="Baskerville Old Face"/>
            </a:endParaRPr>
          </a:p>
          <a:p>
            <a:pPr marL="527685" marR="8890" indent="-515620">
              <a:lnSpc>
                <a:spcPts val="2590"/>
              </a:lnSpc>
              <a:buAutoNum type="arabicPeriod" startAt="3"/>
              <a:tabLst>
                <a:tab pos="527685" algn="l"/>
              </a:tabLst>
            </a:pPr>
            <a:r>
              <a:rPr sz="2400">
                <a:latin typeface="Baskerville Old Face"/>
                <a:cs typeface="Baskerville Old Face"/>
              </a:rPr>
              <a:t>Materials</a:t>
            </a:r>
            <a:r>
              <a:rPr sz="2400" spc="10">
                <a:latin typeface="Baskerville Old Face"/>
                <a:cs typeface="Baskerville Old Face"/>
              </a:rPr>
              <a:t> </a:t>
            </a:r>
            <a:r>
              <a:rPr sz="2400">
                <a:latin typeface="Baskerville Old Face"/>
                <a:cs typeface="Baskerville Old Face"/>
              </a:rPr>
              <a:t>that</a:t>
            </a:r>
            <a:r>
              <a:rPr sz="2400" spc="-5">
                <a:latin typeface="Baskerville Old Face"/>
                <a:cs typeface="Baskerville Old Face"/>
              </a:rPr>
              <a:t> </a:t>
            </a:r>
            <a:r>
              <a:rPr sz="2400">
                <a:latin typeface="Baskerville Old Face"/>
                <a:cs typeface="Baskerville Old Face"/>
              </a:rPr>
              <a:t>are</a:t>
            </a:r>
            <a:r>
              <a:rPr sz="2400" spc="-5">
                <a:latin typeface="Baskerville Old Face"/>
                <a:cs typeface="Baskerville Old Face"/>
              </a:rPr>
              <a:t> </a:t>
            </a:r>
            <a:r>
              <a:rPr sz="2400">
                <a:latin typeface="Baskerville Old Face"/>
                <a:cs typeface="Baskerville Old Face"/>
              </a:rPr>
              <a:t>Nano</a:t>
            </a:r>
            <a:r>
              <a:rPr sz="2400" spc="-15">
                <a:latin typeface="Baskerville Old Face"/>
                <a:cs typeface="Baskerville Old Face"/>
              </a:rPr>
              <a:t> </a:t>
            </a:r>
            <a:r>
              <a:rPr sz="2400">
                <a:latin typeface="Baskerville Old Face"/>
                <a:cs typeface="Baskerville Old Face"/>
              </a:rPr>
              <a:t>Scale</a:t>
            </a:r>
            <a:r>
              <a:rPr sz="2400" spc="10">
                <a:latin typeface="Baskerville Old Face"/>
                <a:cs typeface="Baskerville Old Face"/>
              </a:rPr>
              <a:t> </a:t>
            </a:r>
            <a:r>
              <a:rPr sz="2400">
                <a:latin typeface="Baskerville Old Face"/>
                <a:cs typeface="Baskerville Old Face"/>
              </a:rPr>
              <a:t>in</a:t>
            </a:r>
            <a:r>
              <a:rPr sz="2400" spc="-15">
                <a:latin typeface="Baskerville Old Face"/>
                <a:cs typeface="Baskerville Old Face"/>
              </a:rPr>
              <a:t> </a:t>
            </a:r>
            <a:r>
              <a:rPr sz="2400">
                <a:latin typeface="Baskerville Old Face"/>
                <a:cs typeface="Baskerville Old Face"/>
              </a:rPr>
              <a:t>two</a:t>
            </a:r>
            <a:r>
              <a:rPr sz="2400" spc="-20">
                <a:latin typeface="Baskerville Old Face"/>
                <a:cs typeface="Baskerville Old Face"/>
              </a:rPr>
              <a:t> </a:t>
            </a:r>
            <a:r>
              <a:rPr sz="2400">
                <a:latin typeface="Baskerville Old Face"/>
                <a:cs typeface="Baskerville Old Face"/>
              </a:rPr>
              <a:t>dimensions</a:t>
            </a:r>
            <a:r>
              <a:rPr sz="2400" spc="25">
                <a:latin typeface="Baskerville Old Face"/>
                <a:cs typeface="Baskerville Old Face"/>
              </a:rPr>
              <a:t> </a:t>
            </a:r>
            <a:r>
              <a:rPr sz="2400">
                <a:latin typeface="Baskerville Old Face"/>
                <a:cs typeface="Baskerville Old Face"/>
              </a:rPr>
              <a:t>include</a:t>
            </a:r>
            <a:r>
              <a:rPr sz="2400" spc="35">
                <a:latin typeface="Baskerville Old Face"/>
                <a:cs typeface="Baskerville Old Face"/>
              </a:rPr>
              <a:t> </a:t>
            </a:r>
            <a:r>
              <a:rPr sz="2400">
                <a:solidFill>
                  <a:srgbClr val="FF0000"/>
                </a:solidFill>
                <a:latin typeface="Baskerville Old Face"/>
                <a:cs typeface="Baskerville Old Face"/>
              </a:rPr>
              <a:t>Nano</a:t>
            </a:r>
            <a:r>
              <a:rPr sz="2400" spc="-10">
                <a:solidFill>
                  <a:srgbClr val="FF0000"/>
                </a:solidFill>
                <a:latin typeface="Baskerville Old Face"/>
                <a:cs typeface="Baskerville Old Face"/>
              </a:rPr>
              <a:t> wires </a:t>
            </a:r>
            <a:r>
              <a:rPr sz="2400">
                <a:latin typeface="Baskerville Old Face"/>
                <a:cs typeface="Baskerville Old Face"/>
              </a:rPr>
              <a:t>and </a:t>
            </a:r>
            <a:r>
              <a:rPr sz="2400">
                <a:solidFill>
                  <a:srgbClr val="FF0000"/>
                </a:solidFill>
                <a:latin typeface="Baskerville Old Face"/>
                <a:cs typeface="Baskerville Old Face"/>
              </a:rPr>
              <a:t>Nano</a:t>
            </a:r>
            <a:r>
              <a:rPr sz="2400" spc="-5">
                <a:solidFill>
                  <a:srgbClr val="FF0000"/>
                </a:solidFill>
                <a:latin typeface="Baskerville Old Face"/>
                <a:cs typeface="Baskerville Old Face"/>
              </a:rPr>
              <a:t> </a:t>
            </a:r>
            <a:r>
              <a:rPr sz="2400" spc="-10">
                <a:solidFill>
                  <a:srgbClr val="FF0000"/>
                </a:solidFill>
                <a:latin typeface="Baskerville Old Face"/>
                <a:cs typeface="Baskerville Old Face"/>
              </a:rPr>
              <a:t>tubes</a:t>
            </a:r>
            <a:r>
              <a:rPr sz="2400" spc="-10">
                <a:latin typeface="Baskerville Old Face"/>
                <a:cs typeface="Baskerville Old Face"/>
              </a:rPr>
              <a:t>.</a:t>
            </a:r>
            <a:endParaRPr sz="2400">
              <a:latin typeface="Baskerville Old Face"/>
              <a:cs typeface="Baskerville Old Face"/>
            </a:endParaRPr>
          </a:p>
          <a:p>
            <a:pPr>
              <a:lnSpc>
                <a:spcPct val="100000"/>
              </a:lnSpc>
              <a:spcBef>
                <a:spcPts val="30"/>
              </a:spcBef>
              <a:buFont typeface="Baskerville Old Face"/>
              <a:buAutoNum type="arabicPeriod" startAt="3"/>
            </a:pPr>
            <a:endParaRPr sz="2250">
              <a:latin typeface="Baskerville Old Face"/>
              <a:cs typeface="Baskerville Old Face"/>
            </a:endParaRPr>
          </a:p>
          <a:p>
            <a:pPr marL="527685" marR="173355" indent="-515620">
              <a:lnSpc>
                <a:spcPts val="2590"/>
              </a:lnSpc>
              <a:buAutoNum type="arabicPeriod" startAt="3"/>
              <a:tabLst>
                <a:tab pos="527685" algn="l"/>
              </a:tabLst>
            </a:pPr>
            <a:r>
              <a:rPr sz="2400">
                <a:latin typeface="Baskerville Old Face"/>
                <a:cs typeface="Baskerville Old Face"/>
              </a:rPr>
              <a:t>Materials</a:t>
            </a:r>
            <a:r>
              <a:rPr sz="2400" spc="20">
                <a:latin typeface="Baskerville Old Face"/>
                <a:cs typeface="Baskerville Old Face"/>
              </a:rPr>
              <a:t> </a:t>
            </a:r>
            <a:r>
              <a:rPr sz="2400">
                <a:latin typeface="Baskerville Old Face"/>
                <a:cs typeface="Baskerville Old Face"/>
              </a:rPr>
              <a:t>that</a:t>
            </a:r>
            <a:r>
              <a:rPr sz="2400" spc="-5">
                <a:latin typeface="Baskerville Old Face"/>
                <a:cs typeface="Baskerville Old Face"/>
              </a:rPr>
              <a:t> </a:t>
            </a:r>
            <a:r>
              <a:rPr sz="2400">
                <a:latin typeface="Baskerville Old Face"/>
                <a:cs typeface="Baskerville Old Face"/>
              </a:rPr>
              <a:t>are</a:t>
            </a:r>
            <a:r>
              <a:rPr sz="2400" spc="-5">
                <a:latin typeface="Baskerville Old Face"/>
                <a:cs typeface="Baskerville Old Face"/>
              </a:rPr>
              <a:t> </a:t>
            </a:r>
            <a:r>
              <a:rPr sz="2400">
                <a:latin typeface="Baskerville Old Face"/>
                <a:cs typeface="Baskerville Old Face"/>
              </a:rPr>
              <a:t>Nano</a:t>
            </a:r>
            <a:r>
              <a:rPr sz="2400" spc="-10">
                <a:latin typeface="Baskerville Old Face"/>
                <a:cs typeface="Baskerville Old Face"/>
              </a:rPr>
              <a:t> </a:t>
            </a:r>
            <a:r>
              <a:rPr sz="2400">
                <a:latin typeface="Baskerville Old Face"/>
                <a:cs typeface="Baskerville Old Face"/>
              </a:rPr>
              <a:t>scale in</a:t>
            </a:r>
            <a:r>
              <a:rPr sz="2400" spc="-10">
                <a:latin typeface="Baskerville Old Face"/>
                <a:cs typeface="Baskerville Old Face"/>
              </a:rPr>
              <a:t> </a:t>
            </a:r>
            <a:r>
              <a:rPr sz="2400">
                <a:latin typeface="Baskerville Old Face"/>
                <a:cs typeface="Baskerville Old Face"/>
              </a:rPr>
              <a:t>three</a:t>
            </a:r>
            <a:r>
              <a:rPr sz="2400" spc="-10">
                <a:latin typeface="Baskerville Old Face"/>
                <a:cs typeface="Baskerville Old Face"/>
              </a:rPr>
              <a:t> </a:t>
            </a:r>
            <a:r>
              <a:rPr sz="2400">
                <a:latin typeface="Baskerville Old Face"/>
                <a:cs typeface="Baskerville Old Face"/>
              </a:rPr>
              <a:t>dimensions</a:t>
            </a:r>
            <a:r>
              <a:rPr sz="2400" spc="25">
                <a:latin typeface="Baskerville Old Face"/>
                <a:cs typeface="Baskerville Old Face"/>
              </a:rPr>
              <a:t> </a:t>
            </a:r>
            <a:r>
              <a:rPr sz="2400">
                <a:latin typeface="Baskerville Old Face"/>
                <a:cs typeface="Baskerville Old Face"/>
              </a:rPr>
              <a:t>are</a:t>
            </a:r>
            <a:r>
              <a:rPr sz="2400" spc="-15">
                <a:latin typeface="Baskerville Old Face"/>
                <a:cs typeface="Baskerville Old Face"/>
              </a:rPr>
              <a:t> </a:t>
            </a:r>
            <a:r>
              <a:rPr sz="2400">
                <a:latin typeface="Baskerville Old Face"/>
                <a:cs typeface="Baskerville Old Face"/>
              </a:rPr>
              <a:t>particles</a:t>
            </a:r>
            <a:r>
              <a:rPr sz="2400" spc="35">
                <a:latin typeface="Baskerville Old Face"/>
                <a:cs typeface="Baskerville Old Face"/>
              </a:rPr>
              <a:t> </a:t>
            </a:r>
            <a:r>
              <a:rPr sz="2400" spc="-25">
                <a:latin typeface="Baskerville Old Face"/>
                <a:cs typeface="Baskerville Old Face"/>
              </a:rPr>
              <a:t>for </a:t>
            </a:r>
            <a:r>
              <a:rPr sz="2400">
                <a:latin typeface="Baskerville Old Face"/>
                <a:cs typeface="Baskerville Old Face"/>
              </a:rPr>
              <a:t>example</a:t>
            </a:r>
            <a:r>
              <a:rPr sz="2400" spc="5">
                <a:latin typeface="Baskerville Old Face"/>
                <a:cs typeface="Baskerville Old Face"/>
              </a:rPr>
              <a:t> </a:t>
            </a:r>
            <a:r>
              <a:rPr sz="2400">
                <a:solidFill>
                  <a:srgbClr val="FF0000"/>
                </a:solidFill>
                <a:latin typeface="Baskerville Old Face"/>
                <a:cs typeface="Baskerville Old Face"/>
              </a:rPr>
              <a:t>precipitates,</a:t>
            </a:r>
            <a:r>
              <a:rPr sz="2400" spc="20">
                <a:solidFill>
                  <a:srgbClr val="FF0000"/>
                </a:solidFill>
                <a:latin typeface="Baskerville Old Face"/>
                <a:cs typeface="Baskerville Old Face"/>
              </a:rPr>
              <a:t> </a:t>
            </a:r>
            <a:r>
              <a:rPr sz="2400">
                <a:solidFill>
                  <a:srgbClr val="FF0000"/>
                </a:solidFill>
                <a:latin typeface="Baskerville Old Face"/>
                <a:cs typeface="Baskerville Old Face"/>
              </a:rPr>
              <a:t>colloids</a:t>
            </a:r>
            <a:r>
              <a:rPr sz="2400" spc="5">
                <a:solidFill>
                  <a:srgbClr val="FF0000"/>
                </a:solidFill>
                <a:latin typeface="Baskerville Old Face"/>
                <a:cs typeface="Baskerville Old Face"/>
              </a:rPr>
              <a:t> </a:t>
            </a:r>
            <a:r>
              <a:rPr sz="2400">
                <a:latin typeface="Baskerville Old Face"/>
                <a:cs typeface="Baskerville Old Face"/>
              </a:rPr>
              <a:t>and</a:t>
            </a:r>
            <a:r>
              <a:rPr sz="2400" spc="-15">
                <a:latin typeface="Baskerville Old Face"/>
                <a:cs typeface="Baskerville Old Face"/>
              </a:rPr>
              <a:t> </a:t>
            </a:r>
            <a:r>
              <a:rPr sz="2400">
                <a:solidFill>
                  <a:srgbClr val="FF0000"/>
                </a:solidFill>
                <a:latin typeface="Baskerville Old Face"/>
                <a:cs typeface="Baskerville Old Face"/>
              </a:rPr>
              <a:t>quantum</a:t>
            </a:r>
            <a:r>
              <a:rPr sz="2400" spc="-15">
                <a:solidFill>
                  <a:srgbClr val="FF0000"/>
                </a:solidFill>
                <a:latin typeface="Baskerville Old Face"/>
                <a:cs typeface="Baskerville Old Face"/>
              </a:rPr>
              <a:t> </a:t>
            </a:r>
            <a:r>
              <a:rPr sz="2400">
                <a:solidFill>
                  <a:srgbClr val="FF0000"/>
                </a:solidFill>
                <a:latin typeface="Baskerville Old Face"/>
                <a:cs typeface="Baskerville Old Face"/>
              </a:rPr>
              <a:t>dots</a:t>
            </a:r>
            <a:r>
              <a:rPr sz="2400" spc="-20">
                <a:solidFill>
                  <a:srgbClr val="FF0000"/>
                </a:solidFill>
                <a:latin typeface="Baskerville Old Face"/>
                <a:cs typeface="Baskerville Old Face"/>
              </a:rPr>
              <a:t> </a:t>
            </a:r>
            <a:r>
              <a:rPr sz="2400">
                <a:latin typeface="Baskerville Old Face"/>
                <a:cs typeface="Baskerville Old Face"/>
              </a:rPr>
              <a:t>(Small</a:t>
            </a:r>
            <a:r>
              <a:rPr sz="2400" spc="-10">
                <a:latin typeface="Baskerville Old Face"/>
                <a:cs typeface="Baskerville Old Face"/>
              </a:rPr>
              <a:t> </a:t>
            </a:r>
            <a:r>
              <a:rPr sz="2400">
                <a:latin typeface="Baskerville Old Face"/>
                <a:cs typeface="Baskerville Old Face"/>
              </a:rPr>
              <a:t>particles</a:t>
            </a:r>
            <a:r>
              <a:rPr sz="2400" spc="10">
                <a:latin typeface="Baskerville Old Face"/>
                <a:cs typeface="Baskerville Old Face"/>
              </a:rPr>
              <a:t> </a:t>
            </a:r>
            <a:r>
              <a:rPr sz="2400" spc="-25">
                <a:latin typeface="Baskerville Old Face"/>
                <a:cs typeface="Baskerville Old Face"/>
              </a:rPr>
              <a:t>of </a:t>
            </a:r>
            <a:r>
              <a:rPr sz="2400">
                <a:latin typeface="Baskerville Old Face"/>
                <a:cs typeface="Baskerville Old Face"/>
              </a:rPr>
              <a:t>Semiconductor</a:t>
            </a:r>
            <a:r>
              <a:rPr sz="2400" spc="-5">
                <a:latin typeface="Baskerville Old Face"/>
                <a:cs typeface="Baskerville Old Face"/>
              </a:rPr>
              <a:t> </a:t>
            </a:r>
            <a:r>
              <a:rPr sz="2400" spc="-10">
                <a:latin typeface="Baskerville Old Face"/>
                <a:cs typeface="Baskerville Old Face"/>
              </a:rPr>
              <a:t>Materials)</a:t>
            </a:r>
            <a:endParaRPr sz="2400">
              <a:latin typeface="Baskerville Old Face"/>
              <a:cs typeface="Baskerville Old Face"/>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67437" y="252984"/>
            <a:ext cx="2219325" cy="2343150"/>
            <a:chOff x="6167437" y="252984"/>
            <a:chExt cx="2219325" cy="2343150"/>
          </a:xfrm>
        </p:grpSpPr>
        <p:sp>
          <p:nvSpPr>
            <p:cNvPr id="3" name="object 3"/>
            <p:cNvSpPr/>
            <p:nvPr/>
          </p:nvSpPr>
          <p:spPr>
            <a:xfrm>
              <a:off x="6172200" y="857250"/>
              <a:ext cx="1657350" cy="1733550"/>
            </a:xfrm>
            <a:custGeom>
              <a:avLst/>
              <a:gdLst/>
              <a:ahLst/>
              <a:cxnLst/>
              <a:rect l="l" t="t" r="r" b="b"/>
              <a:pathLst>
                <a:path w="1657350" h="1733550">
                  <a:moveTo>
                    <a:pt x="1657350" y="0"/>
                  </a:moveTo>
                  <a:lnTo>
                    <a:pt x="0" y="0"/>
                  </a:lnTo>
                  <a:lnTo>
                    <a:pt x="0" y="1733550"/>
                  </a:lnTo>
                  <a:lnTo>
                    <a:pt x="1657350" y="1733550"/>
                  </a:lnTo>
                  <a:lnTo>
                    <a:pt x="1657350" y="0"/>
                  </a:lnTo>
                  <a:close/>
                </a:path>
              </a:pathLst>
            </a:custGeom>
            <a:solidFill>
              <a:srgbClr val="993366"/>
            </a:solidFill>
          </p:spPr>
          <p:txBody>
            <a:bodyPr wrap="square" lIns="0" tIns="0" rIns="0" bIns="0" rtlCol="0"/>
            <a:lstStyle/>
            <a:p>
              <a:endParaRPr/>
            </a:p>
          </p:txBody>
        </p:sp>
        <p:sp>
          <p:nvSpPr>
            <p:cNvPr id="4" name="object 4"/>
            <p:cNvSpPr/>
            <p:nvPr/>
          </p:nvSpPr>
          <p:spPr>
            <a:xfrm>
              <a:off x="7829550" y="304800"/>
              <a:ext cx="552450" cy="2286000"/>
            </a:xfrm>
            <a:custGeom>
              <a:avLst/>
              <a:gdLst/>
              <a:ahLst/>
              <a:cxnLst/>
              <a:rect l="l" t="t" r="r" b="b"/>
              <a:pathLst>
                <a:path w="552450" h="2286000">
                  <a:moveTo>
                    <a:pt x="552450" y="0"/>
                  </a:moveTo>
                  <a:lnTo>
                    <a:pt x="0" y="552450"/>
                  </a:lnTo>
                  <a:lnTo>
                    <a:pt x="0" y="2286000"/>
                  </a:lnTo>
                  <a:lnTo>
                    <a:pt x="552450" y="1733550"/>
                  </a:lnTo>
                  <a:lnTo>
                    <a:pt x="552450" y="0"/>
                  </a:lnTo>
                  <a:close/>
                </a:path>
              </a:pathLst>
            </a:custGeom>
            <a:solidFill>
              <a:srgbClr val="7A2952"/>
            </a:solidFill>
          </p:spPr>
          <p:txBody>
            <a:bodyPr wrap="square" lIns="0" tIns="0" rIns="0" bIns="0" rtlCol="0"/>
            <a:lstStyle/>
            <a:p>
              <a:endParaRPr/>
            </a:p>
          </p:txBody>
        </p:sp>
        <p:sp>
          <p:nvSpPr>
            <p:cNvPr id="5" name="object 5"/>
            <p:cNvSpPr/>
            <p:nvPr/>
          </p:nvSpPr>
          <p:spPr>
            <a:xfrm>
              <a:off x="6172200" y="304800"/>
              <a:ext cx="2209800" cy="552450"/>
            </a:xfrm>
            <a:custGeom>
              <a:avLst/>
              <a:gdLst/>
              <a:ahLst/>
              <a:cxnLst/>
              <a:rect l="l" t="t" r="r" b="b"/>
              <a:pathLst>
                <a:path w="2209800" h="552450">
                  <a:moveTo>
                    <a:pt x="2209800" y="0"/>
                  </a:moveTo>
                  <a:lnTo>
                    <a:pt x="552450" y="0"/>
                  </a:lnTo>
                  <a:lnTo>
                    <a:pt x="0" y="552450"/>
                  </a:lnTo>
                  <a:lnTo>
                    <a:pt x="1657350" y="552450"/>
                  </a:lnTo>
                  <a:lnTo>
                    <a:pt x="2209800" y="0"/>
                  </a:lnTo>
                  <a:close/>
                </a:path>
              </a:pathLst>
            </a:custGeom>
            <a:solidFill>
              <a:srgbClr val="AC5B84"/>
            </a:solidFill>
          </p:spPr>
          <p:txBody>
            <a:bodyPr wrap="square" lIns="0" tIns="0" rIns="0" bIns="0" rtlCol="0"/>
            <a:lstStyle/>
            <a:p>
              <a:endParaRPr/>
            </a:p>
          </p:txBody>
        </p:sp>
        <p:sp>
          <p:nvSpPr>
            <p:cNvPr id="6" name="object 6"/>
            <p:cNvSpPr/>
            <p:nvPr/>
          </p:nvSpPr>
          <p:spPr>
            <a:xfrm>
              <a:off x="6172200" y="304800"/>
              <a:ext cx="2209800" cy="2286000"/>
            </a:xfrm>
            <a:custGeom>
              <a:avLst/>
              <a:gdLst/>
              <a:ahLst/>
              <a:cxnLst/>
              <a:rect l="l" t="t" r="r" b="b"/>
              <a:pathLst>
                <a:path w="2209800" h="2286000">
                  <a:moveTo>
                    <a:pt x="0" y="552450"/>
                  </a:moveTo>
                  <a:lnTo>
                    <a:pt x="552450" y="0"/>
                  </a:lnTo>
                  <a:lnTo>
                    <a:pt x="2209800" y="0"/>
                  </a:lnTo>
                  <a:lnTo>
                    <a:pt x="2209800" y="1733550"/>
                  </a:lnTo>
                  <a:lnTo>
                    <a:pt x="1657350" y="2286000"/>
                  </a:lnTo>
                  <a:lnTo>
                    <a:pt x="0" y="2286000"/>
                  </a:lnTo>
                  <a:lnTo>
                    <a:pt x="0" y="552450"/>
                  </a:lnTo>
                  <a:close/>
                </a:path>
                <a:path w="2209800" h="2286000">
                  <a:moveTo>
                    <a:pt x="0" y="552450"/>
                  </a:moveTo>
                  <a:lnTo>
                    <a:pt x="1657350" y="552450"/>
                  </a:lnTo>
                  <a:lnTo>
                    <a:pt x="2209800" y="0"/>
                  </a:lnTo>
                </a:path>
                <a:path w="2209800" h="2286000">
                  <a:moveTo>
                    <a:pt x="1657350" y="552450"/>
                  </a:moveTo>
                  <a:lnTo>
                    <a:pt x="1657350" y="2286000"/>
                  </a:lnTo>
                </a:path>
              </a:pathLst>
            </a:custGeom>
            <a:ln w="9525">
              <a:solidFill>
                <a:srgbClr val="000000"/>
              </a:solidFill>
            </a:ln>
          </p:spPr>
          <p:txBody>
            <a:bodyPr wrap="square" lIns="0" tIns="0" rIns="0" bIns="0" rtlCol="0"/>
            <a:lstStyle/>
            <a:p>
              <a:endParaRPr/>
            </a:p>
          </p:txBody>
        </p:sp>
        <p:pic>
          <p:nvPicPr>
            <p:cNvPr id="7" name="object 7"/>
            <p:cNvPicPr/>
            <p:nvPr/>
          </p:nvPicPr>
          <p:blipFill>
            <a:blip r:embed="rId2" cstate="print"/>
            <a:stretch>
              <a:fillRect/>
            </a:stretch>
          </p:blipFill>
          <p:spPr>
            <a:xfrm>
              <a:off x="6911340" y="252984"/>
              <a:ext cx="842772" cy="679704"/>
            </a:xfrm>
            <a:prstGeom prst="rect">
              <a:avLst/>
            </a:prstGeom>
          </p:spPr>
        </p:pic>
      </p:grpSp>
      <p:sp>
        <p:nvSpPr>
          <p:cNvPr id="8" name="object 8"/>
          <p:cNvSpPr txBox="1"/>
          <p:nvPr/>
        </p:nvSpPr>
        <p:spPr>
          <a:xfrm>
            <a:off x="7090029" y="330200"/>
            <a:ext cx="463550" cy="391160"/>
          </a:xfrm>
          <a:prstGeom prst="rect">
            <a:avLst/>
          </a:prstGeom>
        </p:spPr>
        <p:txBody>
          <a:bodyPr vert="horz" wrap="square" lIns="0" tIns="12700" rIns="0" bIns="0" rtlCol="0">
            <a:spAutoFit/>
          </a:bodyPr>
          <a:lstStyle/>
          <a:p>
            <a:pPr marL="12700">
              <a:lnSpc>
                <a:spcPct val="100000"/>
              </a:lnSpc>
              <a:spcBef>
                <a:spcPts val="100"/>
              </a:spcBef>
            </a:pPr>
            <a:r>
              <a:rPr sz="2400" spc="-25">
                <a:solidFill>
                  <a:srgbClr val="FFFFFF"/>
                </a:solidFill>
                <a:latin typeface="Ebrima"/>
                <a:cs typeface="Ebrima"/>
              </a:rPr>
              <a:t>µm</a:t>
            </a:r>
            <a:endParaRPr sz="2400">
              <a:latin typeface="Ebrima"/>
              <a:cs typeface="Ebrima"/>
            </a:endParaRPr>
          </a:p>
        </p:txBody>
      </p:sp>
      <p:sp>
        <p:nvSpPr>
          <p:cNvPr id="9" name="object 9"/>
          <p:cNvSpPr txBox="1"/>
          <p:nvPr/>
        </p:nvSpPr>
        <p:spPr>
          <a:xfrm>
            <a:off x="6709029" y="1473453"/>
            <a:ext cx="462915" cy="391160"/>
          </a:xfrm>
          <a:prstGeom prst="rect">
            <a:avLst/>
          </a:prstGeom>
        </p:spPr>
        <p:txBody>
          <a:bodyPr vert="horz" wrap="square" lIns="0" tIns="12700" rIns="0" bIns="0" rtlCol="0">
            <a:spAutoFit/>
          </a:bodyPr>
          <a:lstStyle/>
          <a:p>
            <a:pPr marL="12700">
              <a:lnSpc>
                <a:spcPct val="100000"/>
              </a:lnSpc>
              <a:spcBef>
                <a:spcPts val="100"/>
              </a:spcBef>
            </a:pPr>
            <a:r>
              <a:rPr sz="2400" spc="-25">
                <a:solidFill>
                  <a:srgbClr val="FFFFFF"/>
                </a:solidFill>
                <a:latin typeface="Ebrima"/>
                <a:cs typeface="Ebrima"/>
              </a:rPr>
              <a:t>µm</a:t>
            </a:r>
            <a:endParaRPr sz="2400">
              <a:latin typeface="Ebrima"/>
              <a:cs typeface="Ebrima"/>
            </a:endParaRPr>
          </a:p>
        </p:txBody>
      </p:sp>
      <p:grpSp>
        <p:nvGrpSpPr>
          <p:cNvPr id="10" name="object 10"/>
          <p:cNvGrpSpPr/>
          <p:nvPr/>
        </p:nvGrpSpPr>
        <p:grpSpPr>
          <a:xfrm>
            <a:off x="376237" y="4076700"/>
            <a:ext cx="4133850" cy="821055"/>
            <a:chOff x="376237" y="4076700"/>
            <a:chExt cx="4133850" cy="821055"/>
          </a:xfrm>
        </p:grpSpPr>
        <p:sp>
          <p:nvSpPr>
            <p:cNvPr id="11" name="object 11"/>
            <p:cNvSpPr/>
            <p:nvPr/>
          </p:nvSpPr>
          <p:spPr>
            <a:xfrm>
              <a:off x="381000" y="4606925"/>
              <a:ext cx="4029075" cy="285750"/>
            </a:xfrm>
            <a:custGeom>
              <a:avLst/>
              <a:gdLst/>
              <a:ahLst/>
              <a:cxnLst/>
              <a:rect l="l" t="t" r="r" b="b"/>
              <a:pathLst>
                <a:path w="4029075" h="285750">
                  <a:moveTo>
                    <a:pt x="4029075" y="0"/>
                  </a:moveTo>
                  <a:lnTo>
                    <a:pt x="0" y="0"/>
                  </a:lnTo>
                  <a:lnTo>
                    <a:pt x="0" y="285750"/>
                  </a:lnTo>
                  <a:lnTo>
                    <a:pt x="4029075" y="285750"/>
                  </a:lnTo>
                  <a:lnTo>
                    <a:pt x="4029075" y="0"/>
                  </a:lnTo>
                  <a:close/>
                </a:path>
              </a:pathLst>
            </a:custGeom>
            <a:solidFill>
              <a:srgbClr val="993366"/>
            </a:solidFill>
          </p:spPr>
          <p:txBody>
            <a:bodyPr wrap="square" lIns="0" tIns="0" rIns="0" bIns="0" rtlCol="0"/>
            <a:lstStyle/>
            <a:p>
              <a:endParaRPr/>
            </a:p>
          </p:txBody>
        </p:sp>
        <p:sp>
          <p:nvSpPr>
            <p:cNvPr id="12" name="object 12"/>
            <p:cNvSpPr/>
            <p:nvPr/>
          </p:nvSpPr>
          <p:spPr>
            <a:xfrm>
              <a:off x="4410075" y="4511675"/>
              <a:ext cx="95250" cy="381000"/>
            </a:xfrm>
            <a:custGeom>
              <a:avLst/>
              <a:gdLst/>
              <a:ahLst/>
              <a:cxnLst/>
              <a:rect l="l" t="t" r="r" b="b"/>
              <a:pathLst>
                <a:path w="95250" h="381000">
                  <a:moveTo>
                    <a:pt x="95250" y="0"/>
                  </a:moveTo>
                  <a:lnTo>
                    <a:pt x="0" y="95250"/>
                  </a:lnTo>
                  <a:lnTo>
                    <a:pt x="0" y="381000"/>
                  </a:lnTo>
                  <a:lnTo>
                    <a:pt x="95250" y="285750"/>
                  </a:lnTo>
                  <a:lnTo>
                    <a:pt x="95250" y="0"/>
                  </a:lnTo>
                  <a:close/>
                </a:path>
              </a:pathLst>
            </a:custGeom>
            <a:solidFill>
              <a:srgbClr val="7A2952"/>
            </a:solidFill>
          </p:spPr>
          <p:txBody>
            <a:bodyPr wrap="square" lIns="0" tIns="0" rIns="0" bIns="0" rtlCol="0"/>
            <a:lstStyle/>
            <a:p>
              <a:endParaRPr/>
            </a:p>
          </p:txBody>
        </p:sp>
        <p:sp>
          <p:nvSpPr>
            <p:cNvPr id="13" name="object 13"/>
            <p:cNvSpPr/>
            <p:nvPr/>
          </p:nvSpPr>
          <p:spPr>
            <a:xfrm>
              <a:off x="381000" y="4511675"/>
              <a:ext cx="4124325" cy="95250"/>
            </a:xfrm>
            <a:custGeom>
              <a:avLst/>
              <a:gdLst/>
              <a:ahLst/>
              <a:cxnLst/>
              <a:rect l="l" t="t" r="r" b="b"/>
              <a:pathLst>
                <a:path w="4124325" h="95250">
                  <a:moveTo>
                    <a:pt x="4124325" y="0"/>
                  </a:moveTo>
                  <a:lnTo>
                    <a:pt x="95250" y="0"/>
                  </a:lnTo>
                  <a:lnTo>
                    <a:pt x="0" y="95250"/>
                  </a:lnTo>
                  <a:lnTo>
                    <a:pt x="4029075" y="95250"/>
                  </a:lnTo>
                  <a:lnTo>
                    <a:pt x="4124325" y="0"/>
                  </a:lnTo>
                  <a:close/>
                </a:path>
              </a:pathLst>
            </a:custGeom>
            <a:solidFill>
              <a:srgbClr val="AC5B84"/>
            </a:solidFill>
          </p:spPr>
          <p:txBody>
            <a:bodyPr wrap="square" lIns="0" tIns="0" rIns="0" bIns="0" rtlCol="0"/>
            <a:lstStyle/>
            <a:p>
              <a:endParaRPr/>
            </a:p>
          </p:txBody>
        </p:sp>
        <p:sp>
          <p:nvSpPr>
            <p:cNvPr id="14" name="object 14"/>
            <p:cNvSpPr/>
            <p:nvPr/>
          </p:nvSpPr>
          <p:spPr>
            <a:xfrm>
              <a:off x="381000" y="4511675"/>
              <a:ext cx="4124325" cy="381000"/>
            </a:xfrm>
            <a:custGeom>
              <a:avLst/>
              <a:gdLst/>
              <a:ahLst/>
              <a:cxnLst/>
              <a:rect l="l" t="t" r="r" b="b"/>
              <a:pathLst>
                <a:path w="4124325" h="381000">
                  <a:moveTo>
                    <a:pt x="0" y="95250"/>
                  </a:moveTo>
                  <a:lnTo>
                    <a:pt x="95250" y="0"/>
                  </a:lnTo>
                  <a:lnTo>
                    <a:pt x="4124325" y="0"/>
                  </a:lnTo>
                  <a:lnTo>
                    <a:pt x="4124325" y="285750"/>
                  </a:lnTo>
                  <a:lnTo>
                    <a:pt x="4029075" y="381000"/>
                  </a:lnTo>
                  <a:lnTo>
                    <a:pt x="0" y="381000"/>
                  </a:lnTo>
                  <a:lnTo>
                    <a:pt x="0" y="95250"/>
                  </a:lnTo>
                  <a:close/>
                </a:path>
                <a:path w="4124325" h="381000">
                  <a:moveTo>
                    <a:pt x="0" y="95250"/>
                  </a:moveTo>
                  <a:lnTo>
                    <a:pt x="4029075" y="95250"/>
                  </a:lnTo>
                  <a:lnTo>
                    <a:pt x="4124325" y="0"/>
                  </a:lnTo>
                </a:path>
                <a:path w="4124325" h="381000">
                  <a:moveTo>
                    <a:pt x="4029075" y="95250"/>
                  </a:moveTo>
                  <a:lnTo>
                    <a:pt x="4029075" y="381000"/>
                  </a:lnTo>
                </a:path>
              </a:pathLst>
            </a:custGeom>
            <a:ln w="9525">
              <a:solidFill>
                <a:srgbClr val="000000"/>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2013204" y="4076700"/>
              <a:ext cx="707136" cy="569976"/>
            </a:xfrm>
            <a:prstGeom prst="rect">
              <a:avLst/>
            </a:prstGeom>
          </p:spPr>
        </p:pic>
      </p:grpSp>
      <p:sp>
        <p:nvSpPr>
          <p:cNvPr id="16" name="object 16"/>
          <p:cNvSpPr txBox="1"/>
          <p:nvPr/>
        </p:nvSpPr>
        <p:spPr>
          <a:xfrm>
            <a:off x="2160270" y="4141089"/>
            <a:ext cx="390525" cy="330835"/>
          </a:xfrm>
          <a:prstGeom prst="rect">
            <a:avLst/>
          </a:prstGeom>
        </p:spPr>
        <p:txBody>
          <a:bodyPr vert="horz" wrap="square" lIns="0" tIns="12700" rIns="0" bIns="0" rtlCol="0">
            <a:spAutoFit/>
          </a:bodyPr>
          <a:lstStyle/>
          <a:p>
            <a:pPr marL="12700">
              <a:lnSpc>
                <a:spcPct val="100000"/>
              </a:lnSpc>
              <a:spcBef>
                <a:spcPts val="100"/>
              </a:spcBef>
            </a:pPr>
            <a:r>
              <a:rPr sz="2000" spc="-25">
                <a:solidFill>
                  <a:srgbClr val="000066"/>
                </a:solidFill>
                <a:latin typeface="Ebrima"/>
                <a:cs typeface="Ebrima"/>
              </a:rPr>
              <a:t>µm</a:t>
            </a:r>
            <a:endParaRPr sz="2000">
              <a:latin typeface="Ebrima"/>
              <a:cs typeface="Ebrima"/>
            </a:endParaRPr>
          </a:p>
        </p:txBody>
      </p:sp>
      <p:pic>
        <p:nvPicPr>
          <p:cNvPr id="17" name="object 17"/>
          <p:cNvPicPr/>
          <p:nvPr/>
        </p:nvPicPr>
        <p:blipFill>
          <a:blip r:embed="rId4" cstate="print"/>
          <a:stretch>
            <a:fillRect/>
          </a:stretch>
        </p:blipFill>
        <p:spPr>
          <a:xfrm>
            <a:off x="4436364" y="4474464"/>
            <a:ext cx="705612" cy="569976"/>
          </a:xfrm>
          <a:prstGeom prst="rect">
            <a:avLst/>
          </a:prstGeom>
        </p:spPr>
      </p:pic>
      <p:sp>
        <p:nvSpPr>
          <p:cNvPr id="18" name="object 18"/>
          <p:cNvSpPr txBox="1"/>
          <p:nvPr/>
        </p:nvSpPr>
        <p:spPr>
          <a:xfrm>
            <a:off x="4584953" y="4537964"/>
            <a:ext cx="390525" cy="330835"/>
          </a:xfrm>
          <a:prstGeom prst="rect">
            <a:avLst/>
          </a:prstGeom>
        </p:spPr>
        <p:txBody>
          <a:bodyPr vert="horz" wrap="square" lIns="0" tIns="12700" rIns="0" bIns="0" rtlCol="0">
            <a:spAutoFit/>
          </a:bodyPr>
          <a:lstStyle/>
          <a:p>
            <a:pPr marL="12700">
              <a:lnSpc>
                <a:spcPct val="100000"/>
              </a:lnSpc>
              <a:spcBef>
                <a:spcPts val="100"/>
              </a:spcBef>
            </a:pPr>
            <a:r>
              <a:rPr sz="2000" spc="-25">
                <a:solidFill>
                  <a:srgbClr val="000066"/>
                </a:solidFill>
                <a:latin typeface="Ebrima"/>
                <a:cs typeface="Ebrima"/>
              </a:rPr>
              <a:t>nm</a:t>
            </a:r>
            <a:endParaRPr sz="2000">
              <a:latin typeface="Ebrima"/>
              <a:cs typeface="Ebrima"/>
            </a:endParaRPr>
          </a:p>
        </p:txBody>
      </p:sp>
      <p:grpSp>
        <p:nvGrpSpPr>
          <p:cNvPr id="19" name="object 19"/>
          <p:cNvGrpSpPr/>
          <p:nvPr/>
        </p:nvGrpSpPr>
        <p:grpSpPr>
          <a:xfrm>
            <a:off x="5862637" y="3805237"/>
            <a:ext cx="1609725" cy="1609725"/>
            <a:chOff x="5862637" y="3805237"/>
            <a:chExt cx="1609725" cy="1609725"/>
          </a:xfrm>
        </p:grpSpPr>
        <p:sp>
          <p:nvSpPr>
            <p:cNvPr id="20" name="object 20"/>
            <p:cNvSpPr/>
            <p:nvPr/>
          </p:nvSpPr>
          <p:spPr>
            <a:xfrm>
              <a:off x="5867400" y="3810000"/>
              <a:ext cx="1600200" cy="1600200"/>
            </a:xfrm>
            <a:custGeom>
              <a:avLst/>
              <a:gdLst/>
              <a:ahLst/>
              <a:cxnLst/>
              <a:rect l="l" t="t" r="r" b="b"/>
              <a:pathLst>
                <a:path w="1600200" h="1600200">
                  <a:moveTo>
                    <a:pt x="800100" y="0"/>
                  </a:moveTo>
                  <a:lnTo>
                    <a:pt x="751365" y="1460"/>
                  </a:lnTo>
                  <a:lnTo>
                    <a:pt x="703402" y="5785"/>
                  </a:lnTo>
                  <a:lnTo>
                    <a:pt x="656294" y="12892"/>
                  </a:lnTo>
                  <a:lnTo>
                    <a:pt x="610125" y="22696"/>
                  </a:lnTo>
                  <a:lnTo>
                    <a:pt x="564979" y="35114"/>
                  </a:lnTo>
                  <a:lnTo>
                    <a:pt x="520939" y="50062"/>
                  </a:lnTo>
                  <a:lnTo>
                    <a:pt x="478089" y="67456"/>
                  </a:lnTo>
                  <a:lnTo>
                    <a:pt x="436514" y="87212"/>
                  </a:lnTo>
                  <a:lnTo>
                    <a:pt x="396296" y="109248"/>
                  </a:lnTo>
                  <a:lnTo>
                    <a:pt x="357520" y="133478"/>
                  </a:lnTo>
                  <a:lnTo>
                    <a:pt x="320268" y="159820"/>
                  </a:lnTo>
                  <a:lnTo>
                    <a:pt x="284626" y="188189"/>
                  </a:lnTo>
                  <a:lnTo>
                    <a:pt x="250676" y="218503"/>
                  </a:lnTo>
                  <a:lnTo>
                    <a:pt x="218503" y="250676"/>
                  </a:lnTo>
                  <a:lnTo>
                    <a:pt x="188189" y="284626"/>
                  </a:lnTo>
                  <a:lnTo>
                    <a:pt x="159820" y="320268"/>
                  </a:lnTo>
                  <a:lnTo>
                    <a:pt x="133478" y="357520"/>
                  </a:lnTo>
                  <a:lnTo>
                    <a:pt x="109248" y="396296"/>
                  </a:lnTo>
                  <a:lnTo>
                    <a:pt x="87212" y="436514"/>
                  </a:lnTo>
                  <a:lnTo>
                    <a:pt x="67456" y="478089"/>
                  </a:lnTo>
                  <a:lnTo>
                    <a:pt x="50062" y="520939"/>
                  </a:lnTo>
                  <a:lnTo>
                    <a:pt x="35114" y="564979"/>
                  </a:lnTo>
                  <a:lnTo>
                    <a:pt x="22696" y="610125"/>
                  </a:lnTo>
                  <a:lnTo>
                    <a:pt x="12892" y="656294"/>
                  </a:lnTo>
                  <a:lnTo>
                    <a:pt x="5785" y="703402"/>
                  </a:lnTo>
                  <a:lnTo>
                    <a:pt x="1460" y="751365"/>
                  </a:lnTo>
                  <a:lnTo>
                    <a:pt x="0" y="800100"/>
                  </a:lnTo>
                  <a:lnTo>
                    <a:pt x="1460" y="848834"/>
                  </a:lnTo>
                  <a:lnTo>
                    <a:pt x="5785" y="896797"/>
                  </a:lnTo>
                  <a:lnTo>
                    <a:pt x="12892" y="943905"/>
                  </a:lnTo>
                  <a:lnTo>
                    <a:pt x="22696" y="990074"/>
                  </a:lnTo>
                  <a:lnTo>
                    <a:pt x="35114" y="1035220"/>
                  </a:lnTo>
                  <a:lnTo>
                    <a:pt x="50062" y="1079260"/>
                  </a:lnTo>
                  <a:lnTo>
                    <a:pt x="67456" y="1122110"/>
                  </a:lnTo>
                  <a:lnTo>
                    <a:pt x="87212" y="1163685"/>
                  </a:lnTo>
                  <a:lnTo>
                    <a:pt x="109248" y="1203903"/>
                  </a:lnTo>
                  <a:lnTo>
                    <a:pt x="133478" y="1242679"/>
                  </a:lnTo>
                  <a:lnTo>
                    <a:pt x="159820" y="1279931"/>
                  </a:lnTo>
                  <a:lnTo>
                    <a:pt x="188189" y="1315573"/>
                  </a:lnTo>
                  <a:lnTo>
                    <a:pt x="218503" y="1349523"/>
                  </a:lnTo>
                  <a:lnTo>
                    <a:pt x="250676" y="1381696"/>
                  </a:lnTo>
                  <a:lnTo>
                    <a:pt x="284626" y="1412010"/>
                  </a:lnTo>
                  <a:lnTo>
                    <a:pt x="320268" y="1440379"/>
                  </a:lnTo>
                  <a:lnTo>
                    <a:pt x="357520" y="1466721"/>
                  </a:lnTo>
                  <a:lnTo>
                    <a:pt x="396296" y="1490951"/>
                  </a:lnTo>
                  <a:lnTo>
                    <a:pt x="436514" y="1512987"/>
                  </a:lnTo>
                  <a:lnTo>
                    <a:pt x="478089" y="1532743"/>
                  </a:lnTo>
                  <a:lnTo>
                    <a:pt x="520939" y="1550137"/>
                  </a:lnTo>
                  <a:lnTo>
                    <a:pt x="564979" y="1565085"/>
                  </a:lnTo>
                  <a:lnTo>
                    <a:pt x="610125" y="1577503"/>
                  </a:lnTo>
                  <a:lnTo>
                    <a:pt x="656294" y="1587307"/>
                  </a:lnTo>
                  <a:lnTo>
                    <a:pt x="703402" y="1594414"/>
                  </a:lnTo>
                  <a:lnTo>
                    <a:pt x="751365" y="1598739"/>
                  </a:lnTo>
                  <a:lnTo>
                    <a:pt x="800100" y="1600200"/>
                  </a:lnTo>
                  <a:lnTo>
                    <a:pt x="848834" y="1598739"/>
                  </a:lnTo>
                  <a:lnTo>
                    <a:pt x="896797" y="1594414"/>
                  </a:lnTo>
                  <a:lnTo>
                    <a:pt x="943905" y="1587307"/>
                  </a:lnTo>
                  <a:lnTo>
                    <a:pt x="990074" y="1577503"/>
                  </a:lnTo>
                  <a:lnTo>
                    <a:pt x="1035220" y="1565085"/>
                  </a:lnTo>
                  <a:lnTo>
                    <a:pt x="1079260" y="1550137"/>
                  </a:lnTo>
                  <a:lnTo>
                    <a:pt x="1122110" y="1532743"/>
                  </a:lnTo>
                  <a:lnTo>
                    <a:pt x="1163685" y="1512987"/>
                  </a:lnTo>
                  <a:lnTo>
                    <a:pt x="1203903" y="1490951"/>
                  </a:lnTo>
                  <a:lnTo>
                    <a:pt x="1242679" y="1466721"/>
                  </a:lnTo>
                  <a:lnTo>
                    <a:pt x="1279931" y="1440379"/>
                  </a:lnTo>
                  <a:lnTo>
                    <a:pt x="1315573" y="1412010"/>
                  </a:lnTo>
                  <a:lnTo>
                    <a:pt x="1349523" y="1381696"/>
                  </a:lnTo>
                  <a:lnTo>
                    <a:pt x="1381696" y="1349523"/>
                  </a:lnTo>
                  <a:lnTo>
                    <a:pt x="1412010" y="1315573"/>
                  </a:lnTo>
                  <a:lnTo>
                    <a:pt x="1440379" y="1279931"/>
                  </a:lnTo>
                  <a:lnTo>
                    <a:pt x="1466721" y="1242679"/>
                  </a:lnTo>
                  <a:lnTo>
                    <a:pt x="1490951" y="1203903"/>
                  </a:lnTo>
                  <a:lnTo>
                    <a:pt x="1512987" y="1163685"/>
                  </a:lnTo>
                  <a:lnTo>
                    <a:pt x="1532743" y="1122110"/>
                  </a:lnTo>
                  <a:lnTo>
                    <a:pt x="1550137" y="1079260"/>
                  </a:lnTo>
                  <a:lnTo>
                    <a:pt x="1565085" y="1035220"/>
                  </a:lnTo>
                  <a:lnTo>
                    <a:pt x="1577503" y="990074"/>
                  </a:lnTo>
                  <a:lnTo>
                    <a:pt x="1587307" y="943905"/>
                  </a:lnTo>
                  <a:lnTo>
                    <a:pt x="1594414" y="896797"/>
                  </a:lnTo>
                  <a:lnTo>
                    <a:pt x="1598739" y="848834"/>
                  </a:lnTo>
                  <a:lnTo>
                    <a:pt x="1600200" y="800100"/>
                  </a:lnTo>
                  <a:lnTo>
                    <a:pt x="1598739" y="751365"/>
                  </a:lnTo>
                  <a:lnTo>
                    <a:pt x="1594414" y="703402"/>
                  </a:lnTo>
                  <a:lnTo>
                    <a:pt x="1587307" y="656294"/>
                  </a:lnTo>
                  <a:lnTo>
                    <a:pt x="1577503" y="610125"/>
                  </a:lnTo>
                  <a:lnTo>
                    <a:pt x="1565085" y="564979"/>
                  </a:lnTo>
                  <a:lnTo>
                    <a:pt x="1550137" y="520939"/>
                  </a:lnTo>
                  <a:lnTo>
                    <a:pt x="1532743" y="478089"/>
                  </a:lnTo>
                  <a:lnTo>
                    <a:pt x="1512987" y="436514"/>
                  </a:lnTo>
                  <a:lnTo>
                    <a:pt x="1490951" y="396296"/>
                  </a:lnTo>
                  <a:lnTo>
                    <a:pt x="1466721" y="357520"/>
                  </a:lnTo>
                  <a:lnTo>
                    <a:pt x="1440379" y="320268"/>
                  </a:lnTo>
                  <a:lnTo>
                    <a:pt x="1412010" y="284626"/>
                  </a:lnTo>
                  <a:lnTo>
                    <a:pt x="1381696" y="250676"/>
                  </a:lnTo>
                  <a:lnTo>
                    <a:pt x="1349523" y="218503"/>
                  </a:lnTo>
                  <a:lnTo>
                    <a:pt x="1315573" y="188189"/>
                  </a:lnTo>
                  <a:lnTo>
                    <a:pt x="1279931" y="159820"/>
                  </a:lnTo>
                  <a:lnTo>
                    <a:pt x="1242679" y="133478"/>
                  </a:lnTo>
                  <a:lnTo>
                    <a:pt x="1203903" y="109248"/>
                  </a:lnTo>
                  <a:lnTo>
                    <a:pt x="1163685" y="87212"/>
                  </a:lnTo>
                  <a:lnTo>
                    <a:pt x="1122110" y="67456"/>
                  </a:lnTo>
                  <a:lnTo>
                    <a:pt x="1079260" y="50062"/>
                  </a:lnTo>
                  <a:lnTo>
                    <a:pt x="1035220" y="35114"/>
                  </a:lnTo>
                  <a:lnTo>
                    <a:pt x="990074" y="22696"/>
                  </a:lnTo>
                  <a:lnTo>
                    <a:pt x="943905" y="12892"/>
                  </a:lnTo>
                  <a:lnTo>
                    <a:pt x="896797" y="5785"/>
                  </a:lnTo>
                  <a:lnTo>
                    <a:pt x="848834" y="1460"/>
                  </a:lnTo>
                  <a:lnTo>
                    <a:pt x="800100" y="0"/>
                  </a:lnTo>
                  <a:close/>
                </a:path>
              </a:pathLst>
            </a:custGeom>
            <a:solidFill>
              <a:srgbClr val="993366"/>
            </a:solidFill>
          </p:spPr>
          <p:txBody>
            <a:bodyPr wrap="square" lIns="0" tIns="0" rIns="0" bIns="0" rtlCol="0"/>
            <a:lstStyle/>
            <a:p>
              <a:endParaRPr/>
            </a:p>
          </p:txBody>
        </p:sp>
        <p:sp>
          <p:nvSpPr>
            <p:cNvPr id="21" name="object 21"/>
            <p:cNvSpPr/>
            <p:nvPr/>
          </p:nvSpPr>
          <p:spPr>
            <a:xfrm>
              <a:off x="5867400" y="3810000"/>
              <a:ext cx="1600200" cy="1600200"/>
            </a:xfrm>
            <a:custGeom>
              <a:avLst/>
              <a:gdLst/>
              <a:ahLst/>
              <a:cxnLst/>
              <a:rect l="l" t="t" r="r" b="b"/>
              <a:pathLst>
                <a:path w="1600200" h="1600200">
                  <a:moveTo>
                    <a:pt x="0" y="800100"/>
                  </a:moveTo>
                  <a:lnTo>
                    <a:pt x="1460" y="751365"/>
                  </a:lnTo>
                  <a:lnTo>
                    <a:pt x="5785" y="703402"/>
                  </a:lnTo>
                  <a:lnTo>
                    <a:pt x="12892" y="656294"/>
                  </a:lnTo>
                  <a:lnTo>
                    <a:pt x="22696" y="610125"/>
                  </a:lnTo>
                  <a:lnTo>
                    <a:pt x="35114" y="564979"/>
                  </a:lnTo>
                  <a:lnTo>
                    <a:pt x="50062" y="520939"/>
                  </a:lnTo>
                  <a:lnTo>
                    <a:pt x="67456" y="478089"/>
                  </a:lnTo>
                  <a:lnTo>
                    <a:pt x="87212" y="436514"/>
                  </a:lnTo>
                  <a:lnTo>
                    <a:pt x="109248" y="396296"/>
                  </a:lnTo>
                  <a:lnTo>
                    <a:pt x="133478" y="357520"/>
                  </a:lnTo>
                  <a:lnTo>
                    <a:pt x="159820" y="320268"/>
                  </a:lnTo>
                  <a:lnTo>
                    <a:pt x="188189" y="284626"/>
                  </a:lnTo>
                  <a:lnTo>
                    <a:pt x="218503" y="250676"/>
                  </a:lnTo>
                  <a:lnTo>
                    <a:pt x="250676" y="218503"/>
                  </a:lnTo>
                  <a:lnTo>
                    <a:pt x="284626" y="188189"/>
                  </a:lnTo>
                  <a:lnTo>
                    <a:pt x="320268" y="159820"/>
                  </a:lnTo>
                  <a:lnTo>
                    <a:pt x="357520" y="133478"/>
                  </a:lnTo>
                  <a:lnTo>
                    <a:pt x="396296" y="109248"/>
                  </a:lnTo>
                  <a:lnTo>
                    <a:pt x="436514" y="87212"/>
                  </a:lnTo>
                  <a:lnTo>
                    <a:pt x="478089" y="67456"/>
                  </a:lnTo>
                  <a:lnTo>
                    <a:pt x="520939" y="50062"/>
                  </a:lnTo>
                  <a:lnTo>
                    <a:pt x="564979" y="35114"/>
                  </a:lnTo>
                  <a:lnTo>
                    <a:pt x="610125" y="22696"/>
                  </a:lnTo>
                  <a:lnTo>
                    <a:pt x="656294" y="12892"/>
                  </a:lnTo>
                  <a:lnTo>
                    <a:pt x="703402" y="5785"/>
                  </a:lnTo>
                  <a:lnTo>
                    <a:pt x="751365" y="1460"/>
                  </a:lnTo>
                  <a:lnTo>
                    <a:pt x="800100" y="0"/>
                  </a:lnTo>
                  <a:lnTo>
                    <a:pt x="848834" y="1460"/>
                  </a:lnTo>
                  <a:lnTo>
                    <a:pt x="896797" y="5785"/>
                  </a:lnTo>
                  <a:lnTo>
                    <a:pt x="943905" y="12892"/>
                  </a:lnTo>
                  <a:lnTo>
                    <a:pt x="990074" y="22696"/>
                  </a:lnTo>
                  <a:lnTo>
                    <a:pt x="1035220" y="35114"/>
                  </a:lnTo>
                  <a:lnTo>
                    <a:pt x="1079260" y="50062"/>
                  </a:lnTo>
                  <a:lnTo>
                    <a:pt x="1122110" y="67456"/>
                  </a:lnTo>
                  <a:lnTo>
                    <a:pt x="1163685" y="87212"/>
                  </a:lnTo>
                  <a:lnTo>
                    <a:pt x="1203903" y="109248"/>
                  </a:lnTo>
                  <a:lnTo>
                    <a:pt x="1242679" y="133478"/>
                  </a:lnTo>
                  <a:lnTo>
                    <a:pt x="1279931" y="159820"/>
                  </a:lnTo>
                  <a:lnTo>
                    <a:pt x="1315573" y="188189"/>
                  </a:lnTo>
                  <a:lnTo>
                    <a:pt x="1349523" y="218503"/>
                  </a:lnTo>
                  <a:lnTo>
                    <a:pt x="1381696" y="250676"/>
                  </a:lnTo>
                  <a:lnTo>
                    <a:pt x="1412010" y="284626"/>
                  </a:lnTo>
                  <a:lnTo>
                    <a:pt x="1440379" y="320268"/>
                  </a:lnTo>
                  <a:lnTo>
                    <a:pt x="1466721" y="357520"/>
                  </a:lnTo>
                  <a:lnTo>
                    <a:pt x="1490951" y="396296"/>
                  </a:lnTo>
                  <a:lnTo>
                    <a:pt x="1512987" y="436514"/>
                  </a:lnTo>
                  <a:lnTo>
                    <a:pt x="1532743" y="478089"/>
                  </a:lnTo>
                  <a:lnTo>
                    <a:pt x="1550137" y="520939"/>
                  </a:lnTo>
                  <a:lnTo>
                    <a:pt x="1565085" y="564979"/>
                  </a:lnTo>
                  <a:lnTo>
                    <a:pt x="1577503" y="610125"/>
                  </a:lnTo>
                  <a:lnTo>
                    <a:pt x="1587307" y="656294"/>
                  </a:lnTo>
                  <a:lnTo>
                    <a:pt x="1594414" y="703402"/>
                  </a:lnTo>
                  <a:lnTo>
                    <a:pt x="1598739" y="751365"/>
                  </a:lnTo>
                  <a:lnTo>
                    <a:pt x="1600200" y="800100"/>
                  </a:lnTo>
                  <a:lnTo>
                    <a:pt x="1598739" y="848834"/>
                  </a:lnTo>
                  <a:lnTo>
                    <a:pt x="1594414" y="896797"/>
                  </a:lnTo>
                  <a:lnTo>
                    <a:pt x="1587307" y="943905"/>
                  </a:lnTo>
                  <a:lnTo>
                    <a:pt x="1577503" y="990074"/>
                  </a:lnTo>
                  <a:lnTo>
                    <a:pt x="1565085" y="1035220"/>
                  </a:lnTo>
                  <a:lnTo>
                    <a:pt x="1550137" y="1079260"/>
                  </a:lnTo>
                  <a:lnTo>
                    <a:pt x="1532743" y="1122110"/>
                  </a:lnTo>
                  <a:lnTo>
                    <a:pt x="1512987" y="1163685"/>
                  </a:lnTo>
                  <a:lnTo>
                    <a:pt x="1490951" y="1203903"/>
                  </a:lnTo>
                  <a:lnTo>
                    <a:pt x="1466721" y="1242679"/>
                  </a:lnTo>
                  <a:lnTo>
                    <a:pt x="1440379" y="1279931"/>
                  </a:lnTo>
                  <a:lnTo>
                    <a:pt x="1412010" y="1315573"/>
                  </a:lnTo>
                  <a:lnTo>
                    <a:pt x="1381696" y="1349523"/>
                  </a:lnTo>
                  <a:lnTo>
                    <a:pt x="1349523" y="1381696"/>
                  </a:lnTo>
                  <a:lnTo>
                    <a:pt x="1315573" y="1412010"/>
                  </a:lnTo>
                  <a:lnTo>
                    <a:pt x="1279931" y="1440379"/>
                  </a:lnTo>
                  <a:lnTo>
                    <a:pt x="1242679" y="1466721"/>
                  </a:lnTo>
                  <a:lnTo>
                    <a:pt x="1203903" y="1490951"/>
                  </a:lnTo>
                  <a:lnTo>
                    <a:pt x="1163685" y="1512987"/>
                  </a:lnTo>
                  <a:lnTo>
                    <a:pt x="1122110" y="1532743"/>
                  </a:lnTo>
                  <a:lnTo>
                    <a:pt x="1079260" y="1550137"/>
                  </a:lnTo>
                  <a:lnTo>
                    <a:pt x="1035220" y="1565085"/>
                  </a:lnTo>
                  <a:lnTo>
                    <a:pt x="990074" y="1577503"/>
                  </a:lnTo>
                  <a:lnTo>
                    <a:pt x="943905" y="1587307"/>
                  </a:lnTo>
                  <a:lnTo>
                    <a:pt x="896797" y="1594414"/>
                  </a:lnTo>
                  <a:lnTo>
                    <a:pt x="848834" y="1598739"/>
                  </a:lnTo>
                  <a:lnTo>
                    <a:pt x="800100" y="1600200"/>
                  </a:lnTo>
                  <a:lnTo>
                    <a:pt x="751365" y="1598739"/>
                  </a:lnTo>
                  <a:lnTo>
                    <a:pt x="703402" y="1594414"/>
                  </a:lnTo>
                  <a:lnTo>
                    <a:pt x="656294" y="1587307"/>
                  </a:lnTo>
                  <a:lnTo>
                    <a:pt x="610125" y="1577503"/>
                  </a:lnTo>
                  <a:lnTo>
                    <a:pt x="564979" y="1565085"/>
                  </a:lnTo>
                  <a:lnTo>
                    <a:pt x="520939" y="1550137"/>
                  </a:lnTo>
                  <a:lnTo>
                    <a:pt x="478089" y="1532743"/>
                  </a:lnTo>
                  <a:lnTo>
                    <a:pt x="436514" y="1512987"/>
                  </a:lnTo>
                  <a:lnTo>
                    <a:pt x="396296" y="1490951"/>
                  </a:lnTo>
                  <a:lnTo>
                    <a:pt x="357520" y="1466721"/>
                  </a:lnTo>
                  <a:lnTo>
                    <a:pt x="320268" y="1440379"/>
                  </a:lnTo>
                  <a:lnTo>
                    <a:pt x="284626" y="1412010"/>
                  </a:lnTo>
                  <a:lnTo>
                    <a:pt x="250676" y="1381696"/>
                  </a:lnTo>
                  <a:lnTo>
                    <a:pt x="218503" y="1349523"/>
                  </a:lnTo>
                  <a:lnTo>
                    <a:pt x="188189" y="1315573"/>
                  </a:lnTo>
                  <a:lnTo>
                    <a:pt x="159820" y="1279931"/>
                  </a:lnTo>
                  <a:lnTo>
                    <a:pt x="133478" y="1242679"/>
                  </a:lnTo>
                  <a:lnTo>
                    <a:pt x="109248" y="1203903"/>
                  </a:lnTo>
                  <a:lnTo>
                    <a:pt x="87212" y="1163685"/>
                  </a:lnTo>
                  <a:lnTo>
                    <a:pt x="67456" y="1122110"/>
                  </a:lnTo>
                  <a:lnTo>
                    <a:pt x="50062" y="1079260"/>
                  </a:lnTo>
                  <a:lnTo>
                    <a:pt x="35114" y="1035220"/>
                  </a:lnTo>
                  <a:lnTo>
                    <a:pt x="22696" y="990074"/>
                  </a:lnTo>
                  <a:lnTo>
                    <a:pt x="12892" y="943905"/>
                  </a:lnTo>
                  <a:lnTo>
                    <a:pt x="5785" y="896797"/>
                  </a:lnTo>
                  <a:lnTo>
                    <a:pt x="1460" y="848834"/>
                  </a:lnTo>
                  <a:lnTo>
                    <a:pt x="0" y="800100"/>
                  </a:lnTo>
                  <a:close/>
                </a:path>
              </a:pathLst>
            </a:custGeom>
            <a:ln w="9525">
              <a:solidFill>
                <a:srgbClr val="000000"/>
              </a:solidFill>
            </a:ln>
          </p:spPr>
          <p:txBody>
            <a:bodyPr wrap="square" lIns="0" tIns="0" rIns="0" bIns="0" rtlCol="0"/>
            <a:lstStyle/>
            <a:p>
              <a:endParaRPr/>
            </a:p>
          </p:txBody>
        </p:sp>
        <p:pic>
          <p:nvPicPr>
            <p:cNvPr id="22" name="object 22"/>
            <p:cNvPicPr/>
            <p:nvPr/>
          </p:nvPicPr>
          <p:blipFill>
            <a:blip r:embed="rId5" cstate="print"/>
            <a:stretch>
              <a:fillRect/>
            </a:stretch>
          </p:blipFill>
          <p:spPr>
            <a:xfrm>
              <a:off x="6225540" y="4215383"/>
              <a:ext cx="839723" cy="679704"/>
            </a:xfrm>
            <a:prstGeom prst="rect">
              <a:avLst/>
            </a:prstGeom>
          </p:spPr>
        </p:pic>
      </p:grpSp>
      <p:sp>
        <p:nvSpPr>
          <p:cNvPr id="23" name="object 23"/>
          <p:cNvSpPr txBox="1"/>
          <p:nvPr/>
        </p:nvSpPr>
        <p:spPr>
          <a:xfrm>
            <a:off x="6404228" y="4293489"/>
            <a:ext cx="459740" cy="391160"/>
          </a:xfrm>
          <a:prstGeom prst="rect">
            <a:avLst/>
          </a:prstGeom>
        </p:spPr>
        <p:txBody>
          <a:bodyPr vert="horz" wrap="square" lIns="0" tIns="12700" rIns="0" bIns="0" rtlCol="0">
            <a:spAutoFit/>
          </a:bodyPr>
          <a:lstStyle/>
          <a:p>
            <a:pPr marL="12700">
              <a:lnSpc>
                <a:spcPct val="100000"/>
              </a:lnSpc>
              <a:spcBef>
                <a:spcPts val="100"/>
              </a:spcBef>
            </a:pPr>
            <a:r>
              <a:rPr sz="2400" spc="-25">
                <a:solidFill>
                  <a:srgbClr val="FFFFFF"/>
                </a:solidFill>
                <a:latin typeface="Ebrima"/>
                <a:cs typeface="Ebrima"/>
              </a:rPr>
              <a:t>nm</a:t>
            </a:r>
            <a:endParaRPr sz="2400">
              <a:latin typeface="Ebrima"/>
              <a:cs typeface="Ebrima"/>
            </a:endParaRPr>
          </a:p>
        </p:txBody>
      </p:sp>
      <p:grpSp>
        <p:nvGrpSpPr>
          <p:cNvPr id="24" name="object 24"/>
          <p:cNvGrpSpPr/>
          <p:nvPr/>
        </p:nvGrpSpPr>
        <p:grpSpPr>
          <a:xfrm>
            <a:off x="690358" y="1824215"/>
            <a:ext cx="1986280" cy="2136775"/>
            <a:chOff x="690358" y="1824215"/>
            <a:chExt cx="1986280" cy="2136775"/>
          </a:xfrm>
        </p:grpSpPr>
        <p:pic>
          <p:nvPicPr>
            <p:cNvPr id="25" name="object 25"/>
            <p:cNvPicPr/>
            <p:nvPr/>
          </p:nvPicPr>
          <p:blipFill>
            <a:blip r:embed="rId6" cstate="print"/>
            <a:stretch>
              <a:fillRect/>
            </a:stretch>
          </p:blipFill>
          <p:spPr>
            <a:xfrm>
              <a:off x="690358" y="1824215"/>
              <a:ext cx="1985792" cy="2136667"/>
            </a:xfrm>
            <a:prstGeom prst="rect">
              <a:avLst/>
            </a:prstGeom>
          </p:spPr>
        </p:pic>
        <p:pic>
          <p:nvPicPr>
            <p:cNvPr id="26" name="object 26"/>
            <p:cNvPicPr/>
            <p:nvPr/>
          </p:nvPicPr>
          <p:blipFill>
            <a:blip r:embed="rId2" cstate="print"/>
            <a:stretch>
              <a:fillRect/>
            </a:stretch>
          </p:blipFill>
          <p:spPr>
            <a:xfrm>
              <a:off x="1196340" y="2691383"/>
              <a:ext cx="842772" cy="679703"/>
            </a:xfrm>
            <a:prstGeom prst="rect">
              <a:avLst/>
            </a:prstGeom>
          </p:spPr>
        </p:pic>
      </p:grpSp>
      <p:sp>
        <p:nvSpPr>
          <p:cNvPr id="27" name="object 27"/>
          <p:cNvSpPr txBox="1"/>
          <p:nvPr/>
        </p:nvSpPr>
        <p:spPr>
          <a:xfrm>
            <a:off x="1374394" y="2769234"/>
            <a:ext cx="462915" cy="391160"/>
          </a:xfrm>
          <a:prstGeom prst="rect">
            <a:avLst/>
          </a:prstGeom>
        </p:spPr>
        <p:txBody>
          <a:bodyPr vert="horz" wrap="square" lIns="0" tIns="12700" rIns="0" bIns="0" rtlCol="0">
            <a:spAutoFit/>
          </a:bodyPr>
          <a:lstStyle/>
          <a:p>
            <a:pPr marL="12700">
              <a:lnSpc>
                <a:spcPct val="100000"/>
              </a:lnSpc>
              <a:spcBef>
                <a:spcPts val="100"/>
              </a:spcBef>
            </a:pPr>
            <a:r>
              <a:rPr sz="2400" spc="-25">
                <a:solidFill>
                  <a:srgbClr val="FFFFFF"/>
                </a:solidFill>
                <a:latin typeface="Ebrima"/>
                <a:cs typeface="Ebrima"/>
              </a:rPr>
              <a:t>µm</a:t>
            </a:r>
            <a:endParaRPr sz="2400">
              <a:latin typeface="Ebrima"/>
              <a:cs typeface="Ebrima"/>
            </a:endParaRPr>
          </a:p>
        </p:txBody>
      </p:sp>
      <p:pic>
        <p:nvPicPr>
          <p:cNvPr id="28" name="object 28"/>
          <p:cNvPicPr/>
          <p:nvPr/>
        </p:nvPicPr>
        <p:blipFill>
          <a:blip r:embed="rId5" cstate="print"/>
          <a:stretch>
            <a:fillRect/>
          </a:stretch>
        </p:blipFill>
        <p:spPr>
          <a:xfrm>
            <a:off x="2491739" y="3605784"/>
            <a:ext cx="839724" cy="679703"/>
          </a:xfrm>
          <a:prstGeom prst="rect">
            <a:avLst/>
          </a:prstGeom>
        </p:spPr>
      </p:pic>
      <p:sp>
        <p:nvSpPr>
          <p:cNvPr id="29" name="object 29"/>
          <p:cNvSpPr txBox="1"/>
          <p:nvPr/>
        </p:nvSpPr>
        <p:spPr>
          <a:xfrm>
            <a:off x="2669794" y="3683584"/>
            <a:ext cx="459740" cy="391795"/>
          </a:xfrm>
          <a:prstGeom prst="rect">
            <a:avLst/>
          </a:prstGeom>
        </p:spPr>
        <p:txBody>
          <a:bodyPr vert="horz" wrap="square" lIns="0" tIns="12700" rIns="0" bIns="0" rtlCol="0">
            <a:spAutoFit/>
          </a:bodyPr>
          <a:lstStyle/>
          <a:p>
            <a:pPr marL="12700">
              <a:lnSpc>
                <a:spcPct val="100000"/>
              </a:lnSpc>
              <a:spcBef>
                <a:spcPts val="100"/>
              </a:spcBef>
            </a:pPr>
            <a:r>
              <a:rPr sz="2400" spc="-25">
                <a:solidFill>
                  <a:srgbClr val="000066"/>
                </a:solidFill>
                <a:latin typeface="Ebrima"/>
                <a:cs typeface="Ebrima"/>
              </a:rPr>
              <a:t>nm</a:t>
            </a:r>
            <a:endParaRPr sz="2400">
              <a:latin typeface="Ebrima"/>
              <a:cs typeface="Ebrima"/>
            </a:endParaRPr>
          </a:p>
        </p:txBody>
      </p:sp>
      <p:pic>
        <p:nvPicPr>
          <p:cNvPr id="30" name="object 30"/>
          <p:cNvPicPr/>
          <p:nvPr/>
        </p:nvPicPr>
        <p:blipFill>
          <a:blip r:embed="rId7" cstate="print"/>
          <a:stretch>
            <a:fillRect/>
          </a:stretch>
        </p:blipFill>
        <p:spPr>
          <a:xfrm>
            <a:off x="399217" y="238880"/>
            <a:ext cx="4392310" cy="296607"/>
          </a:xfrm>
          <a:prstGeom prst="rect">
            <a:avLst/>
          </a:prstGeom>
        </p:spPr>
      </p:pic>
      <p:sp>
        <p:nvSpPr>
          <p:cNvPr id="31" name="object 31"/>
          <p:cNvSpPr txBox="1">
            <a:spLocks noGrp="1"/>
          </p:cNvSpPr>
          <p:nvPr>
            <p:ph type="title"/>
          </p:nvPr>
        </p:nvSpPr>
        <p:spPr>
          <a:xfrm>
            <a:off x="383540" y="131825"/>
            <a:ext cx="4505960" cy="452120"/>
          </a:xfrm>
          <a:prstGeom prst="rect">
            <a:avLst/>
          </a:prstGeom>
        </p:spPr>
        <p:txBody>
          <a:bodyPr vert="horz" wrap="square" lIns="0" tIns="12065" rIns="0" bIns="0" rtlCol="0">
            <a:spAutoFit/>
          </a:bodyPr>
          <a:lstStyle/>
          <a:p>
            <a:pPr marL="12700">
              <a:lnSpc>
                <a:spcPct val="100000"/>
              </a:lnSpc>
              <a:spcBef>
                <a:spcPts val="95"/>
              </a:spcBef>
            </a:pPr>
            <a:r>
              <a:rPr sz="2800" b="1" u="sng">
                <a:solidFill>
                  <a:srgbClr val="000066"/>
                </a:solidFill>
                <a:uFill>
                  <a:solidFill>
                    <a:srgbClr val="000066"/>
                  </a:solidFill>
                </a:uFill>
                <a:latin typeface="Arial Narrow"/>
                <a:cs typeface="Arial Narrow"/>
              </a:rPr>
              <a:t>TYPES</a:t>
            </a:r>
            <a:r>
              <a:rPr sz="2800" b="1" u="sng" spc="-30">
                <a:solidFill>
                  <a:srgbClr val="000066"/>
                </a:solidFill>
                <a:uFill>
                  <a:solidFill>
                    <a:srgbClr val="000066"/>
                  </a:solidFill>
                </a:uFill>
                <a:latin typeface="Arial Narrow"/>
                <a:cs typeface="Arial Narrow"/>
              </a:rPr>
              <a:t> </a:t>
            </a:r>
            <a:r>
              <a:rPr sz="2800" b="1" u="sng">
                <a:solidFill>
                  <a:srgbClr val="000066"/>
                </a:solidFill>
                <a:uFill>
                  <a:solidFill>
                    <a:srgbClr val="000066"/>
                  </a:solidFill>
                </a:uFill>
                <a:latin typeface="Arial Narrow"/>
                <a:cs typeface="Arial Narrow"/>
              </a:rPr>
              <a:t>OF</a:t>
            </a:r>
            <a:r>
              <a:rPr sz="2800" b="1" u="sng" spc="-65">
                <a:solidFill>
                  <a:srgbClr val="000066"/>
                </a:solidFill>
                <a:uFill>
                  <a:solidFill>
                    <a:srgbClr val="000066"/>
                  </a:solidFill>
                </a:uFill>
                <a:latin typeface="Arial Narrow"/>
                <a:cs typeface="Arial Narrow"/>
              </a:rPr>
              <a:t> </a:t>
            </a:r>
            <a:r>
              <a:rPr sz="2800" b="1" u="sng" spc="-10">
                <a:solidFill>
                  <a:srgbClr val="000066"/>
                </a:solidFill>
                <a:uFill>
                  <a:solidFill>
                    <a:srgbClr val="000066"/>
                  </a:solidFill>
                </a:uFill>
                <a:latin typeface="Arial Narrow"/>
                <a:cs typeface="Arial Narrow"/>
              </a:rPr>
              <a:t>NANOSTRUCTURES</a:t>
            </a:r>
            <a:r>
              <a:rPr sz="2800" b="1" u="sng" spc="700">
                <a:solidFill>
                  <a:srgbClr val="000066"/>
                </a:solidFill>
                <a:uFill>
                  <a:solidFill>
                    <a:srgbClr val="000066"/>
                  </a:solidFill>
                </a:uFill>
                <a:latin typeface="Arial Narrow"/>
                <a:cs typeface="Arial Narrow"/>
              </a:rPr>
              <a:t> </a:t>
            </a:r>
            <a:endParaRPr sz="2800">
              <a:latin typeface="Arial Narrow"/>
              <a:cs typeface="Arial Narrow"/>
            </a:endParaRPr>
          </a:p>
        </p:txBody>
      </p:sp>
      <p:sp>
        <p:nvSpPr>
          <p:cNvPr id="32" name="object 32"/>
          <p:cNvSpPr txBox="1"/>
          <p:nvPr/>
        </p:nvSpPr>
        <p:spPr>
          <a:xfrm>
            <a:off x="4194175" y="2621407"/>
            <a:ext cx="4119245" cy="1185545"/>
          </a:xfrm>
          <a:prstGeom prst="rect">
            <a:avLst/>
          </a:prstGeom>
        </p:spPr>
        <p:txBody>
          <a:bodyPr vert="horz" wrap="square" lIns="0" tIns="13335" rIns="0" bIns="0" rtlCol="0">
            <a:spAutoFit/>
          </a:bodyPr>
          <a:lstStyle/>
          <a:p>
            <a:pPr marL="12700" marR="5080" algn="just">
              <a:lnSpc>
                <a:spcPct val="100000"/>
              </a:lnSpc>
              <a:spcBef>
                <a:spcPts val="105"/>
              </a:spcBef>
            </a:pPr>
            <a:r>
              <a:rPr sz="2000" b="1" spc="-10">
                <a:solidFill>
                  <a:srgbClr val="33CC33"/>
                </a:solidFill>
                <a:latin typeface="Verdana"/>
                <a:cs typeface="Verdana"/>
              </a:rPr>
              <a:t>2-</a:t>
            </a:r>
            <a:r>
              <a:rPr sz="2000" b="1">
                <a:solidFill>
                  <a:srgbClr val="33CC33"/>
                </a:solidFill>
                <a:latin typeface="Verdana"/>
                <a:cs typeface="Verdana"/>
              </a:rPr>
              <a:t>Dimensional</a:t>
            </a:r>
            <a:r>
              <a:rPr sz="2000" b="1" spc="-10">
                <a:solidFill>
                  <a:srgbClr val="33CC33"/>
                </a:solidFill>
                <a:latin typeface="Verdana"/>
                <a:cs typeface="Verdana"/>
              </a:rPr>
              <a:t> Nanomaterial </a:t>
            </a:r>
            <a:r>
              <a:rPr sz="2000" b="1">
                <a:solidFill>
                  <a:srgbClr val="33CC33"/>
                </a:solidFill>
                <a:latin typeface="Verdana"/>
                <a:cs typeface="Verdana"/>
              </a:rPr>
              <a:t>(Quantum</a:t>
            </a:r>
            <a:r>
              <a:rPr sz="2000" b="1" spc="-55">
                <a:solidFill>
                  <a:srgbClr val="33CC33"/>
                </a:solidFill>
                <a:latin typeface="Verdana"/>
                <a:cs typeface="Verdana"/>
              </a:rPr>
              <a:t> </a:t>
            </a:r>
            <a:r>
              <a:rPr sz="2000" b="1">
                <a:solidFill>
                  <a:srgbClr val="33CC33"/>
                </a:solidFill>
                <a:latin typeface="Verdana"/>
                <a:cs typeface="Verdana"/>
              </a:rPr>
              <a:t>wells,</a:t>
            </a:r>
            <a:r>
              <a:rPr sz="2000" b="1" spc="-10">
                <a:solidFill>
                  <a:srgbClr val="33CC33"/>
                </a:solidFill>
                <a:latin typeface="Verdana"/>
                <a:cs typeface="Verdana"/>
              </a:rPr>
              <a:t> </a:t>
            </a:r>
            <a:r>
              <a:rPr sz="2000" b="1">
                <a:solidFill>
                  <a:srgbClr val="33CC33"/>
                </a:solidFill>
                <a:latin typeface="Verdana"/>
                <a:cs typeface="Verdana"/>
              </a:rPr>
              <a:t>Thin</a:t>
            </a:r>
            <a:r>
              <a:rPr sz="2000" b="1" spc="-30">
                <a:solidFill>
                  <a:srgbClr val="33CC33"/>
                </a:solidFill>
                <a:latin typeface="Verdana"/>
                <a:cs typeface="Verdana"/>
              </a:rPr>
              <a:t> </a:t>
            </a:r>
            <a:r>
              <a:rPr sz="2000" b="1" spc="-10">
                <a:solidFill>
                  <a:srgbClr val="33CC33"/>
                </a:solidFill>
                <a:latin typeface="Verdana"/>
                <a:cs typeface="Verdana"/>
              </a:rPr>
              <a:t>Films) </a:t>
            </a:r>
            <a:r>
              <a:rPr sz="1800" b="1">
                <a:solidFill>
                  <a:srgbClr val="000066"/>
                </a:solidFill>
                <a:latin typeface="Verdana"/>
                <a:cs typeface="Verdana"/>
              </a:rPr>
              <a:t>Degree</a:t>
            </a:r>
            <a:r>
              <a:rPr sz="1800" b="1" spc="-5">
                <a:solidFill>
                  <a:srgbClr val="000066"/>
                </a:solidFill>
                <a:latin typeface="Verdana"/>
                <a:cs typeface="Verdana"/>
              </a:rPr>
              <a:t> </a:t>
            </a:r>
            <a:r>
              <a:rPr sz="1800" b="1">
                <a:solidFill>
                  <a:srgbClr val="000066"/>
                </a:solidFill>
                <a:latin typeface="Verdana"/>
                <a:cs typeface="Verdana"/>
              </a:rPr>
              <a:t>of</a:t>
            </a:r>
            <a:r>
              <a:rPr sz="1800" b="1" spc="-10">
                <a:solidFill>
                  <a:srgbClr val="000066"/>
                </a:solidFill>
                <a:latin typeface="Verdana"/>
                <a:cs typeface="Verdana"/>
              </a:rPr>
              <a:t> </a:t>
            </a:r>
            <a:r>
              <a:rPr sz="1800" b="1">
                <a:solidFill>
                  <a:srgbClr val="000066"/>
                </a:solidFill>
                <a:latin typeface="Verdana"/>
                <a:cs typeface="Verdana"/>
              </a:rPr>
              <a:t>freedom</a:t>
            </a:r>
            <a:r>
              <a:rPr sz="1800" b="1" spc="-5">
                <a:solidFill>
                  <a:srgbClr val="000066"/>
                </a:solidFill>
                <a:latin typeface="Verdana"/>
                <a:cs typeface="Verdana"/>
              </a:rPr>
              <a:t> </a:t>
            </a:r>
            <a:r>
              <a:rPr sz="1800" b="1">
                <a:solidFill>
                  <a:srgbClr val="000066"/>
                </a:solidFill>
                <a:latin typeface="Verdana"/>
                <a:cs typeface="Verdana"/>
              </a:rPr>
              <a:t>= </a:t>
            </a:r>
            <a:r>
              <a:rPr sz="1800" b="1" spc="-50">
                <a:solidFill>
                  <a:srgbClr val="000066"/>
                </a:solidFill>
                <a:latin typeface="Verdana"/>
                <a:cs typeface="Verdana"/>
              </a:rPr>
              <a:t>2</a:t>
            </a:r>
            <a:endParaRPr sz="1800">
              <a:latin typeface="Verdana"/>
              <a:cs typeface="Verdana"/>
            </a:endParaRPr>
          </a:p>
          <a:p>
            <a:pPr marL="12700" algn="just">
              <a:lnSpc>
                <a:spcPct val="100000"/>
              </a:lnSpc>
              <a:spcBef>
                <a:spcPts val="5"/>
              </a:spcBef>
            </a:pPr>
            <a:r>
              <a:rPr sz="1800" b="1">
                <a:solidFill>
                  <a:srgbClr val="000066"/>
                </a:solidFill>
                <a:latin typeface="Verdana"/>
                <a:cs typeface="Verdana"/>
              </a:rPr>
              <a:t>Degree</a:t>
            </a:r>
            <a:r>
              <a:rPr sz="1800" b="1" spc="-10">
                <a:solidFill>
                  <a:srgbClr val="000066"/>
                </a:solidFill>
                <a:latin typeface="Verdana"/>
                <a:cs typeface="Verdana"/>
              </a:rPr>
              <a:t> </a:t>
            </a:r>
            <a:r>
              <a:rPr sz="1800" b="1">
                <a:solidFill>
                  <a:srgbClr val="000066"/>
                </a:solidFill>
                <a:latin typeface="Verdana"/>
                <a:cs typeface="Verdana"/>
              </a:rPr>
              <a:t>of</a:t>
            </a:r>
            <a:r>
              <a:rPr sz="1800" b="1" spc="-15">
                <a:solidFill>
                  <a:srgbClr val="000066"/>
                </a:solidFill>
                <a:latin typeface="Verdana"/>
                <a:cs typeface="Verdana"/>
              </a:rPr>
              <a:t> </a:t>
            </a:r>
            <a:r>
              <a:rPr sz="1800" b="1">
                <a:solidFill>
                  <a:srgbClr val="000066"/>
                </a:solidFill>
                <a:latin typeface="Verdana"/>
                <a:cs typeface="Verdana"/>
              </a:rPr>
              <a:t>confinement</a:t>
            </a:r>
            <a:r>
              <a:rPr sz="1800" b="1" spc="5">
                <a:solidFill>
                  <a:srgbClr val="000066"/>
                </a:solidFill>
                <a:latin typeface="Verdana"/>
                <a:cs typeface="Verdana"/>
              </a:rPr>
              <a:t> </a:t>
            </a:r>
            <a:r>
              <a:rPr sz="1800" b="1">
                <a:solidFill>
                  <a:srgbClr val="000066"/>
                </a:solidFill>
                <a:latin typeface="Verdana"/>
                <a:cs typeface="Verdana"/>
              </a:rPr>
              <a:t>=</a:t>
            </a:r>
            <a:r>
              <a:rPr sz="1800" b="1" spc="-10">
                <a:solidFill>
                  <a:srgbClr val="000066"/>
                </a:solidFill>
                <a:latin typeface="Verdana"/>
                <a:cs typeface="Verdana"/>
              </a:rPr>
              <a:t> </a:t>
            </a:r>
            <a:r>
              <a:rPr sz="1800" b="1" spc="-50">
                <a:solidFill>
                  <a:srgbClr val="000066"/>
                </a:solidFill>
                <a:latin typeface="Verdana"/>
                <a:cs typeface="Verdana"/>
              </a:rPr>
              <a:t>1</a:t>
            </a:r>
            <a:endParaRPr sz="1800">
              <a:latin typeface="Verdana"/>
              <a:cs typeface="Verdana"/>
            </a:endParaRPr>
          </a:p>
        </p:txBody>
      </p:sp>
      <p:grpSp>
        <p:nvGrpSpPr>
          <p:cNvPr id="33" name="object 33"/>
          <p:cNvGrpSpPr/>
          <p:nvPr/>
        </p:nvGrpSpPr>
        <p:grpSpPr>
          <a:xfrm>
            <a:off x="5030152" y="1254442"/>
            <a:ext cx="993140" cy="490220"/>
            <a:chOff x="5030152" y="1254442"/>
            <a:chExt cx="993140" cy="490220"/>
          </a:xfrm>
        </p:grpSpPr>
        <p:sp>
          <p:nvSpPr>
            <p:cNvPr id="34" name="object 34"/>
            <p:cNvSpPr/>
            <p:nvPr/>
          </p:nvSpPr>
          <p:spPr>
            <a:xfrm>
              <a:off x="5034915" y="1259205"/>
              <a:ext cx="983615" cy="480695"/>
            </a:xfrm>
            <a:custGeom>
              <a:avLst/>
              <a:gdLst/>
              <a:ahLst/>
              <a:cxnLst/>
              <a:rect l="l" t="t" r="r" b="b"/>
              <a:pathLst>
                <a:path w="983614" h="480694">
                  <a:moveTo>
                    <a:pt x="204215" y="0"/>
                  </a:moveTo>
                  <a:lnTo>
                    <a:pt x="0" y="277241"/>
                  </a:lnTo>
                  <a:lnTo>
                    <a:pt x="278257" y="480187"/>
                  </a:lnTo>
                  <a:lnTo>
                    <a:pt x="259714" y="360045"/>
                  </a:lnTo>
                  <a:lnTo>
                    <a:pt x="983361" y="248539"/>
                  </a:lnTo>
                  <a:lnTo>
                    <a:pt x="946404" y="8509"/>
                  </a:lnTo>
                  <a:lnTo>
                    <a:pt x="222758" y="120015"/>
                  </a:lnTo>
                  <a:lnTo>
                    <a:pt x="204215" y="0"/>
                  </a:lnTo>
                  <a:close/>
                </a:path>
              </a:pathLst>
            </a:custGeom>
            <a:solidFill>
              <a:srgbClr val="993366"/>
            </a:solidFill>
          </p:spPr>
          <p:txBody>
            <a:bodyPr wrap="square" lIns="0" tIns="0" rIns="0" bIns="0" rtlCol="0"/>
            <a:lstStyle/>
            <a:p>
              <a:endParaRPr/>
            </a:p>
          </p:txBody>
        </p:sp>
        <p:sp>
          <p:nvSpPr>
            <p:cNvPr id="35" name="object 35"/>
            <p:cNvSpPr/>
            <p:nvPr/>
          </p:nvSpPr>
          <p:spPr>
            <a:xfrm>
              <a:off x="5034915" y="1259205"/>
              <a:ext cx="983615" cy="480695"/>
            </a:xfrm>
            <a:custGeom>
              <a:avLst/>
              <a:gdLst/>
              <a:ahLst/>
              <a:cxnLst/>
              <a:rect l="l" t="t" r="r" b="b"/>
              <a:pathLst>
                <a:path w="983614" h="480694">
                  <a:moveTo>
                    <a:pt x="0" y="277241"/>
                  </a:moveTo>
                  <a:lnTo>
                    <a:pt x="204215" y="0"/>
                  </a:lnTo>
                  <a:lnTo>
                    <a:pt x="222758" y="120015"/>
                  </a:lnTo>
                  <a:lnTo>
                    <a:pt x="946404" y="8509"/>
                  </a:lnTo>
                  <a:lnTo>
                    <a:pt x="983361" y="248539"/>
                  </a:lnTo>
                  <a:lnTo>
                    <a:pt x="259714" y="360045"/>
                  </a:lnTo>
                  <a:lnTo>
                    <a:pt x="278257" y="480187"/>
                  </a:lnTo>
                  <a:lnTo>
                    <a:pt x="0" y="277241"/>
                  </a:lnTo>
                  <a:close/>
                </a:path>
              </a:pathLst>
            </a:custGeom>
            <a:ln w="9524">
              <a:solidFill>
                <a:srgbClr val="000000"/>
              </a:solidFill>
            </a:ln>
          </p:spPr>
          <p:txBody>
            <a:bodyPr wrap="square" lIns="0" tIns="0" rIns="0" bIns="0" rtlCol="0"/>
            <a:lstStyle/>
            <a:p>
              <a:endParaRPr/>
            </a:p>
          </p:txBody>
        </p:sp>
      </p:grpSp>
      <p:grpSp>
        <p:nvGrpSpPr>
          <p:cNvPr id="36" name="object 36"/>
          <p:cNvGrpSpPr/>
          <p:nvPr/>
        </p:nvGrpSpPr>
        <p:grpSpPr>
          <a:xfrm>
            <a:off x="2814637" y="2662237"/>
            <a:ext cx="986155" cy="495300"/>
            <a:chOff x="2814637" y="2662237"/>
            <a:chExt cx="986155" cy="495300"/>
          </a:xfrm>
        </p:grpSpPr>
        <p:sp>
          <p:nvSpPr>
            <p:cNvPr id="37" name="object 37"/>
            <p:cNvSpPr/>
            <p:nvPr/>
          </p:nvSpPr>
          <p:spPr>
            <a:xfrm>
              <a:off x="2819400" y="2667000"/>
              <a:ext cx="976630" cy="485775"/>
            </a:xfrm>
            <a:custGeom>
              <a:avLst/>
              <a:gdLst/>
              <a:ahLst/>
              <a:cxnLst/>
              <a:rect l="l" t="t" r="r" b="b"/>
              <a:pathLst>
                <a:path w="976629" h="485775">
                  <a:moveTo>
                    <a:pt x="732282" y="0"/>
                  </a:moveTo>
                  <a:lnTo>
                    <a:pt x="732282" y="121412"/>
                  </a:lnTo>
                  <a:lnTo>
                    <a:pt x="0" y="121412"/>
                  </a:lnTo>
                  <a:lnTo>
                    <a:pt x="0" y="364363"/>
                  </a:lnTo>
                  <a:lnTo>
                    <a:pt x="732282" y="364363"/>
                  </a:lnTo>
                  <a:lnTo>
                    <a:pt x="732282" y="485775"/>
                  </a:lnTo>
                  <a:lnTo>
                    <a:pt x="976376" y="242824"/>
                  </a:lnTo>
                  <a:lnTo>
                    <a:pt x="732282" y="0"/>
                  </a:lnTo>
                  <a:close/>
                </a:path>
              </a:pathLst>
            </a:custGeom>
            <a:solidFill>
              <a:srgbClr val="993366"/>
            </a:solidFill>
          </p:spPr>
          <p:txBody>
            <a:bodyPr wrap="square" lIns="0" tIns="0" rIns="0" bIns="0" rtlCol="0"/>
            <a:lstStyle/>
            <a:p>
              <a:endParaRPr/>
            </a:p>
          </p:txBody>
        </p:sp>
        <p:sp>
          <p:nvSpPr>
            <p:cNvPr id="38" name="object 38"/>
            <p:cNvSpPr/>
            <p:nvPr/>
          </p:nvSpPr>
          <p:spPr>
            <a:xfrm>
              <a:off x="2819400" y="2667000"/>
              <a:ext cx="976630" cy="485775"/>
            </a:xfrm>
            <a:custGeom>
              <a:avLst/>
              <a:gdLst/>
              <a:ahLst/>
              <a:cxnLst/>
              <a:rect l="l" t="t" r="r" b="b"/>
              <a:pathLst>
                <a:path w="976629" h="485775">
                  <a:moveTo>
                    <a:pt x="976376" y="242824"/>
                  </a:moveTo>
                  <a:lnTo>
                    <a:pt x="732282" y="485775"/>
                  </a:lnTo>
                  <a:lnTo>
                    <a:pt x="732282" y="364363"/>
                  </a:lnTo>
                  <a:lnTo>
                    <a:pt x="0" y="364363"/>
                  </a:lnTo>
                  <a:lnTo>
                    <a:pt x="0" y="121412"/>
                  </a:lnTo>
                  <a:lnTo>
                    <a:pt x="732282" y="121412"/>
                  </a:lnTo>
                  <a:lnTo>
                    <a:pt x="732282" y="0"/>
                  </a:lnTo>
                  <a:lnTo>
                    <a:pt x="976376" y="242824"/>
                  </a:lnTo>
                  <a:close/>
                </a:path>
              </a:pathLst>
            </a:custGeom>
            <a:ln w="9525">
              <a:solidFill>
                <a:srgbClr val="000000"/>
              </a:solidFill>
            </a:ln>
          </p:spPr>
          <p:txBody>
            <a:bodyPr wrap="square" lIns="0" tIns="0" rIns="0" bIns="0" rtlCol="0"/>
            <a:lstStyle/>
            <a:p>
              <a:endParaRPr/>
            </a:p>
          </p:txBody>
        </p:sp>
      </p:grpSp>
      <p:sp>
        <p:nvSpPr>
          <p:cNvPr id="39" name="object 39"/>
          <p:cNvSpPr txBox="1"/>
          <p:nvPr/>
        </p:nvSpPr>
        <p:spPr>
          <a:xfrm>
            <a:off x="1298194" y="639521"/>
            <a:ext cx="3822065" cy="880744"/>
          </a:xfrm>
          <a:prstGeom prst="rect">
            <a:avLst/>
          </a:prstGeom>
        </p:spPr>
        <p:txBody>
          <a:bodyPr vert="horz" wrap="square" lIns="0" tIns="13335" rIns="0" bIns="0" rtlCol="0">
            <a:spAutoFit/>
          </a:bodyPr>
          <a:lstStyle/>
          <a:p>
            <a:pPr marL="12700" marR="5080">
              <a:lnSpc>
                <a:spcPct val="100000"/>
              </a:lnSpc>
              <a:spcBef>
                <a:spcPts val="105"/>
              </a:spcBef>
            </a:pPr>
            <a:r>
              <a:rPr sz="2000" b="1">
                <a:solidFill>
                  <a:srgbClr val="33CC33"/>
                </a:solidFill>
                <a:latin typeface="Verdana"/>
                <a:cs typeface="Verdana"/>
              </a:rPr>
              <a:t>BULK</a:t>
            </a:r>
            <a:r>
              <a:rPr sz="2000" b="1" spc="-35">
                <a:solidFill>
                  <a:srgbClr val="33CC33"/>
                </a:solidFill>
                <a:latin typeface="Verdana"/>
                <a:cs typeface="Verdana"/>
              </a:rPr>
              <a:t> </a:t>
            </a:r>
            <a:r>
              <a:rPr sz="2000" b="1">
                <a:solidFill>
                  <a:srgbClr val="006600"/>
                </a:solidFill>
                <a:latin typeface="Verdana"/>
                <a:cs typeface="Verdana"/>
              </a:rPr>
              <a:t>(Three</a:t>
            </a:r>
            <a:r>
              <a:rPr sz="2000" b="1" spc="-35">
                <a:solidFill>
                  <a:srgbClr val="006600"/>
                </a:solidFill>
                <a:latin typeface="Verdana"/>
                <a:cs typeface="Verdana"/>
              </a:rPr>
              <a:t> </a:t>
            </a:r>
            <a:r>
              <a:rPr sz="2000" b="1" spc="-10">
                <a:solidFill>
                  <a:srgbClr val="006600"/>
                </a:solidFill>
                <a:latin typeface="Verdana"/>
                <a:cs typeface="Verdana"/>
              </a:rPr>
              <a:t>Dimensional) </a:t>
            </a:r>
            <a:r>
              <a:rPr sz="1800" b="1">
                <a:solidFill>
                  <a:srgbClr val="000066"/>
                </a:solidFill>
                <a:latin typeface="Verdana"/>
                <a:cs typeface="Verdana"/>
              </a:rPr>
              <a:t>Degree</a:t>
            </a:r>
            <a:r>
              <a:rPr sz="1800" b="1" spc="-5">
                <a:solidFill>
                  <a:srgbClr val="000066"/>
                </a:solidFill>
                <a:latin typeface="Verdana"/>
                <a:cs typeface="Verdana"/>
              </a:rPr>
              <a:t> </a:t>
            </a:r>
            <a:r>
              <a:rPr sz="1800" b="1">
                <a:solidFill>
                  <a:srgbClr val="000066"/>
                </a:solidFill>
                <a:latin typeface="Verdana"/>
                <a:cs typeface="Verdana"/>
              </a:rPr>
              <a:t>of</a:t>
            </a:r>
            <a:r>
              <a:rPr sz="1800" b="1" spc="-10">
                <a:solidFill>
                  <a:srgbClr val="000066"/>
                </a:solidFill>
                <a:latin typeface="Verdana"/>
                <a:cs typeface="Verdana"/>
              </a:rPr>
              <a:t> </a:t>
            </a:r>
            <a:r>
              <a:rPr sz="1800" b="1">
                <a:solidFill>
                  <a:srgbClr val="000066"/>
                </a:solidFill>
                <a:latin typeface="Verdana"/>
                <a:cs typeface="Verdana"/>
              </a:rPr>
              <a:t>freedom</a:t>
            </a:r>
            <a:r>
              <a:rPr sz="1800" b="1" spc="-5">
                <a:solidFill>
                  <a:srgbClr val="000066"/>
                </a:solidFill>
                <a:latin typeface="Verdana"/>
                <a:cs typeface="Verdana"/>
              </a:rPr>
              <a:t> </a:t>
            </a:r>
            <a:r>
              <a:rPr sz="1800" b="1">
                <a:solidFill>
                  <a:srgbClr val="000066"/>
                </a:solidFill>
                <a:latin typeface="Verdana"/>
                <a:cs typeface="Verdana"/>
              </a:rPr>
              <a:t>= </a:t>
            </a:r>
            <a:r>
              <a:rPr sz="1800" b="1" spc="-50">
                <a:solidFill>
                  <a:srgbClr val="000066"/>
                </a:solidFill>
                <a:latin typeface="Verdana"/>
                <a:cs typeface="Verdana"/>
              </a:rPr>
              <a:t>3 </a:t>
            </a:r>
            <a:r>
              <a:rPr sz="1800" b="1">
                <a:solidFill>
                  <a:srgbClr val="000066"/>
                </a:solidFill>
                <a:latin typeface="Verdana"/>
                <a:cs typeface="Verdana"/>
              </a:rPr>
              <a:t>Degree</a:t>
            </a:r>
            <a:r>
              <a:rPr sz="1800" b="1" spc="-10">
                <a:solidFill>
                  <a:srgbClr val="000066"/>
                </a:solidFill>
                <a:latin typeface="Verdana"/>
                <a:cs typeface="Verdana"/>
              </a:rPr>
              <a:t> </a:t>
            </a:r>
            <a:r>
              <a:rPr sz="1800" b="1">
                <a:solidFill>
                  <a:srgbClr val="000066"/>
                </a:solidFill>
                <a:latin typeface="Verdana"/>
                <a:cs typeface="Verdana"/>
              </a:rPr>
              <a:t>of</a:t>
            </a:r>
            <a:r>
              <a:rPr sz="1800" b="1" spc="-15">
                <a:solidFill>
                  <a:srgbClr val="000066"/>
                </a:solidFill>
                <a:latin typeface="Verdana"/>
                <a:cs typeface="Verdana"/>
              </a:rPr>
              <a:t> </a:t>
            </a:r>
            <a:r>
              <a:rPr sz="1800" b="1">
                <a:solidFill>
                  <a:srgbClr val="000066"/>
                </a:solidFill>
                <a:latin typeface="Verdana"/>
                <a:cs typeface="Verdana"/>
              </a:rPr>
              <a:t>confinement</a:t>
            </a:r>
            <a:r>
              <a:rPr sz="1800" b="1" spc="5">
                <a:solidFill>
                  <a:srgbClr val="000066"/>
                </a:solidFill>
                <a:latin typeface="Verdana"/>
                <a:cs typeface="Verdana"/>
              </a:rPr>
              <a:t> </a:t>
            </a:r>
            <a:r>
              <a:rPr sz="1800" b="1">
                <a:solidFill>
                  <a:srgbClr val="000066"/>
                </a:solidFill>
                <a:latin typeface="Verdana"/>
                <a:cs typeface="Verdana"/>
              </a:rPr>
              <a:t>=</a:t>
            </a:r>
            <a:r>
              <a:rPr sz="1800" b="1" spc="-10">
                <a:solidFill>
                  <a:srgbClr val="000066"/>
                </a:solidFill>
                <a:latin typeface="Verdana"/>
                <a:cs typeface="Verdana"/>
              </a:rPr>
              <a:t> </a:t>
            </a:r>
            <a:r>
              <a:rPr sz="1800" b="1" spc="-50">
                <a:solidFill>
                  <a:srgbClr val="000066"/>
                </a:solidFill>
                <a:latin typeface="Verdana"/>
                <a:cs typeface="Verdana"/>
              </a:rPr>
              <a:t>0</a:t>
            </a:r>
            <a:endParaRPr sz="1800">
              <a:latin typeface="Verdana"/>
              <a:cs typeface="Verdana"/>
            </a:endParaRPr>
          </a:p>
        </p:txBody>
      </p:sp>
      <p:sp>
        <p:nvSpPr>
          <p:cNvPr id="40" name="object 40"/>
          <p:cNvSpPr txBox="1"/>
          <p:nvPr/>
        </p:nvSpPr>
        <p:spPr>
          <a:xfrm>
            <a:off x="375615" y="5593791"/>
            <a:ext cx="4119245" cy="1185545"/>
          </a:xfrm>
          <a:prstGeom prst="rect">
            <a:avLst/>
          </a:prstGeom>
        </p:spPr>
        <p:txBody>
          <a:bodyPr vert="horz" wrap="square" lIns="0" tIns="12700" rIns="0" bIns="0" rtlCol="0">
            <a:spAutoFit/>
          </a:bodyPr>
          <a:lstStyle/>
          <a:p>
            <a:pPr marL="12700" marR="5080">
              <a:lnSpc>
                <a:spcPct val="100000"/>
              </a:lnSpc>
              <a:spcBef>
                <a:spcPts val="100"/>
              </a:spcBef>
            </a:pPr>
            <a:r>
              <a:rPr sz="2000" b="1" spc="-10">
                <a:solidFill>
                  <a:srgbClr val="33CC33"/>
                </a:solidFill>
                <a:latin typeface="Verdana"/>
                <a:cs typeface="Verdana"/>
              </a:rPr>
              <a:t>1-</a:t>
            </a:r>
            <a:r>
              <a:rPr sz="2000" b="1">
                <a:solidFill>
                  <a:srgbClr val="33CC33"/>
                </a:solidFill>
                <a:latin typeface="Verdana"/>
                <a:cs typeface="Verdana"/>
              </a:rPr>
              <a:t>Dimensional</a:t>
            </a:r>
            <a:r>
              <a:rPr sz="2000" b="1" spc="-10">
                <a:solidFill>
                  <a:srgbClr val="33CC33"/>
                </a:solidFill>
                <a:latin typeface="Verdana"/>
                <a:cs typeface="Verdana"/>
              </a:rPr>
              <a:t> Nanomaterial </a:t>
            </a:r>
            <a:r>
              <a:rPr sz="2000" b="1">
                <a:solidFill>
                  <a:srgbClr val="33CC33"/>
                </a:solidFill>
                <a:latin typeface="Verdana"/>
                <a:cs typeface="Verdana"/>
              </a:rPr>
              <a:t>(Nanowires</a:t>
            </a:r>
            <a:r>
              <a:rPr sz="2000" b="1" spc="-35">
                <a:solidFill>
                  <a:srgbClr val="33CC33"/>
                </a:solidFill>
                <a:latin typeface="Verdana"/>
                <a:cs typeface="Verdana"/>
              </a:rPr>
              <a:t> </a:t>
            </a:r>
            <a:r>
              <a:rPr sz="2000" b="1">
                <a:solidFill>
                  <a:srgbClr val="33CC33"/>
                </a:solidFill>
                <a:latin typeface="Verdana"/>
                <a:cs typeface="Verdana"/>
              </a:rPr>
              <a:t>&amp;</a:t>
            </a:r>
            <a:r>
              <a:rPr sz="2000" b="1" spc="-5">
                <a:solidFill>
                  <a:srgbClr val="33CC33"/>
                </a:solidFill>
                <a:latin typeface="Verdana"/>
                <a:cs typeface="Verdana"/>
              </a:rPr>
              <a:t> </a:t>
            </a:r>
            <a:r>
              <a:rPr sz="2000" b="1" spc="-10">
                <a:solidFill>
                  <a:srgbClr val="33CC33"/>
                </a:solidFill>
                <a:latin typeface="Verdana"/>
                <a:cs typeface="Verdana"/>
              </a:rPr>
              <a:t>Nanorods) </a:t>
            </a:r>
            <a:r>
              <a:rPr sz="1800" b="1">
                <a:solidFill>
                  <a:srgbClr val="000066"/>
                </a:solidFill>
                <a:latin typeface="Verdana"/>
                <a:cs typeface="Verdana"/>
              </a:rPr>
              <a:t>Degree</a:t>
            </a:r>
            <a:r>
              <a:rPr sz="1800" b="1" spc="-5">
                <a:solidFill>
                  <a:srgbClr val="000066"/>
                </a:solidFill>
                <a:latin typeface="Verdana"/>
                <a:cs typeface="Verdana"/>
              </a:rPr>
              <a:t> </a:t>
            </a:r>
            <a:r>
              <a:rPr sz="1800" b="1">
                <a:solidFill>
                  <a:srgbClr val="000066"/>
                </a:solidFill>
                <a:latin typeface="Verdana"/>
                <a:cs typeface="Verdana"/>
              </a:rPr>
              <a:t>of</a:t>
            </a:r>
            <a:r>
              <a:rPr sz="1800" b="1" spc="-10">
                <a:solidFill>
                  <a:srgbClr val="000066"/>
                </a:solidFill>
                <a:latin typeface="Verdana"/>
                <a:cs typeface="Verdana"/>
              </a:rPr>
              <a:t> </a:t>
            </a:r>
            <a:r>
              <a:rPr sz="1800" b="1">
                <a:solidFill>
                  <a:srgbClr val="000066"/>
                </a:solidFill>
                <a:latin typeface="Verdana"/>
                <a:cs typeface="Verdana"/>
              </a:rPr>
              <a:t>freedom</a:t>
            </a:r>
            <a:r>
              <a:rPr sz="1800" b="1" spc="-5">
                <a:solidFill>
                  <a:srgbClr val="000066"/>
                </a:solidFill>
                <a:latin typeface="Verdana"/>
                <a:cs typeface="Verdana"/>
              </a:rPr>
              <a:t> </a:t>
            </a:r>
            <a:r>
              <a:rPr sz="1800" b="1">
                <a:solidFill>
                  <a:srgbClr val="000066"/>
                </a:solidFill>
                <a:latin typeface="Verdana"/>
                <a:cs typeface="Verdana"/>
              </a:rPr>
              <a:t>= </a:t>
            </a:r>
            <a:r>
              <a:rPr sz="1800" b="1" spc="-50">
                <a:solidFill>
                  <a:srgbClr val="000066"/>
                </a:solidFill>
                <a:latin typeface="Verdana"/>
                <a:cs typeface="Verdana"/>
              </a:rPr>
              <a:t>1</a:t>
            </a:r>
            <a:endParaRPr sz="1800">
              <a:latin typeface="Verdana"/>
              <a:cs typeface="Verdana"/>
            </a:endParaRPr>
          </a:p>
          <a:p>
            <a:pPr marL="12700">
              <a:lnSpc>
                <a:spcPct val="100000"/>
              </a:lnSpc>
              <a:spcBef>
                <a:spcPts val="10"/>
              </a:spcBef>
            </a:pPr>
            <a:r>
              <a:rPr sz="1800" b="1">
                <a:solidFill>
                  <a:srgbClr val="000066"/>
                </a:solidFill>
                <a:latin typeface="Verdana"/>
                <a:cs typeface="Verdana"/>
              </a:rPr>
              <a:t>Degree</a:t>
            </a:r>
            <a:r>
              <a:rPr sz="1800" b="1" spc="-10">
                <a:solidFill>
                  <a:srgbClr val="000066"/>
                </a:solidFill>
                <a:latin typeface="Verdana"/>
                <a:cs typeface="Verdana"/>
              </a:rPr>
              <a:t> </a:t>
            </a:r>
            <a:r>
              <a:rPr sz="1800" b="1">
                <a:solidFill>
                  <a:srgbClr val="000066"/>
                </a:solidFill>
                <a:latin typeface="Verdana"/>
                <a:cs typeface="Verdana"/>
              </a:rPr>
              <a:t>of</a:t>
            </a:r>
            <a:r>
              <a:rPr sz="1800" b="1" spc="-15">
                <a:solidFill>
                  <a:srgbClr val="000066"/>
                </a:solidFill>
                <a:latin typeface="Verdana"/>
                <a:cs typeface="Verdana"/>
              </a:rPr>
              <a:t> </a:t>
            </a:r>
            <a:r>
              <a:rPr sz="1800" b="1">
                <a:solidFill>
                  <a:srgbClr val="000066"/>
                </a:solidFill>
                <a:latin typeface="Verdana"/>
                <a:cs typeface="Verdana"/>
              </a:rPr>
              <a:t>confinement</a:t>
            </a:r>
            <a:r>
              <a:rPr sz="1800" b="1" spc="5">
                <a:solidFill>
                  <a:srgbClr val="000066"/>
                </a:solidFill>
                <a:latin typeface="Verdana"/>
                <a:cs typeface="Verdana"/>
              </a:rPr>
              <a:t> </a:t>
            </a:r>
            <a:r>
              <a:rPr sz="1800" b="1">
                <a:solidFill>
                  <a:srgbClr val="000066"/>
                </a:solidFill>
                <a:latin typeface="Verdana"/>
                <a:cs typeface="Verdana"/>
              </a:rPr>
              <a:t>=</a:t>
            </a:r>
            <a:r>
              <a:rPr sz="1800" b="1" spc="-10">
                <a:solidFill>
                  <a:srgbClr val="000066"/>
                </a:solidFill>
                <a:latin typeface="Verdana"/>
                <a:cs typeface="Verdana"/>
              </a:rPr>
              <a:t> </a:t>
            </a:r>
            <a:r>
              <a:rPr sz="1800" b="1" spc="-50">
                <a:solidFill>
                  <a:srgbClr val="000066"/>
                </a:solidFill>
                <a:latin typeface="Verdana"/>
                <a:cs typeface="Verdana"/>
              </a:rPr>
              <a:t>2</a:t>
            </a:r>
            <a:endParaRPr sz="1800">
              <a:latin typeface="Verdana"/>
              <a:cs typeface="Verdana"/>
            </a:endParaRPr>
          </a:p>
        </p:txBody>
      </p:sp>
      <p:sp>
        <p:nvSpPr>
          <p:cNvPr id="41" name="object 41"/>
          <p:cNvSpPr txBox="1"/>
          <p:nvPr/>
        </p:nvSpPr>
        <p:spPr>
          <a:xfrm>
            <a:off x="4956175" y="5593791"/>
            <a:ext cx="4124325" cy="1185545"/>
          </a:xfrm>
          <a:prstGeom prst="rect">
            <a:avLst/>
          </a:prstGeom>
        </p:spPr>
        <p:txBody>
          <a:bodyPr vert="horz" wrap="square" lIns="0" tIns="12700" rIns="0" bIns="0" rtlCol="0">
            <a:spAutoFit/>
          </a:bodyPr>
          <a:lstStyle/>
          <a:p>
            <a:pPr marL="12700" marR="5080">
              <a:lnSpc>
                <a:spcPct val="100000"/>
              </a:lnSpc>
              <a:spcBef>
                <a:spcPts val="100"/>
              </a:spcBef>
            </a:pPr>
            <a:r>
              <a:rPr sz="2000" b="1">
                <a:solidFill>
                  <a:srgbClr val="33CC33"/>
                </a:solidFill>
                <a:latin typeface="Verdana"/>
                <a:cs typeface="Verdana"/>
              </a:rPr>
              <a:t>0-Dimensional</a:t>
            </a:r>
            <a:r>
              <a:rPr sz="2000" b="1" spc="-20">
                <a:solidFill>
                  <a:srgbClr val="33CC33"/>
                </a:solidFill>
                <a:latin typeface="Verdana"/>
                <a:cs typeface="Verdana"/>
              </a:rPr>
              <a:t> </a:t>
            </a:r>
            <a:r>
              <a:rPr sz="2000" b="1" spc="-10">
                <a:solidFill>
                  <a:srgbClr val="33CC33"/>
                </a:solidFill>
                <a:latin typeface="Verdana"/>
                <a:cs typeface="Verdana"/>
              </a:rPr>
              <a:t>Nanomaterial (Nanoparticles)</a:t>
            </a:r>
            <a:endParaRPr sz="2000">
              <a:latin typeface="Verdana"/>
              <a:cs typeface="Verdana"/>
            </a:endParaRPr>
          </a:p>
          <a:p>
            <a:pPr marL="12700" marR="645160">
              <a:lnSpc>
                <a:spcPct val="100000"/>
              </a:lnSpc>
              <a:spcBef>
                <a:spcPts val="10"/>
              </a:spcBef>
            </a:pPr>
            <a:r>
              <a:rPr sz="1800" b="1">
                <a:solidFill>
                  <a:srgbClr val="000066"/>
                </a:solidFill>
                <a:latin typeface="Verdana"/>
                <a:cs typeface="Verdana"/>
              </a:rPr>
              <a:t>Degree</a:t>
            </a:r>
            <a:r>
              <a:rPr sz="1800" b="1" spc="5">
                <a:solidFill>
                  <a:srgbClr val="000066"/>
                </a:solidFill>
                <a:latin typeface="Verdana"/>
                <a:cs typeface="Verdana"/>
              </a:rPr>
              <a:t> </a:t>
            </a:r>
            <a:r>
              <a:rPr sz="1800" b="1">
                <a:solidFill>
                  <a:srgbClr val="000066"/>
                </a:solidFill>
                <a:latin typeface="Verdana"/>
                <a:cs typeface="Verdana"/>
              </a:rPr>
              <a:t>of</a:t>
            </a:r>
            <a:r>
              <a:rPr sz="1800" b="1" spc="5">
                <a:solidFill>
                  <a:srgbClr val="000066"/>
                </a:solidFill>
                <a:latin typeface="Verdana"/>
                <a:cs typeface="Verdana"/>
              </a:rPr>
              <a:t> </a:t>
            </a:r>
            <a:r>
              <a:rPr sz="1800" b="1">
                <a:solidFill>
                  <a:srgbClr val="000066"/>
                </a:solidFill>
                <a:latin typeface="Verdana"/>
                <a:cs typeface="Verdana"/>
              </a:rPr>
              <a:t>freedom =</a:t>
            </a:r>
            <a:r>
              <a:rPr sz="1800" b="1" spc="-5">
                <a:solidFill>
                  <a:srgbClr val="000066"/>
                </a:solidFill>
                <a:latin typeface="Verdana"/>
                <a:cs typeface="Verdana"/>
              </a:rPr>
              <a:t> </a:t>
            </a:r>
            <a:r>
              <a:rPr sz="1800" b="1" spc="-50">
                <a:solidFill>
                  <a:srgbClr val="000066"/>
                </a:solidFill>
                <a:latin typeface="Verdana"/>
                <a:cs typeface="Verdana"/>
              </a:rPr>
              <a:t>0 </a:t>
            </a:r>
            <a:r>
              <a:rPr sz="1800" b="1">
                <a:solidFill>
                  <a:srgbClr val="000066"/>
                </a:solidFill>
                <a:latin typeface="Verdana"/>
                <a:cs typeface="Verdana"/>
              </a:rPr>
              <a:t>Degree</a:t>
            </a:r>
            <a:r>
              <a:rPr sz="1800" b="1" spc="5">
                <a:solidFill>
                  <a:srgbClr val="000066"/>
                </a:solidFill>
                <a:latin typeface="Verdana"/>
                <a:cs typeface="Verdana"/>
              </a:rPr>
              <a:t> </a:t>
            </a:r>
            <a:r>
              <a:rPr sz="1800" b="1">
                <a:solidFill>
                  <a:srgbClr val="000066"/>
                </a:solidFill>
                <a:latin typeface="Verdana"/>
                <a:cs typeface="Verdana"/>
              </a:rPr>
              <a:t>of confinement</a:t>
            </a:r>
            <a:r>
              <a:rPr sz="1800" b="1" spc="15">
                <a:solidFill>
                  <a:srgbClr val="000066"/>
                </a:solidFill>
                <a:latin typeface="Verdana"/>
                <a:cs typeface="Verdana"/>
              </a:rPr>
              <a:t> </a:t>
            </a:r>
            <a:r>
              <a:rPr sz="1800" b="1">
                <a:solidFill>
                  <a:srgbClr val="000066"/>
                </a:solidFill>
                <a:latin typeface="Verdana"/>
                <a:cs typeface="Verdana"/>
              </a:rPr>
              <a:t>= </a:t>
            </a:r>
            <a:r>
              <a:rPr sz="1800" b="1" spc="-50">
                <a:solidFill>
                  <a:srgbClr val="000066"/>
                </a:solidFill>
                <a:latin typeface="Verdana"/>
                <a:cs typeface="Verdana"/>
              </a:rPr>
              <a:t>3</a:t>
            </a:r>
            <a:endParaRPr sz="1800">
              <a:latin typeface="Verdana"/>
              <a:cs typeface="Verdana"/>
            </a:endParaRPr>
          </a:p>
        </p:txBody>
      </p:sp>
      <p:grpSp>
        <p:nvGrpSpPr>
          <p:cNvPr id="42" name="object 42"/>
          <p:cNvGrpSpPr/>
          <p:nvPr/>
        </p:nvGrpSpPr>
        <p:grpSpPr>
          <a:xfrm>
            <a:off x="2176462" y="4948237"/>
            <a:ext cx="495300" cy="681355"/>
            <a:chOff x="2176462" y="4948237"/>
            <a:chExt cx="495300" cy="681355"/>
          </a:xfrm>
        </p:grpSpPr>
        <p:sp>
          <p:nvSpPr>
            <p:cNvPr id="43" name="object 43"/>
            <p:cNvSpPr/>
            <p:nvPr/>
          </p:nvSpPr>
          <p:spPr>
            <a:xfrm>
              <a:off x="2181225" y="4953000"/>
              <a:ext cx="485775" cy="671830"/>
            </a:xfrm>
            <a:custGeom>
              <a:avLst/>
              <a:gdLst/>
              <a:ahLst/>
              <a:cxnLst/>
              <a:rect l="l" t="t" r="r" b="b"/>
              <a:pathLst>
                <a:path w="485775" h="671829">
                  <a:moveTo>
                    <a:pt x="364363" y="0"/>
                  </a:moveTo>
                  <a:lnTo>
                    <a:pt x="121412" y="0"/>
                  </a:lnTo>
                  <a:lnTo>
                    <a:pt x="121412" y="503681"/>
                  </a:lnTo>
                  <a:lnTo>
                    <a:pt x="0" y="503681"/>
                  </a:lnTo>
                  <a:lnTo>
                    <a:pt x="242950" y="671512"/>
                  </a:lnTo>
                  <a:lnTo>
                    <a:pt x="485775" y="503681"/>
                  </a:lnTo>
                  <a:lnTo>
                    <a:pt x="364363" y="503681"/>
                  </a:lnTo>
                  <a:lnTo>
                    <a:pt x="364363" y="0"/>
                  </a:lnTo>
                  <a:close/>
                </a:path>
              </a:pathLst>
            </a:custGeom>
            <a:solidFill>
              <a:srgbClr val="993366"/>
            </a:solidFill>
          </p:spPr>
          <p:txBody>
            <a:bodyPr wrap="square" lIns="0" tIns="0" rIns="0" bIns="0" rtlCol="0"/>
            <a:lstStyle/>
            <a:p>
              <a:endParaRPr/>
            </a:p>
          </p:txBody>
        </p:sp>
        <p:sp>
          <p:nvSpPr>
            <p:cNvPr id="44" name="object 44"/>
            <p:cNvSpPr/>
            <p:nvPr/>
          </p:nvSpPr>
          <p:spPr>
            <a:xfrm>
              <a:off x="2181225" y="4953000"/>
              <a:ext cx="485775" cy="671830"/>
            </a:xfrm>
            <a:custGeom>
              <a:avLst/>
              <a:gdLst/>
              <a:ahLst/>
              <a:cxnLst/>
              <a:rect l="l" t="t" r="r" b="b"/>
              <a:pathLst>
                <a:path w="485775" h="671829">
                  <a:moveTo>
                    <a:pt x="242950" y="671512"/>
                  </a:moveTo>
                  <a:lnTo>
                    <a:pt x="0" y="503681"/>
                  </a:lnTo>
                  <a:lnTo>
                    <a:pt x="121412" y="503681"/>
                  </a:lnTo>
                  <a:lnTo>
                    <a:pt x="121412" y="0"/>
                  </a:lnTo>
                  <a:lnTo>
                    <a:pt x="364363" y="0"/>
                  </a:lnTo>
                  <a:lnTo>
                    <a:pt x="364363" y="503681"/>
                  </a:lnTo>
                  <a:lnTo>
                    <a:pt x="485775" y="503681"/>
                  </a:lnTo>
                  <a:lnTo>
                    <a:pt x="242950" y="671512"/>
                  </a:lnTo>
                  <a:close/>
                </a:path>
              </a:pathLst>
            </a:custGeom>
            <a:ln w="9525">
              <a:solidFill>
                <a:srgbClr val="000000"/>
              </a:solidFill>
            </a:ln>
          </p:spPr>
          <p:txBody>
            <a:bodyPr wrap="square" lIns="0" tIns="0" rIns="0" bIns="0" rtlCol="0"/>
            <a:lstStyle/>
            <a:p>
              <a:endParaRPr/>
            </a:p>
          </p:txBody>
        </p:sp>
      </p:grpSp>
      <p:grpSp>
        <p:nvGrpSpPr>
          <p:cNvPr id="45" name="object 45"/>
          <p:cNvGrpSpPr/>
          <p:nvPr/>
        </p:nvGrpSpPr>
        <p:grpSpPr>
          <a:xfrm>
            <a:off x="7270432" y="5087683"/>
            <a:ext cx="569595" cy="585470"/>
            <a:chOff x="7270432" y="5087683"/>
            <a:chExt cx="569595" cy="585470"/>
          </a:xfrm>
        </p:grpSpPr>
        <p:sp>
          <p:nvSpPr>
            <p:cNvPr id="46" name="object 46"/>
            <p:cNvSpPr/>
            <p:nvPr/>
          </p:nvSpPr>
          <p:spPr>
            <a:xfrm>
              <a:off x="7275194" y="5092446"/>
              <a:ext cx="560070" cy="575945"/>
            </a:xfrm>
            <a:custGeom>
              <a:avLst/>
              <a:gdLst/>
              <a:ahLst/>
              <a:cxnLst/>
              <a:rect l="l" t="t" r="r" b="b"/>
              <a:pathLst>
                <a:path w="560070" h="575945">
                  <a:moveTo>
                    <a:pt x="193548" y="0"/>
                  </a:moveTo>
                  <a:lnTo>
                    <a:pt x="0" y="146684"/>
                  </a:lnTo>
                  <a:lnTo>
                    <a:pt x="269621" y="502577"/>
                  </a:lnTo>
                  <a:lnTo>
                    <a:pt x="172847" y="575919"/>
                  </a:lnTo>
                  <a:lnTo>
                    <a:pt x="456310" y="547852"/>
                  </a:lnTo>
                  <a:lnTo>
                    <a:pt x="560070" y="282574"/>
                  </a:lnTo>
                  <a:lnTo>
                    <a:pt x="463169" y="355853"/>
                  </a:lnTo>
                  <a:lnTo>
                    <a:pt x="193548" y="0"/>
                  </a:lnTo>
                  <a:close/>
                </a:path>
              </a:pathLst>
            </a:custGeom>
            <a:solidFill>
              <a:srgbClr val="993366"/>
            </a:solidFill>
          </p:spPr>
          <p:txBody>
            <a:bodyPr wrap="square" lIns="0" tIns="0" rIns="0" bIns="0" rtlCol="0"/>
            <a:lstStyle/>
            <a:p>
              <a:endParaRPr/>
            </a:p>
          </p:txBody>
        </p:sp>
        <p:sp>
          <p:nvSpPr>
            <p:cNvPr id="47" name="object 47"/>
            <p:cNvSpPr/>
            <p:nvPr/>
          </p:nvSpPr>
          <p:spPr>
            <a:xfrm>
              <a:off x="7275194" y="5092446"/>
              <a:ext cx="560070" cy="575945"/>
            </a:xfrm>
            <a:custGeom>
              <a:avLst/>
              <a:gdLst/>
              <a:ahLst/>
              <a:cxnLst/>
              <a:rect l="l" t="t" r="r" b="b"/>
              <a:pathLst>
                <a:path w="560070" h="575945">
                  <a:moveTo>
                    <a:pt x="456310" y="547852"/>
                  </a:moveTo>
                  <a:lnTo>
                    <a:pt x="172847" y="575919"/>
                  </a:lnTo>
                  <a:lnTo>
                    <a:pt x="269621" y="502577"/>
                  </a:lnTo>
                  <a:lnTo>
                    <a:pt x="0" y="146684"/>
                  </a:lnTo>
                  <a:lnTo>
                    <a:pt x="193548" y="0"/>
                  </a:lnTo>
                  <a:lnTo>
                    <a:pt x="463169" y="355853"/>
                  </a:lnTo>
                  <a:lnTo>
                    <a:pt x="560070" y="282574"/>
                  </a:lnTo>
                  <a:lnTo>
                    <a:pt x="456310" y="547852"/>
                  </a:lnTo>
                  <a:close/>
                </a:path>
              </a:pathLst>
            </a:custGeom>
            <a:ln w="9524">
              <a:solidFill>
                <a:srgbClr val="000000"/>
              </a:solidFill>
            </a:ln>
          </p:spPr>
          <p:txBody>
            <a:bodyPr wrap="square" lIns="0" tIns="0" rIns="0" bIns="0" rtlCol="0"/>
            <a:lstStyle/>
            <a:p>
              <a:endParaRPr/>
            </a:p>
          </p:txBody>
        </p:sp>
      </p:grpSp>
      <p:sp>
        <p:nvSpPr>
          <p:cNvPr id="48" name="object 48"/>
          <p:cNvSpPr/>
          <p:nvPr/>
        </p:nvSpPr>
        <p:spPr>
          <a:xfrm>
            <a:off x="381000" y="603884"/>
            <a:ext cx="4495800" cy="34290"/>
          </a:xfrm>
          <a:custGeom>
            <a:avLst/>
            <a:gdLst/>
            <a:ahLst/>
            <a:cxnLst/>
            <a:rect l="l" t="t" r="r" b="b"/>
            <a:pathLst>
              <a:path w="4495800" h="34290">
                <a:moveTo>
                  <a:pt x="4495800" y="0"/>
                </a:moveTo>
                <a:lnTo>
                  <a:pt x="0" y="0"/>
                </a:lnTo>
                <a:lnTo>
                  <a:pt x="0" y="34289"/>
                </a:lnTo>
                <a:lnTo>
                  <a:pt x="4495800" y="34289"/>
                </a:lnTo>
                <a:lnTo>
                  <a:pt x="4495800" y="0"/>
                </a:lnTo>
                <a:close/>
              </a:path>
            </a:pathLst>
          </a:custGeom>
          <a:solidFill>
            <a:srgbClr val="000066"/>
          </a:solid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53898"/>
            <a:ext cx="8380730" cy="5313045"/>
          </a:xfrm>
          <a:prstGeom prst="rect">
            <a:avLst/>
          </a:prstGeom>
        </p:spPr>
        <p:txBody>
          <a:bodyPr vert="horz" wrap="square" lIns="0" tIns="12065" rIns="0" bIns="0" rtlCol="0">
            <a:spAutoFit/>
          </a:bodyPr>
          <a:lstStyle/>
          <a:p>
            <a:pPr marL="463550">
              <a:lnSpc>
                <a:spcPct val="100000"/>
              </a:lnSpc>
              <a:spcBef>
                <a:spcPts val="95"/>
              </a:spcBef>
            </a:pPr>
            <a:r>
              <a:rPr sz="2800">
                <a:solidFill>
                  <a:srgbClr val="00FF00"/>
                </a:solidFill>
                <a:latin typeface="Arial"/>
                <a:cs typeface="Arial"/>
              </a:rPr>
              <a:t>Why</a:t>
            </a:r>
            <a:r>
              <a:rPr sz="2800" spc="-80">
                <a:solidFill>
                  <a:srgbClr val="00FF00"/>
                </a:solidFill>
                <a:latin typeface="Arial"/>
                <a:cs typeface="Arial"/>
              </a:rPr>
              <a:t> </a:t>
            </a:r>
            <a:r>
              <a:rPr sz="2800">
                <a:solidFill>
                  <a:srgbClr val="00FF00"/>
                </a:solidFill>
                <a:latin typeface="Arial"/>
                <a:cs typeface="Arial"/>
              </a:rPr>
              <a:t>properties</a:t>
            </a:r>
            <a:r>
              <a:rPr sz="2800" spc="-70">
                <a:solidFill>
                  <a:srgbClr val="00FF00"/>
                </a:solidFill>
                <a:latin typeface="Arial"/>
                <a:cs typeface="Arial"/>
              </a:rPr>
              <a:t> </a:t>
            </a:r>
            <a:r>
              <a:rPr sz="2800">
                <a:solidFill>
                  <a:srgbClr val="00FF00"/>
                </a:solidFill>
                <a:latin typeface="Arial"/>
                <a:cs typeface="Arial"/>
              </a:rPr>
              <a:t>of</a:t>
            </a:r>
            <a:r>
              <a:rPr sz="2800" spc="-70">
                <a:solidFill>
                  <a:srgbClr val="00FF00"/>
                </a:solidFill>
                <a:latin typeface="Arial"/>
                <a:cs typeface="Arial"/>
              </a:rPr>
              <a:t> </a:t>
            </a:r>
            <a:r>
              <a:rPr sz="2800">
                <a:solidFill>
                  <a:srgbClr val="00FF00"/>
                </a:solidFill>
                <a:latin typeface="Arial"/>
                <a:cs typeface="Arial"/>
              </a:rPr>
              <a:t>Nano</a:t>
            </a:r>
            <a:r>
              <a:rPr sz="2800" spc="-55">
                <a:solidFill>
                  <a:srgbClr val="00FF00"/>
                </a:solidFill>
                <a:latin typeface="Arial"/>
                <a:cs typeface="Arial"/>
              </a:rPr>
              <a:t> </a:t>
            </a:r>
            <a:r>
              <a:rPr sz="2800">
                <a:solidFill>
                  <a:srgbClr val="00FF00"/>
                </a:solidFill>
                <a:latin typeface="Arial"/>
                <a:cs typeface="Arial"/>
              </a:rPr>
              <a:t>Materials</a:t>
            </a:r>
            <a:r>
              <a:rPr sz="2800" spc="-70">
                <a:solidFill>
                  <a:srgbClr val="00FF00"/>
                </a:solidFill>
                <a:latin typeface="Arial"/>
                <a:cs typeface="Arial"/>
              </a:rPr>
              <a:t> </a:t>
            </a:r>
            <a:r>
              <a:rPr sz="2800">
                <a:solidFill>
                  <a:srgbClr val="00FF00"/>
                </a:solidFill>
                <a:latin typeface="Arial"/>
                <a:cs typeface="Arial"/>
              </a:rPr>
              <a:t>are</a:t>
            </a:r>
            <a:r>
              <a:rPr sz="2800" spc="-75">
                <a:solidFill>
                  <a:srgbClr val="00FF00"/>
                </a:solidFill>
                <a:latin typeface="Arial"/>
                <a:cs typeface="Arial"/>
              </a:rPr>
              <a:t> </a:t>
            </a:r>
            <a:r>
              <a:rPr sz="2800">
                <a:solidFill>
                  <a:srgbClr val="00FF00"/>
                </a:solidFill>
                <a:latin typeface="Arial"/>
                <a:cs typeface="Arial"/>
              </a:rPr>
              <a:t>different</a:t>
            </a:r>
            <a:r>
              <a:rPr sz="2800" spc="-80">
                <a:solidFill>
                  <a:srgbClr val="00FF00"/>
                </a:solidFill>
                <a:latin typeface="Arial"/>
                <a:cs typeface="Arial"/>
              </a:rPr>
              <a:t> </a:t>
            </a:r>
            <a:r>
              <a:rPr sz="2800" spc="-50">
                <a:solidFill>
                  <a:srgbClr val="00FF00"/>
                </a:solidFill>
                <a:latin typeface="Arial"/>
                <a:cs typeface="Arial"/>
              </a:rPr>
              <a:t>?</a:t>
            </a:r>
            <a:endParaRPr sz="2800">
              <a:latin typeface="Arial"/>
              <a:cs typeface="Arial"/>
            </a:endParaRPr>
          </a:p>
          <a:p>
            <a:pPr>
              <a:lnSpc>
                <a:spcPct val="100000"/>
              </a:lnSpc>
              <a:spcBef>
                <a:spcPts val="15"/>
              </a:spcBef>
            </a:pPr>
            <a:endParaRPr sz="4200">
              <a:latin typeface="Arial"/>
              <a:cs typeface="Arial"/>
            </a:endParaRPr>
          </a:p>
          <a:p>
            <a:pPr marL="355600" marR="1189355">
              <a:lnSpc>
                <a:spcPts val="3320"/>
              </a:lnSpc>
              <a:spcBef>
                <a:spcPts val="5"/>
              </a:spcBef>
            </a:pPr>
            <a:r>
              <a:rPr sz="2800">
                <a:latin typeface="Baskerville Old Face"/>
                <a:cs typeface="Baskerville Old Face"/>
              </a:rPr>
              <a:t>The</a:t>
            </a:r>
            <a:r>
              <a:rPr sz="2800" spc="-70">
                <a:latin typeface="Baskerville Old Face"/>
                <a:cs typeface="Baskerville Old Face"/>
              </a:rPr>
              <a:t> </a:t>
            </a:r>
            <a:r>
              <a:rPr sz="2800">
                <a:latin typeface="Baskerville Old Face"/>
                <a:cs typeface="Baskerville Old Face"/>
              </a:rPr>
              <a:t>properties</a:t>
            </a:r>
            <a:r>
              <a:rPr sz="2800" spc="-60">
                <a:latin typeface="Baskerville Old Face"/>
                <a:cs typeface="Baskerville Old Face"/>
              </a:rPr>
              <a:t> </a:t>
            </a:r>
            <a:r>
              <a:rPr sz="2800">
                <a:latin typeface="Baskerville Old Face"/>
                <a:cs typeface="Baskerville Old Face"/>
              </a:rPr>
              <a:t>of</a:t>
            </a:r>
            <a:r>
              <a:rPr sz="2800" spc="-70">
                <a:latin typeface="Baskerville Old Face"/>
                <a:cs typeface="Baskerville Old Face"/>
              </a:rPr>
              <a:t> </a:t>
            </a:r>
            <a:r>
              <a:rPr sz="2800">
                <a:latin typeface="Baskerville Old Face"/>
                <a:cs typeface="Baskerville Old Face"/>
              </a:rPr>
              <a:t>Nano</a:t>
            </a:r>
            <a:r>
              <a:rPr sz="2800" spc="-40">
                <a:latin typeface="Baskerville Old Face"/>
                <a:cs typeface="Baskerville Old Face"/>
              </a:rPr>
              <a:t> </a:t>
            </a:r>
            <a:r>
              <a:rPr sz="2800">
                <a:latin typeface="Baskerville Old Face"/>
                <a:cs typeface="Baskerville Old Face"/>
              </a:rPr>
              <a:t>Materials</a:t>
            </a:r>
            <a:r>
              <a:rPr sz="2800" spc="-35">
                <a:latin typeface="Baskerville Old Face"/>
                <a:cs typeface="Baskerville Old Face"/>
              </a:rPr>
              <a:t> </a:t>
            </a:r>
            <a:r>
              <a:rPr sz="2800">
                <a:latin typeface="Baskerville Old Face"/>
                <a:cs typeface="Baskerville Old Face"/>
              </a:rPr>
              <a:t>are</a:t>
            </a:r>
            <a:r>
              <a:rPr sz="2800" spc="-60">
                <a:latin typeface="Baskerville Old Face"/>
                <a:cs typeface="Baskerville Old Face"/>
              </a:rPr>
              <a:t> </a:t>
            </a:r>
            <a:r>
              <a:rPr sz="2800">
                <a:latin typeface="Baskerville Old Face"/>
                <a:cs typeface="Baskerville Old Face"/>
              </a:rPr>
              <a:t>very</a:t>
            </a:r>
            <a:r>
              <a:rPr sz="2800" spc="-60">
                <a:latin typeface="Baskerville Old Face"/>
                <a:cs typeface="Baskerville Old Face"/>
              </a:rPr>
              <a:t> </a:t>
            </a:r>
            <a:r>
              <a:rPr sz="2800" spc="-20">
                <a:latin typeface="Baskerville Old Face"/>
                <a:cs typeface="Baskerville Old Face"/>
              </a:rPr>
              <a:t>much </a:t>
            </a:r>
            <a:r>
              <a:rPr sz="2800">
                <a:latin typeface="Baskerville Old Face"/>
                <a:cs typeface="Baskerville Old Face"/>
              </a:rPr>
              <a:t>different</a:t>
            </a:r>
            <a:r>
              <a:rPr sz="2800" spc="-25">
                <a:latin typeface="Baskerville Old Face"/>
                <a:cs typeface="Baskerville Old Face"/>
              </a:rPr>
              <a:t> </a:t>
            </a:r>
            <a:r>
              <a:rPr sz="2800">
                <a:latin typeface="Baskerville Old Face"/>
                <a:cs typeface="Baskerville Old Face"/>
              </a:rPr>
              <a:t>from</a:t>
            </a:r>
            <a:r>
              <a:rPr sz="2800" spc="-60">
                <a:latin typeface="Baskerville Old Face"/>
                <a:cs typeface="Baskerville Old Face"/>
              </a:rPr>
              <a:t> </a:t>
            </a:r>
            <a:r>
              <a:rPr sz="2800">
                <a:latin typeface="Baskerville Old Face"/>
                <a:cs typeface="Baskerville Old Face"/>
              </a:rPr>
              <a:t>those</a:t>
            </a:r>
            <a:r>
              <a:rPr sz="2800" spc="-60">
                <a:latin typeface="Baskerville Old Face"/>
                <a:cs typeface="Baskerville Old Face"/>
              </a:rPr>
              <a:t> </a:t>
            </a:r>
            <a:r>
              <a:rPr sz="2800">
                <a:latin typeface="Baskerville Old Face"/>
                <a:cs typeface="Baskerville Old Face"/>
              </a:rPr>
              <a:t>at</a:t>
            </a:r>
            <a:r>
              <a:rPr sz="2800" spc="-45">
                <a:latin typeface="Baskerville Old Face"/>
                <a:cs typeface="Baskerville Old Face"/>
              </a:rPr>
              <a:t> </a:t>
            </a:r>
            <a:r>
              <a:rPr sz="2800">
                <a:latin typeface="Baskerville Old Face"/>
                <a:cs typeface="Baskerville Old Face"/>
              </a:rPr>
              <a:t>a</a:t>
            </a:r>
            <a:r>
              <a:rPr sz="2800" spc="-60">
                <a:latin typeface="Baskerville Old Face"/>
                <a:cs typeface="Baskerville Old Face"/>
              </a:rPr>
              <a:t> </a:t>
            </a:r>
            <a:r>
              <a:rPr sz="2800">
                <a:latin typeface="Baskerville Old Face"/>
                <a:cs typeface="Baskerville Old Face"/>
              </a:rPr>
              <a:t>larger</a:t>
            </a:r>
            <a:r>
              <a:rPr sz="2800" spc="-45">
                <a:latin typeface="Baskerville Old Face"/>
                <a:cs typeface="Baskerville Old Face"/>
              </a:rPr>
              <a:t> </a:t>
            </a:r>
            <a:r>
              <a:rPr sz="2800" spc="-10">
                <a:latin typeface="Baskerville Old Face"/>
                <a:cs typeface="Baskerville Old Face"/>
              </a:rPr>
              <a:t>scale.</a:t>
            </a:r>
            <a:endParaRPr sz="2800">
              <a:latin typeface="Baskerville Old Face"/>
              <a:cs typeface="Baskerville Old Face"/>
            </a:endParaRPr>
          </a:p>
          <a:p>
            <a:pPr marL="355600" marR="748030">
              <a:lnSpc>
                <a:spcPct val="100000"/>
              </a:lnSpc>
              <a:spcBef>
                <a:spcPts val="575"/>
              </a:spcBef>
            </a:pPr>
            <a:r>
              <a:rPr sz="2800">
                <a:latin typeface="Baskerville Old Face"/>
                <a:cs typeface="Baskerville Old Face"/>
              </a:rPr>
              <a:t>Two</a:t>
            </a:r>
            <a:r>
              <a:rPr sz="2800" spc="-75">
                <a:latin typeface="Baskerville Old Face"/>
                <a:cs typeface="Baskerville Old Face"/>
              </a:rPr>
              <a:t> </a:t>
            </a:r>
            <a:r>
              <a:rPr sz="2800">
                <a:latin typeface="Baskerville Old Face"/>
                <a:cs typeface="Baskerville Old Face"/>
              </a:rPr>
              <a:t>principal</a:t>
            </a:r>
            <a:r>
              <a:rPr sz="2800" spc="-50">
                <a:latin typeface="Baskerville Old Face"/>
                <a:cs typeface="Baskerville Old Face"/>
              </a:rPr>
              <a:t> </a:t>
            </a:r>
            <a:r>
              <a:rPr sz="2800">
                <a:latin typeface="Baskerville Old Face"/>
                <a:cs typeface="Baskerville Old Face"/>
              </a:rPr>
              <a:t>factors</a:t>
            </a:r>
            <a:r>
              <a:rPr sz="2800" spc="-50">
                <a:latin typeface="Baskerville Old Face"/>
                <a:cs typeface="Baskerville Old Face"/>
              </a:rPr>
              <a:t> </a:t>
            </a:r>
            <a:r>
              <a:rPr sz="2800">
                <a:latin typeface="Baskerville Old Face"/>
                <a:cs typeface="Baskerville Old Face"/>
              </a:rPr>
              <a:t>cause</a:t>
            </a:r>
            <a:r>
              <a:rPr sz="2800" spc="-65">
                <a:latin typeface="Baskerville Old Face"/>
                <a:cs typeface="Baskerville Old Face"/>
              </a:rPr>
              <a:t> </a:t>
            </a:r>
            <a:r>
              <a:rPr sz="2800">
                <a:latin typeface="Baskerville Old Face"/>
                <a:cs typeface="Baskerville Old Face"/>
              </a:rPr>
              <a:t>the</a:t>
            </a:r>
            <a:r>
              <a:rPr sz="2800" spc="-75">
                <a:latin typeface="Baskerville Old Face"/>
                <a:cs typeface="Baskerville Old Face"/>
              </a:rPr>
              <a:t> </a:t>
            </a:r>
            <a:r>
              <a:rPr sz="2800">
                <a:latin typeface="Baskerville Old Face"/>
                <a:cs typeface="Baskerville Old Face"/>
              </a:rPr>
              <a:t>properties</a:t>
            </a:r>
            <a:r>
              <a:rPr sz="2800" spc="-60">
                <a:latin typeface="Baskerville Old Face"/>
                <a:cs typeface="Baskerville Old Face"/>
              </a:rPr>
              <a:t> </a:t>
            </a:r>
            <a:r>
              <a:rPr sz="2800">
                <a:latin typeface="Baskerville Old Face"/>
                <a:cs typeface="Baskerville Old Face"/>
              </a:rPr>
              <a:t>of</a:t>
            </a:r>
            <a:r>
              <a:rPr sz="2800" spc="-70">
                <a:latin typeface="Baskerville Old Face"/>
                <a:cs typeface="Baskerville Old Face"/>
              </a:rPr>
              <a:t> </a:t>
            </a:r>
            <a:r>
              <a:rPr sz="2800" spc="-20">
                <a:latin typeface="Baskerville Old Face"/>
                <a:cs typeface="Baskerville Old Face"/>
              </a:rPr>
              <a:t>Nano </a:t>
            </a:r>
            <a:r>
              <a:rPr sz="2800">
                <a:latin typeface="Baskerville Old Face"/>
                <a:cs typeface="Baskerville Old Face"/>
              </a:rPr>
              <a:t>Materials</a:t>
            </a:r>
            <a:r>
              <a:rPr sz="2800" spc="-60">
                <a:latin typeface="Baskerville Old Face"/>
                <a:cs typeface="Baskerville Old Face"/>
              </a:rPr>
              <a:t> </a:t>
            </a:r>
            <a:r>
              <a:rPr sz="2800">
                <a:latin typeface="Baskerville Old Face"/>
                <a:cs typeface="Baskerville Old Face"/>
              </a:rPr>
              <a:t>to</a:t>
            </a:r>
            <a:r>
              <a:rPr sz="2800" spc="-85">
                <a:latin typeface="Baskerville Old Face"/>
                <a:cs typeface="Baskerville Old Face"/>
              </a:rPr>
              <a:t> </a:t>
            </a:r>
            <a:r>
              <a:rPr sz="2800">
                <a:latin typeface="Baskerville Old Face"/>
                <a:cs typeface="Baskerville Old Face"/>
              </a:rPr>
              <a:t>differ</a:t>
            </a:r>
            <a:r>
              <a:rPr sz="2800" spc="-75">
                <a:latin typeface="Baskerville Old Face"/>
                <a:cs typeface="Baskerville Old Face"/>
              </a:rPr>
              <a:t> </a:t>
            </a:r>
            <a:r>
              <a:rPr sz="2800">
                <a:latin typeface="Baskerville Old Face"/>
                <a:cs typeface="Baskerville Old Face"/>
              </a:rPr>
              <a:t>significantly</a:t>
            </a:r>
            <a:r>
              <a:rPr sz="2800" spc="-40">
                <a:latin typeface="Baskerville Old Face"/>
                <a:cs typeface="Baskerville Old Face"/>
              </a:rPr>
              <a:t> </a:t>
            </a:r>
            <a:r>
              <a:rPr sz="2800">
                <a:latin typeface="Baskerville Old Face"/>
                <a:cs typeface="Baskerville Old Face"/>
              </a:rPr>
              <a:t>from</a:t>
            </a:r>
            <a:r>
              <a:rPr sz="2800" spc="-75">
                <a:latin typeface="Baskerville Old Face"/>
                <a:cs typeface="Baskerville Old Face"/>
              </a:rPr>
              <a:t> </a:t>
            </a:r>
            <a:r>
              <a:rPr sz="2800">
                <a:latin typeface="Baskerville Old Face"/>
                <a:cs typeface="Baskerville Old Face"/>
              </a:rPr>
              <a:t>other</a:t>
            </a:r>
            <a:r>
              <a:rPr sz="2800" spc="-85">
                <a:latin typeface="Baskerville Old Face"/>
                <a:cs typeface="Baskerville Old Face"/>
              </a:rPr>
              <a:t> </a:t>
            </a:r>
            <a:r>
              <a:rPr sz="2800" spc="-10">
                <a:latin typeface="Baskerville Old Face"/>
                <a:cs typeface="Baskerville Old Face"/>
              </a:rPr>
              <a:t>materials.</a:t>
            </a:r>
            <a:endParaRPr sz="2800">
              <a:latin typeface="Baskerville Old Face"/>
              <a:cs typeface="Baskerville Old Face"/>
            </a:endParaRPr>
          </a:p>
          <a:p>
            <a:pPr>
              <a:lnSpc>
                <a:spcPct val="100000"/>
              </a:lnSpc>
              <a:spcBef>
                <a:spcPts val="25"/>
              </a:spcBef>
            </a:pPr>
            <a:endParaRPr sz="4100">
              <a:latin typeface="Baskerville Old Face"/>
              <a:cs typeface="Baskerville Old Face"/>
            </a:endParaRPr>
          </a:p>
          <a:p>
            <a:pPr marL="273685" indent="-264795">
              <a:lnSpc>
                <a:spcPct val="100000"/>
              </a:lnSpc>
              <a:buSzPct val="96428"/>
              <a:buAutoNum type="arabicPeriod"/>
              <a:tabLst>
                <a:tab pos="273685" algn="l"/>
              </a:tabLst>
            </a:pPr>
            <a:r>
              <a:rPr sz="2800">
                <a:latin typeface="Baskerville Old Face"/>
                <a:cs typeface="Baskerville Old Face"/>
              </a:rPr>
              <a:t>Increased</a:t>
            </a:r>
            <a:r>
              <a:rPr sz="2800" spc="-40">
                <a:latin typeface="Baskerville Old Face"/>
                <a:cs typeface="Baskerville Old Face"/>
              </a:rPr>
              <a:t> </a:t>
            </a:r>
            <a:r>
              <a:rPr sz="2800">
                <a:latin typeface="Baskerville Old Face"/>
                <a:cs typeface="Baskerville Old Face"/>
              </a:rPr>
              <a:t>relative</a:t>
            </a:r>
            <a:r>
              <a:rPr sz="2800" spc="-25">
                <a:latin typeface="Baskerville Old Face"/>
                <a:cs typeface="Baskerville Old Face"/>
              </a:rPr>
              <a:t> </a:t>
            </a:r>
            <a:r>
              <a:rPr sz="2800">
                <a:latin typeface="Baskerville Old Face"/>
                <a:cs typeface="Baskerville Old Face"/>
              </a:rPr>
              <a:t>surface</a:t>
            </a:r>
            <a:r>
              <a:rPr sz="2800" spc="-35">
                <a:latin typeface="Baskerville Old Face"/>
                <a:cs typeface="Baskerville Old Face"/>
              </a:rPr>
              <a:t> </a:t>
            </a:r>
            <a:r>
              <a:rPr sz="2800">
                <a:latin typeface="Baskerville Old Face"/>
                <a:cs typeface="Baskerville Old Face"/>
              </a:rPr>
              <a:t>area</a:t>
            </a:r>
            <a:r>
              <a:rPr sz="2800" spc="-25">
                <a:latin typeface="Baskerville Old Face"/>
                <a:cs typeface="Baskerville Old Face"/>
              </a:rPr>
              <a:t> </a:t>
            </a:r>
            <a:r>
              <a:rPr sz="2400">
                <a:latin typeface="Baskerville Old Face"/>
                <a:cs typeface="Baskerville Old Face"/>
              </a:rPr>
              <a:t>(High</a:t>
            </a:r>
            <a:r>
              <a:rPr sz="2400" spc="-55">
                <a:latin typeface="Baskerville Old Face"/>
                <a:cs typeface="Baskerville Old Face"/>
              </a:rPr>
              <a:t> </a:t>
            </a:r>
            <a:r>
              <a:rPr sz="2400">
                <a:latin typeface="Baskerville Old Face"/>
                <a:cs typeface="Baskerville Old Face"/>
              </a:rPr>
              <a:t>surface</a:t>
            </a:r>
            <a:r>
              <a:rPr sz="2400" spc="-40">
                <a:latin typeface="Baskerville Old Face"/>
                <a:cs typeface="Baskerville Old Face"/>
              </a:rPr>
              <a:t> </a:t>
            </a:r>
            <a:r>
              <a:rPr sz="2400">
                <a:latin typeface="Baskerville Old Face"/>
                <a:cs typeface="Baskerville Old Face"/>
              </a:rPr>
              <a:t>to</a:t>
            </a:r>
            <a:r>
              <a:rPr sz="2400" spc="-60">
                <a:latin typeface="Baskerville Old Face"/>
                <a:cs typeface="Baskerville Old Face"/>
              </a:rPr>
              <a:t> </a:t>
            </a:r>
            <a:r>
              <a:rPr sz="2400">
                <a:latin typeface="Baskerville Old Face"/>
                <a:cs typeface="Baskerville Old Face"/>
              </a:rPr>
              <a:t>Volume</a:t>
            </a:r>
            <a:r>
              <a:rPr sz="2400" spc="-50">
                <a:latin typeface="Baskerville Old Face"/>
                <a:cs typeface="Baskerville Old Face"/>
              </a:rPr>
              <a:t> </a:t>
            </a:r>
            <a:r>
              <a:rPr sz="2400" spc="-10">
                <a:latin typeface="Baskerville Old Face"/>
                <a:cs typeface="Baskerville Old Face"/>
              </a:rPr>
              <a:t>ratio).</a:t>
            </a:r>
            <a:endParaRPr sz="2400">
              <a:latin typeface="Baskerville Old Face"/>
              <a:cs typeface="Baskerville Old Face"/>
            </a:endParaRPr>
          </a:p>
          <a:p>
            <a:pPr marL="272415" indent="-264795">
              <a:lnSpc>
                <a:spcPct val="100000"/>
              </a:lnSpc>
              <a:spcBef>
                <a:spcPts val="675"/>
              </a:spcBef>
              <a:buSzPct val="96428"/>
              <a:buAutoNum type="arabicPeriod"/>
              <a:tabLst>
                <a:tab pos="272415" algn="l"/>
              </a:tabLst>
            </a:pPr>
            <a:r>
              <a:rPr sz="2800">
                <a:latin typeface="Baskerville Old Face"/>
                <a:cs typeface="Baskerville Old Face"/>
              </a:rPr>
              <a:t>Quantum</a:t>
            </a:r>
            <a:r>
              <a:rPr sz="2800" spc="-114">
                <a:latin typeface="Baskerville Old Face"/>
                <a:cs typeface="Baskerville Old Face"/>
              </a:rPr>
              <a:t> </a:t>
            </a:r>
            <a:r>
              <a:rPr sz="2800">
                <a:latin typeface="Baskerville Old Face"/>
                <a:cs typeface="Baskerville Old Face"/>
              </a:rPr>
              <a:t>confinement</a:t>
            </a:r>
            <a:r>
              <a:rPr sz="2800" spc="-100">
                <a:latin typeface="Baskerville Old Face"/>
                <a:cs typeface="Baskerville Old Face"/>
              </a:rPr>
              <a:t> </a:t>
            </a:r>
            <a:r>
              <a:rPr sz="2800" spc="-10">
                <a:latin typeface="Baskerville Old Face"/>
                <a:cs typeface="Baskerville Old Face"/>
              </a:rPr>
              <a:t>effect.</a:t>
            </a:r>
            <a:endParaRPr sz="2800">
              <a:latin typeface="Baskerville Old Face"/>
              <a:cs typeface="Baskerville Old Face"/>
            </a:endParaRPr>
          </a:p>
          <a:p>
            <a:pPr marL="355600" marR="271780">
              <a:lnSpc>
                <a:spcPct val="100000"/>
              </a:lnSpc>
              <a:spcBef>
                <a:spcPts val="670"/>
              </a:spcBef>
            </a:pPr>
            <a:r>
              <a:rPr sz="2800">
                <a:latin typeface="Baskerville Old Face"/>
                <a:cs typeface="Baskerville Old Face"/>
              </a:rPr>
              <a:t>These</a:t>
            </a:r>
            <a:r>
              <a:rPr sz="2800" spc="-85">
                <a:latin typeface="Baskerville Old Face"/>
                <a:cs typeface="Baskerville Old Face"/>
              </a:rPr>
              <a:t> </a:t>
            </a:r>
            <a:r>
              <a:rPr sz="2800">
                <a:latin typeface="Baskerville Old Face"/>
                <a:cs typeface="Baskerville Old Face"/>
              </a:rPr>
              <a:t>factors</a:t>
            </a:r>
            <a:r>
              <a:rPr sz="2800" spc="-55">
                <a:latin typeface="Baskerville Old Face"/>
                <a:cs typeface="Baskerville Old Face"/>
              </a:rPr>
              <a:t> </a:t>
            </a:r>
            <a:r>
              <a:rPr sz="2800">
                <a:latin typeface="Baskerville Old Face"/>
                <a:cs typeface="Baskerville Old Face"/>
              </a:rPr>
              <a:t>can</a:t>
            </a:r>
            <a:r>
              <a:rPr sz="2800" spc="-70">
                <a:latin typeface="Baskerville Old Face"/>
                <a:cs typeface="Baskerville Old Face"/>
              </a:rPr>
              <a:t> </a:t>
            </a:r>
            <a:r>
              <a:rPr sz="2800">
                <a:latin typeface="Baskerville Old Face"/>
                <a:cs typeface="Baskerville Old Face"/>
              </a:rPr>
              <a:t>charge</a:t>
            </a:r>
            <a:r>
              <a:rPr sz="2800" spc="-80">
                <a:latin typeface="Baskerville Old Face"/>
                <a:cs typeface="Baskerville Old Face"/>
              </a:rPr>
              <a:t> </a:t>
            </a:r>
            <a:r>
              <a:rPr sz="2800">
                <a:latin typeface="Baskerville Old Face"/>
                <a:cs typeface="Baskerville Old Face"/>
              </a:rPr>
              <a:t>or</a:t>
            </a:r>
            <a:r>
              <a:rPr sz="2800" spc="-70">
                <a:latin typeface="Baskerville Old Face"/>
                <a:cs typeface="Baskerville Old Face"/>
              </a:rPr>
              <a:t> </a:t>
            </a:r>
            <a:r>
              <a:rPr sz="2800">
                <a:latin typeface="Baskerville Old Face"/>
                <a:cs typeface="Baskerville Old Face"/>
              </a:rPr>
              <a:t>enhance</a:t>
            </a:r>
            <a:r>
              <a:rPr sz="2800" spc="-55">
                <a:latin typeface="Baskerville Old Face"/>
                <a:cs typeface="Baskerville Old Face"/>
              </a:rPr>
              <a:t> </a:t>
            </a:r>
            <a:r>
              <a:rPr sz="2800">
                <a:latin typeface="Baskerville Old Face"/>
                <a:cs typeface="Baskerville Old Face"/>
              </a:rPr>
              <a:t>properties</a:t>
            </a:r>
            <a:r>
              <a:rPr sz="2800" spc="-70">
                <a:latin typeface="Baskerville Old Face"/>
                <a:cs typeface="Baskerville Old Face"/>
              </a:rPr>
              <a:t> </a:t>
            </a:r>
            <a:r>
              <a:rPr sz="2800">
                <a:latin typeface="Baskerville Old Face"/>
                <a:cs typeface="Baskerville Old Face"/>
              </a:rPr>
              <a:t>such</a:t>
            </a:r>
            <a:r>
              <a:rPr sz="2800" spc="-75">
                <a:latin typeface="Baskerville Old Face"/>
                <a:cs typeface="Baskerville Old Face"/>
              </a:rPr>
              <a:t> </a:t>
            </a:r>
            <a:r>
              <a:rPr sz="2800" spc="-25">
                <a:latin typeface="Baskerville Old Face"/>
                <a:cs typeface="Baskerville Old Face"/>
              </a:rPr>
              <a:t>as </a:t>
            </a:r>
            <a:r>
              <a:rPr sz="2800">
                <a:latin typeface="Baskerville Old Face"/>
                <a:cs typeface="Baskerville Old Face"/>
              </a:rPr>
              <a:t>reactivity</a:t>
            </a:r>
            <a:r>
              <a:rPr sz="2800" spc="-65">
                <a:latin typeface="Baskerville Old Face"/>
                <a:cs typeface="Baskerville Old Face"/>
              </a:rPr>
              <a:t> </a:t>
            </a:r>
            <a:r>
              <a:rPr sz="2800">
                <a:latin typeface="Baskerville Old Face"/>
                <a:cs typeface="Baskerville Old Face"/>
              </a:rPr>
              <a:t>,</a:t>
            </a:r>
            <a:r>
              <a:rPr sz="2800" spc="-100">
                <a:latin typeface="Baskerville Old Face"/>
                <a:cs typeface="Baskerville Old Face"/>
              </a:rPr>
              <a:t> </a:t>
            </a:r>
            <a:r>
              <a:rPr sz="2800">
                <a:latin typeface="Baskerville Old Face"/>
                <a:cs typeface="Baskerville Old Face"/>
              </a:rPr>
              <a:t>strength</a:t>
            </a:r>
            <a:r>
              <a:rPr sz="2800" spc="-80">
                <a:latin typeface="Baskerville Old Face"/>
                <a:cs typeface="Baskerville Old Face"/>
              </a:rPr>
              <a:t> </a:t>
            </a:r>
            <a:r>
              <a:rPr sz="2800">
                <a:latin typeface="Baskerville Old Face"/>
                <a:cs typeface="Baskerville Old Face"/>
              </a:rPr>
              <a:t>and</a:t>
            </a:r>
            <a:r>
              <a:rPr sz="2800" spc="-85">
                <a:latin typeface="Baskerville Old Face"/>
                <a:cs typeface="Baskerville Old Face"/>
              </a:rPr>
              <a:t> </a:t>
            </a:r>
            <a:r>
              <a:rPr sz="2800">
                <a:latin typeface="Baskerville Old Face"/>
                <a:cs typeface="Baskerville Old Face"/>
              </a:rPr>
              <a:t>electrical</a:t>
            </a:r>
            <a:r>
              <a:rPr sz="2800" spc="-85">
                <a:latin typeface="Baskerville Old Face"/>
                <a:cs typeface="Baskerville Old Face"/>
              </a:rPr>
              <a:t> </a:t>
            </a:r>
            <a:r>
              <a:rPr sz="2800" spc="-10">
                <a:latin typeface="Baskerville Old Face"/>
                <a:cs typeface="Baskerville Old Face"/>
              </a:rPr>
              <a:t>characteristics.</a:t>
            </a:r>
            <a:endParaRPr sz="2800">
              <a:latin typeface="Baskerville Old Face"/>
              <a:cs typeface="Baskerville Old Face"/>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2044" y="688594"/>
            <a:ext cx="6732270" cy="513715"/>
          </a:xfrm>
          <a:prstGeom prst="rect">
            <a:avLst/>
          </a:prstGeom>
        </p:spPr>
        <p:txBody>
          <a:bodyPr vert="horz" wrap="square" lIns="0" tIns="13335" rIns="0" bIns="0" rtlCol="0">
            <a:spAutoFit/>
          </a:bodyPr>
          <a:lstStyle/>
          <a:p>
            <a:pPr marL="12700">
              <a:lnSpc>
                <a:spcPct val="100000"/>
              </a:lnSpc>
              <a:spcBef>
                <a:spcPts val="105"/>
              </a:spcBef>
              <a:tabLst>
                <a:tab pos="1979930" algn="l"/>
              </a:tabLst>
            </a:pPr>
            <a:r>
              <a:rPr sz="3200" b="1">
                <a:solidFill>
                  <a:srgbClr val="FF0000"/>
                </a:solidFill>
                <a:latin typeface="Baskerville Old Face"/>
                <a:cs typeface="Baskerville Old Face"/>
              </a:rPr>
              <a:t>Increase</a:t>
            </a:r>
            <a:r>
              <a:rPr sz="3200" b="1" spc="-35">
                <a:solidFill>
                  <a:srgbClr val="FF0000"/>
                </a:solidFill>
                <a:latin typeface="Baskerville Old Face"/>
                <a:cs typeface="Baskerville Old Face"/>
              </a:rPr>
              <a:t> </a:t>
            </a:r>
            <a:r>
              <a:rPr sz="3200" b="1" spc="-25">
                <a:solidFill>
                  <a:srgbClr val="FF0000"/>
                </a:solidFill>
                <a:latin typeface="Baskerville Old Face"/>
                <a:cs typeface="Baskerville Old Face"/>
              </a:rPr>
              <a:t>in</a:t>
            </a:r>
            <a:r>
              <a:rPr sz="3200" b="1">
                <a:solidFill>
                  <a:srgbClr val="FF0000"/>
                </a:solidFill>
                <a:latin typeface="Baskerville Old Face"/>
                <a:cs typeface="Baskerville Old Face"/>
              </a:rPr>
              <a:t>	Surface</a:t>
            </a:r>
            <a:r>
              <a:rPr sz="3200" b="1" spc="-25">
                <a:solidFill>
                  <a:srgbClr val="FF0000"/>
                </a:solidFill>
                <a:latin typeface="Baskerville Old Face"/>
                <a:cs typeface="Baskerville Old Face"/>
              </a:rPr>
              <a:t> </a:t>
            </a:r>
            <a:r>
              <a:rPr sz="3200" b="1">
                <a:solidFill>
                  <a:srgbClr val="FF0000"/>
                </a:solidFill>
                <a:latin typeface="Baskerville Old Face"/>
                <a:cs typeface="Baskerville Old Face"/>
              </a:rPr>
              <a:t>Area</a:t>
            </a:r>
            <a:r>
              <a:rPr sz="3200" b="1" spc="-30">
                <a:solidFill>
                  <a:srgbClr val="FF0000"/>
                </a:solidFill>
                <a:latin typeface="Baskerville Old Face"/>
                <a:cs typeface="Baskerville Old Face"/>
              </a:rPr>
              <a:t> </a:t>
            </a:r>
            <a:r>
              <a:rPr sz="3200" b="1">
                <a:solidFill>
                  <a:srgbClr val="FF0000"/>
                </a:solidFill>
                <a:latin typeface="Baskerville Old Face"/>
                <a:cs typeface="Baskerville Old Face"/>
              </a:rPr>
              <a:t>to Volume</a:t>
            </a:r>
            <a:r>
              <a:rPr sz="3200" b="1" spc="-30">
                <a:solidFill>
                  <a:srgbClr val="FF0000"/>
                </a:solidFill>
                <a:latin typeface="Baskerville Old Face"/>
                <a:cs typeface="Baskerville Old Face"/>
              </a:rPr>
              <a:t> </a:t>
            </a:r>
            <a:r>
              <a:rPr sz="3200" b="1" spc="-10">
                <a:solidFill>
                  <a:srgbClr val="FF0000"/>
                </a:solidFill>
                <a:latin typeface="Baskerville Old Face"/>
                <a:cs typeface="Baskerville Old Face"/>
              </a:rPr>
              <a:t>ratio</a:t>
            </a:r>
            <a:endParaRPr sz="3200">
              <a:latin typeface="Baskerville Old Face"/>
              <a:cs typeface="Baskerville Old Face"/>
            </a:endParaRPr>
          </a:p>
        </p:txBody>
      </p:sp>
      <p:sp>
        <p:nvSpPr>
          <p:cNvPr id="3" name="object 3"/>
          <p:cNvSpPr txBox="1"/>
          <p:nvPr/>
        </p:nvSpPr>
        <p:spPr>
          <a:xfrm>
            <a:off x="612140" y="1778254"/>
            <a:ext cx="8270240" cy="4810125"/>
          </a:xfrm>
          <a:prstGeom prst="rect">
            <a:avLst/>
          </a:prstGeom>
        </p:spPr>
        <p:txBody>
          <a:bodyPr vert="horz" wrap="square" lIns="0" tIns="12065" rIns="0" bIns="0" rtlCol="0">
            <a:spAutoFit/>
          </a:bodyPr>
          <a:lstStyle/>
          <a:p>
            <a:pPr marL="50800" marR="191770">
              <a:lnSpc>
                <a:spcPct val="100000"/>
              </a:lnSpc>
              <a:spcBef>
                <a:spcPts val="95"/>
              </a:spcBef>
            </a:pPr>
            <a:r>
              <a:rPr sz="2800">
                <a:latin typeface="Baskerville Old Face"/>
                <a:cs typeface="Baskerville Old Face"/>
              </a:rPr>
              <a:t>Nano</a:t>
            </a:r>
            <a:r>
              <a:rPr sz="2800" spc="-65">
                <a:latin typeface="Baskerville Old Face"/>
                <a:cs typeface="Baskerville Old Face"/>
              </a:rPr>
              <a:t> </a:t>
            </a:r>
            <a:r>
              <a:rPr sz="2800">
                <a:latin typeface="Baskerville Old Face"/>
                <a:cs typeface="Baskerville Old Face"/>
              </a:rPr>
              <a:t>Materials</a:t>
            </a:r>
            <a:r>
              <a:rPr sz="2800" spc="-55">
                <a:latin typeface="Baskerville Old Face"/>
                <a:cs typeface="Baskerville Old Face"/>
              </a:rPr>
              <a:t> </a:t>
            </a:r>
            <a:r>
              <a:rPr sz="2800">
                <a:latin typeface="Baskerville Old Face"/>
                <a:cs typeface="Baskerville Old Face"/>
              </a:rPr>
              <a:t>have</a:t>
            </a:r>
            <a:r>
              <a:rPr sz="2800" spc="-55">
                <a:latin typeface="Baskerville Old Face"/>
                <a:cs typeface="Baskerville Old Face"/>
              </a:rPr>
              <a:t> </a:t>
            </a:r>
            <a:r>
              <a:rPr sz="2800">
                <a:latin typeface="Baskerville Old Face"/>
                <a:cs typeface="Baskerville Old Face"/>
              </a:rPr>
              <a:t>a</a:t>
            </a:r>
            <a:r>
              <a:rPr sz="2800" spc="-85">
                <a:latin typeface="Baskerville Old Face"/>
                <a:cs typeface="Baskerville Old Face"/>
              </a:rPr>
              <a:t> </a:t>
            </a:r>
            <a:r>
              <a:rPr sz="2800">
                <a:latin typeface="Baskerville Old Face"/>
                <a:cs typeface="Baskerville Old Face"/>
              </a:rPr>
              <a:t>relatively</a:t>
            </a:r>
            <a:r>
              <a:rPr sz="2800" spc="-40">
                <a:latin typeface="Baskerville Old Face"/>
                <a:cs typeface="Baskerville Old Face"/>
              </a:rPr>
              <a:t> </a:t>
            </a:r>
            <a:r>
              <a:rPr sz="2800">
                <a:latin typeface="Baskerville Old Face"/>
                <a:cs typeface="Baskerville Old Face"/>
              </a:rPr>
              <a:t>larger</a:t>
            </a:r>
            <a:r>
              <a:rPr sz="2800" spc="-70">
                <a:latin typeface="Baskerville Old Face"/>
                <a:cs typeface="Baskerville Old Face"/>
              </a:rPr>
              <a:t> </a:t>
            </a:r>
            <a:r>
              <a:rPr sz="2800">
                <a:latin typeface="Baskerville Old Face"/>
                <a:cs typeface="Baskerville Old Face"/>
              </a:rPr>
              <a:t>Surface</a:t>
            </a:r>
            <a:r>
              <a:rPr sz="2800" spc="-45">
                <a:latin typeface="Baskerville Old Face"/>
                <a:cs typeface="Baskerville Old Face"/>
              </a:rPr>
              <a:t> </a:t>
            </a:r>
            <a:r>
              <a:rPr sz="2800">
                <a:latin typeface="Baskerville Old Face"/>
                <a:cs typeface="Baskerville Old Face"/>
              </a:rPr>
              <a:t>area</a:t>
            </a:r>
            <a:r>
              <a:rPr sz="2800" spc="-70">
                <a:latin typeface="Baskerville Old Face"/>
                <a:cs typeface="Baskerville Old Face"/>
              </a:rPr>
              <a:t> </a:t>
            </a:r>
            <a:r>
              <a:rPr sz="2800" spc="-20">
                <a:latin typeface="Baskerville Old Face"/>
                <a:cs typeface="Baskerville Old Face"/>
              </a:rPr>
              <a:t>when </a:t>
            </a:r>
            <a:r>
              <a:rPr sz="2800">
                <a:latin typeface="Baskerville Old Face"/>
                <a:cs typeface="Baskerville Old Face"/>
              </a:rPr>
              <a:t>compared</a:t>
            </a:r>
            <a:r>
              <a:rPr sz="2800" spc="-50">
                <a:latin typeface="Baskerville Old Face"/>
                <a:cs typeface="Baskerville Old Face"/>
              </a:rPr>
              <a:t> </a:t>
            </a:r>
            <a:r>
              <a:rPr sz="2800">
                <a:latin typeface="Baskerville Old Face"/>
                <a:cs typeface="Baskerville Old Face"/>
              </a:rPr>
              <a:t>to</a:t>
            </a:r>
            <a:r>
              <a:rPr sz="2800" spc="-60">
                <a:latin typeface="Baskerville Old Face"/>
                <a:cs typeface="Baskerville Old Face"/>
              </a:rPr>
              <a:t> </a:t>
            </a:r>
            <a:r>
              <a:rPr sz="2800">
                <a:latin typeface="Baskerville Old Face"/>
                <a:cs typeface="Baskerville Old Face"/>
              </a:rPr>
              <a:t>the</a:t>
            </a:r>
            <a:r>
              <a:rPr sz="2800" spc="-60">
                <a:latin typeface="Baskerville Old Face"/>
                <a:cs typeface="Baskerville Old Face"/>
              </a:rPr>
              <a:t> </a:t>
            </a:r>
            <a:r>
              <a:rPr sz="2800">
                <a:latin typeface="Baskerville Old Face"/>
                <a:cs typeface="Baskerville Old Face"/>
              </a:rPr>
              <a:t>same</a:t>
            </a:r>
            <a:r>
              <a:rPr sz="2800" spc="-55">
                <a:latin typeface="Baskerville Old Face"/>
                <a:cs typeface="Baskerville Old Face"/>
              </a:rPr>
              <a:t> </a:t>
            </a:r>
            <a:r>
              <a:rPr sz="2800">
                <a:latin typeface="Baskerville Old Face"/>
                <a:cs typeface="Baskerville Old Face"/>
              </a:rPr>
              <a:t>volume</a:t>
            </a:r>
            <a:r>
              <a:rPr sz="2800" spc="-35">
                <a:latin typeface="Baskerville Old Face"/>
                <a:cs typeface="Baskerville Old Face"/>
              </a:rPr>
              <a:t> </a:t>
            </a:r>
            <a:r>
              <a:rPr sz="2800">
                <a:latin typeface="Baskerville Old Face"/>
                <a:cs typeface="Baskerville Old Face"/>
              </a:rPr>
              <a:t>or</a:t>
            </a:r>
            <a:r>
              <a:rPr sz="2800" spc="-55">
                <a:latin typeface="Baskerville Old Face"/>
                <a:cs typeface="Baskerville Old Face"/>
              </a:rPr>
              <a:t> </a:t>
            </a:r>
            <a:r>
              <a:rPr sz="2800">
                <a:latin typeface="Baskerville Old Face"/>
                <a:cs typeface="Baskerville Old Face"/>
              </a:rPr>
              <a:t>mass</a:t>
            </a:r>
            <a:r>
              <a:rPr sz="2800" spc="-60">
                <a:latin typeface="Baskerville Old Face"/>
                <a:cs typeface="Baskerville Old Face"/>
              </a:rPr>
              <a:t> </a:t>
            </a:r>
            <a:r>
              <a:rPr sz="2800">
                <a:latin typeface="Baskerville Old Face"/>
                <a:cs typeface="Baskerville Old Face"/>
              </a:rPr>
              <a:t>of</a:t>
            </a:r>
            <a:r>
              <a:rPr sz="2800" spc="-55">
                <a:latin typeface="Baskerville Old Face"/>
                <a:cs typeface="Baskerville Old Face"/>
              </a:rPr>
              <a:t> </a:t>
            </a:r>
            <a:r>
              <a:rPr sz="2800">
                <a:latin typeface="Baskerville Old Face"/>
                <a:cs typeface="Baskerville Old Face"/>
              </a:rPr>
              <a:t>the</a:t>
            </a:r>
            <a:r>
              <a:rPr sz="2800" spc="-60">
                <a:latin typeface="Baskerville Old Face"/>
                <a:cs typeface="Baskerville Old Face"/>
              </a:rPr>
              <a:t> </a:t>
            </a:r>
            <a:r>
              <a:rPr sz="2800" spc="-10">
                <a:latin typeface="Baskerville Old Face"/>
                <a:cs typeface="Baskerville Old Face"/>
              </a:rPr>
              <a:t>material </a:t>
            </a:r>
            <a:r>
              <a:rPr sz="2800">
                <a:latin typeface="Baskerville Old Face"/>
                <a:cs typeface="Baskerville Old Face"/>
              </a:rPr>
              <a:t>produced</a:t>
            </a:r>
            <a:r>
              <a:rPr sz="2800" spc="-60">
                <a:latin typeface="Baskerville Old Face"/>
                <a:cs typeface="Baskerville Old Face"/>
              </a:rPr>
              <a:t> </a:t>
            </a:r>
            <a:r>
              <a:rPr sz="2800">
                <a:latin typeface="Baskerville Old Face"/>
                <a:cs typeface="Baskerville Old Face"/>
              </a:rPr>
              <a:t>in</a:t>
            </a:r>
            <a:r>
              <a:rPr sz="2800" spc="-55">
                <a:latin typeface="Baskerville Old Face"/>
                <a:cs typeface="Baskerville Old Face"/>
              </a:rPr>
              <a:t> </a:t>
            </a:r>
            <a:r>
              <a:rPr sz="2800">
                <a:latin typeface="Baskerville Old Face"/>
                <a:cs typeface="Baskerville Old Face"/>
              </a:rPr>
              <a:t>a</a:t>
            </a:r>
            <a:r>
              <a:rPr sz="2800" spc="-40">
                <a:latin typeface="Baskerville Old Face"/>
                <a:cs typeface="Baskerville Old Face"/>
              </a:rPr>
              <a:t> </a:t>
            </a:r>
            <a:r>
              <a:rPr sz="2800">
                <a:latin typeface="Baskerville Old Face"/>
                <a:cs typeface="Baskerville Old Face"/>
              </a:rPr>
              <a:t>larger</a:t>
            </a:r>
            <a:r>
              <a:rPr sz="2800" spc="-45">
                <a:latin typeface="Baskerville Old Face"/>
                <a:cs typeface="Baskerville Old Face"/>
              </a:rPr>
              <a:t> </a:t>
            </a:r>
            <a:r>
              <a:rPr sz="2800" spc="-20">
                <a:latin typeface="Baskerville Old Face"/>
                <a:cs typeface="Baskerville Old Face"/>
              </a:rPr>
              <a:t>form.</a:t>
            </a:r>
            <a:endParaRPr sz="2800">
              <a:latin typeface="Baskerville Old Face"/>
              <a:cs typeface="Baskerville Old Face"/>
            </a:endParaRPr>
          </a:p>
          <a:p>
            <a:pPr>
              <a:lnSpc>
                <a:spcPct val="100000"/>
              </a:lnSpc>
              <a:spcBef>
                <a:spcPts val="5"/>
              </a:spcBef>
            </a:pPr>
            <a:endParaRPr sz="3500">
              <a:latin typeface="Baskerville Old Face"/>
              <a:cs typeface="Baskerville Old Face"/>
            </a:endParaRPr>
          </a:p>
          <a:p>
            <a:pPr marL="50800" marR="2825750">
              <a:lnSpc>
                <a:spcPct val="121100"/>
              </a:lnSpc>
            </a:pPr>
            <a:r>
              <a:rPr sz="2800">
                <a:latin typeface="Baskerville Old Face"/>
                <a:cs typeface="Baskerville Old Face"/>
              </a:rPr>
              <a:t>Let</a:t>
            </a:r>
            <a:r>
              <a:rPr sz="2800" spc="-60">
                <a:latin typeface="Baskerville Old Face"/>
                <a:cs typeface="Baskerville Old Face"/>
              </a:rPr>
              <a:t> </a:t>
            </a:r>
            <a:r>
              <a:rPr sz="2800">
                <a:latin typeface="Baskerville Old Face"/>
                <a:cs typeface="Baskerville Old Face"/>
              </a:rPr>
              <a:t>us</a:t>
            </a:r>
            <a:r>
              <a:rPr sz="2800" spc="-60">
                <a:latin typeface="Baskerville Old Face"/>
                <a:cs typeface="Baskerville Old Face"/>
              </a:rPr>
              <a:t> </a:t>
            </a:r>
            <a:r>
              <a:rPr sz="2800">
                <a:latin typeface="Baskerville Old Face"/>
                <a:cs typeface="Baskerville Old Face"/>
              </a:rPr>
              <a:t>consider</a:t>
            </a:r>
            <a:r>
              <a:rPr sz="2800" spc="-45">
                <a:latin typeface="Baskerville Old Face"/>
                <a:cs typeface="Baskerville Old Face"/>
              </a:rPr>
              <a:t> </a:t>
            </a:r>
            <a:r>
              <a:rPr sz="2800">
                <a:latin typeface="Baskerville Old Face"/>
                <a:cs typeface="Baskerville Old Face"/>
              </a:rPr>
              <a:t>a</a:t>
            </a:r>
            <a:r>
              <a:rPr sz="2800" spc="-60">
                <a:latin typeface="Baskerville Old Face"/>
                <a:cs typeface="Baskerville Old Face"/>
              </a:rPr>
              <a:t> </a:t>
            </a:r>
            <a:r>
              <a:rPr sz="2800">
                <a:latin typeface="Baskerville Old Face"/>
                <a:cs typeface="Baskerville Old Face"/>
              </a:rPr>
              <a:t>Sphere</a:t>
            </a:r>
            <a:r>
              <a:rPr sz="2800" spc="-50">
                <a:latin typeface="Baskerville Old Face"/>
                <a:cs typeface="Baskerville Old Face"/>
              </a:rPr>
              <a:t> </a:t>
            </a:r>
            <a:r>
              <a:rPr sz="2800">
                <a:latin typeface="Baskerville Old Face"/>
                <a:cs typeface="Baskerville Old Face"/>
              </a:rPr>
              <a:t>of</a:t>
            </a:r>
            <a:r>
              <a:rPr sz="2800" spc="-55">
                <a:latin typeface="Baskerville Old Face"/>
                <a:cs typeface="Baskerville Old Face"/>
              </a:rPr>
              <a:t> </a:t>
            </a:r>
            <a:r>
              <a:rPr sz="2800">
                <a:latin typeface="Baskerville Old Face"/>
                <a:cs typeface="Baskerville Old Face"/>
              </a:rPr>
              <a:t>radius</a:t>
            </a:r>
            <a:r>
              <a:rPr sz="2800" spc="-55">
                <a:latin typeface="Baskerville Old Face"/>
                <a:cs typeface="Baskerville Old Face"/>
              </a:rPr>
              <a:t> </a:t>
            </a:r>
            <a:r>
              <a:rPr sz="2800" spc="-20">
                <a:latin typeface="Baskerville Old Face"/>
                <a:cs typeface="Baskerville Old Face"/>
              </a:rPr>
              <a:t>“r”. </a:t>
            </a:r>
            <a:r>
              <a:rPr sz="2800">
                <a:latin typeface="Baskerville Old Face"/>
                <a:cs typeface="Baskerville Old Face"/>
              </a:rPr>
              <a:t>Its</a:t>
            </a:r>
            <a:r>
              <a:rPr sz="2800" spc="-65">
                <a:latin typeface="Baskerville Old Face"/>
                <a:cs typeface="Baskerville Old Face"/>
              </a:rPr>
              <a:t> </a:t>
            </a:r>
            <a:r>
              <a:rPr sz="2800">
                <a:latin typeface="Baskerville Old Face"/>
                <a:cs typeface="Baskerville Old Face"/>
              </a:rPr>
              <a:t>Surface</a:t>
            </a:r>
            <a:r>
              <a:rPr sz="2800" spc="-25">
                <a:latin typeface="Baskerville Old Face"/>
                <a:cs typeface="Baskerville Old Face"/>
              </a:rPr>
              <a:t> </a:t>
            </a:r>
            <a:r>
              <a:rPr sz="2800">
                <a:latin typeface="Baskerville Old Face"/>
                <a:cs typeface="Baskerville Old Face"/>
              </a:rPr>
              <a:t>Area</a:t>
            </a:r>
            <a:r>
              <a:rPr sz="2800" spc="-45">
                <a:latin typeface="Baskerville Old Face"/>
                <a:cs typeface="Baskerville Old Face"/>
              </a:rPr>
              <a:t> </a:t>
            </a:r>
            <a:r>
              <a:rPr sz="2800" spc="-10">
                <a:latin typeface="Baskerville Old Face"/>
                <a:cs typeface="Baskerville Old Face"/>
              </a:rPr>
              <a:t>=4</a:t>
            </a:r>
            <a:r>
              <a:rPr sz="2800" spc="-10">
                <a:latin typeface="Arial"/>
                <a:cs typeface="Arial"/>
              </a:rPr>
              <a:t>π</a:t>
            </a:r>
            <a:r>
              <a:rPr sz="2800" spc="-10">
                <a:latin typeface="Baskerville Old Face"/>
                <a:cs typeface="Baskerville Old Face"/>
              </a:rPr>
              <a:t>r</a:t>
            </a:r>
            <a:r>
              <a:rPr sz="2775" spc="-15" baseline="25525">
                <a:latin typeface="Baskerville Old Face"/>
                <a:cs typeface="Baskerville Old Face"/>
              </a:rPr>
              <a:t>2.</a:t>
            </a:r>
            <a:endParaRPr sz="2775" baseline="25525">
              <a:latin typeface="Baskerville Old Face"/>
              <a:cs typeface="Baskerville Old Face"/>
            </a:endParaRPr>
          </a:p>
          <a:p>
            <a:pPr marL="50800">
              <a:lnSpc>
                <a:spcPct val="100000"/>
              </a:lnSpc>
              <a:spcBef>
                <a:spcPts val="675"/>
              </a:spcBef>
            </a:pPr>
            <a:r>
              <a:rPr sz="2800">
                <a:latin typeface="Baskerville Old Face"/>
                <a:cs typeface="Baskerville Old Face"/>
              </a:rPr>
              <a:t>Its</a:t>
            </a:r>
            <a:r>
              <a:rPr sz="2800" spc="-75">
                <a:latin typeface="Baskerville Old Face"/>
                <a:cs typeface="Baskerville Old Face"/>
              </a:rPr>
              <a:t> </a:t>
            </a:r>
            <a:r>
              <a:rPr sz="2800">
                <a:latin typeface="Baskerville Old Face"/>
                <a:cs typeface="Baskerville Old Face"/>
              </a:rPr>
              <a:t>volume=</a:t>
            </a:r>
            <a:r>
              <a:rPr sz="2800" spc="-45">
                <a:latin typeface="Baskerville Old Face"/>
                <a:cs typeface="Baskerville Old Face"/>
              </a:rPr>
              <a:t> </a:t>
            </a:r>
            <a:r>
              <a:rPr sz="2800" spc="-10">
                <a:latin typeface="Baskerville Old Face"/>
                <a:cs typeface="Baskerville Old Face"/>
              </a:rPr>
              <a:t>4/3</a:t>
            </a:r>
            <a:r>
              <a:rPr sz="2800" spc="-10">
                <a:latin typeface="Arial"/>
                <a:cs typeface="Arial"/>
              </a:rPr>
              <a:t>π</a:t>
            </a:r>
            <a:r>
              <a:rPr sz="2800" spc="-10">
                <a:latin typeface="Baskerville Old Face"/>
                <a:cs typeface="Baskerville Old Face"/>
              </a:rPr>
              <a:t>r</a:t>
            </a:r>
            <a:r>
              <a:rPr sz="2775" spc="-15" baseline="25525">
                <a:latin typeface="Baskerville Old Face"/>
                <a:cs typeface="Baskerville Old Face"/>
              </a:rPr>
              <a:t>3</a:t>
            </a:r>
            <a:endParaRPr sz="2775" baseline="25525">
              <a:latin typeface="Baskerville Old Face"/>
              <a:cs typeface="Baskerville Old Face"/>
            </a:endParaRPr>
          </a:p>
          <a:p>
            <a:pPr marL="50800">
              <a:lnSpc>
                <a:spcPct val="100000"/>
              </a:lnSpc>
              <a:spcBef>
                <a:spcPts val="640"/>
              </a:spcBef>
            </a:pPr>
            <a:r>
              <a:rPr sz="2800">
                <a:latin typeface="Baskerville Old Face"/>
                <a:cs typeface="Baskerville Old Face"/>
              </a:rPr>
              <a:t>Surface</a:t>
            </a:r>
            <a:r>
              <a:rPr sz="2800" spc="-55">
                <a:latin typeface="Baskerville Old Face"/>
                <a:cs typeface="Baskerville Old Face"/>
              </a:rPr>
              <a:t> </a:t>
            </a:r>
            <a:r>
              <a:rPr sz="2800">
                <a:latin typeface="Baskerville Old Face"/>
                <a:cs typeface="Baskerville Old Face"/>
              </a:rPr>
              <a:t>Area</a:t>
            </a:r>
            <a:r>
              <a:rPr sz="2800" spc="-80">
                <a:latin typeface="Baskerville Old Face"/>
                <a:cs typeface="Baskerville Old Face"/>
              </a:rPr>
              <a:t> </a:t>
            </a:r>
            <a:r>
              <a:rPr sz="2800">
                <a:latin typeface="Baskerville Old Face"/>
                <a:cs typeface="Baskerville Old Face"/>
              </a:rPr>
              <a:t>to</a:t>
            </a:r>
            <a:r>
              <a:rPr sz="2800" spc="-75">
                <a:latin typeface="Baskerville Old Face"/>
                <a:cs typeface="Baskerville Old Face"/>
              </a:rPr>
              <a:t> </a:t>
            </a:r>
            <a:r>
              <a:rPr sz="2800">
                <a:latin typeface="Baskerville Old Face"/>
                <a:cs typeface="Baskerville Old Face"/>
              </a:rPr>
              <a:t>Volume</a:t>
            </a:r>
            <a:r>
              <a:rPr sz="2800" spc="-70">
                <a:latin typeface="Baskerville Old Face"/>
                <a:cs typeface="Baskerville Old Face"/>
              </a:rPr>
              <a:t> </a:t>
            </a:r>
            <a:r>
              <a:rPr sz="2800">
                <a:latin typeface="Baskerville Old Face"/>
                <a:cs typeface="Baskerville Old Face"/>
              </a:rPr>
              <a:t>Ratio=</a:t>
            </a:r>
            <a:r>
              <a:rPr sz="2800" spc="-70">
                <a:latin typeface="Baskerville Old Face"/>
                <a:cs typeface="Baskerville Old Face"/>
              </a:rPr>
              <a:t> </a:t>
            </a:r>
            <a:r>
              <a:rPr sz="2800" spc="-20">
                <a:latin typeface="Baskerville Old Face"/>
                <a:cs typeface="Baskerville Old Face"/>
              </a:rPr>
              <a:t>3/r.</a:t>
            </a:r>
            <a:endParaRPr sz="2800">
              <a:latin typeface="Baskerville Old Face"/>
              <a:cs typeface="Baskerville Old Face"/>
            </a:endParaRPr>
          </a:p>
          <a:p>
            <a:pPr marL="50800" marR="43180">
              <a:lnSpc>
                <a:spcPct val="101099"/>
              </a:lnSpc>
              <a:spcBef>
                <a:spcPts val="635"/>
              </a:spcBef>
            </a:pPr>
            <a:r>
              <a:rPr sz="2800">
                <a:latin typeface="Baskerville Old Face"/>
                <a:cs typeface="Baskerville Old Face"/>
              </a:rPr>
              <a:t>Thus</a:t>
            </a:r>
            <a:r>
              <a:rPr sz="2800" spc="-50">
                <a:latin typeface="Baskerville Old Face"/>
                <a:cs typeface="Baskerville Old Face"/>
              </a:rPr>
              <a:t> </a:t>
            </a:r>
            <a:r>
              <a:rPr sz="2800">
                <a:latin typeface="Baskerville Old Face"/>
                <a:cs typeface="Baskerville Old Face"/>
              </a:rPr>
              <a:t>when</a:t>
            </a:r>
            <a:r>
              <a:rPr sz="2800" spc="-55">
                <a:latin typeface="Baskerville Old Face"/>
                <a:cs typeface="Baskerville Old Face"/>
              </a:rPr>
              <a:t> </a:t>
            </a:r>
            <a:r>
              <a:rPr sz="2800">
                <a:latin typeface="Baskerville Old Face"/>
                <a:cs typeface="Baskerville Old Face"/>
              </a:rPr>
              <a:t>the</a:t>
            </a:r>
            <a:r>
              <a:rPr sz="2800" spc="-55">
                <a:latin typeface="Baskerville Old Face"/>
                <a:cs typeface="Baskerville Old Face"/>
              </a:rPr>
              <a:t> </a:t>
            </a:r>
            <a:r>
              <a:rPr sz="2800">
                <a:latin typeface="Baskerville Old Face"/>
                <a:cs typeface="Baskerville Old Face"/>
              </a:rPr>
              <a:t>radius</a:t>
            </a:r>
            <a:r>
              <a:rPr sz="2800" spc="-45">
                <a:latin typeface="Baskerville Old Face"/>
                <a:cs typeface="Baskerville Old Face"/>
              </a:rPr>
              <a:t> </a:t>
            </a:r>
            <a:r>
              <a:rPr sz="2800">
                <a:latin typeface="Baskerville Old Face"/>
                <a:cs typeface="Baskerville Old Face"/>
              </a:rPr>
              <a:t>of</a:t>
            </a:r>
            <a:r>
              <a:rPr sz="2800" spc="-45">
                <a:latin typeface="Baskerville Old Face"/>
                <a:cs typeface="Baskerville Old Face"/>
              </a:rPr>
              <a:t> </a:t>
            </a:r>
            <a:r>
              <a:rPr sz="2800">
                <a:latin typeface="Baskerville Old Face"/>
                <a:cs typeface="Baskerville Old Face"/>
              </a:rPr>
              <a:t>the</a:t>
            </a:r>
            <a:r>
              <a:rPr sz="2800" spc="-60">
                <a:latin typeface="Baskerville Old Face"/>
                <a:cs typeface="Baskerville Old Face"/>
              </a:rPr>
              <a:t> </a:t>
            </a:r>
            <a:r>
              <a:rPr sz="2800">
                <a:latin typeface="Baskerville Old Face"/>
                <a:cs typeface="Baskerville Old Face"/>
              </a:rPr>
              <a:t>Sphere</a:t>
            </a:r>
            <a:r>
              <a:rPr sz="2800" spc="-40">
                <a:latin typeface="Baskerville Old Face"/>
                <a:cs typeface="Baskerville Old Face"/>
              </a:rPr>
              <a:t> </a:t>
            </a:r>
            <a:r>
              <a:rPr sz="2800">
                <a:latin typeface="Baskerville Old Face"/>
                <a:cs typeface="Baskerville Old Face"/>
              </a:rPr>
              <a:t>decreases</a:t>
            </a:r>
            <a:r>
              <a:rPr sz="2800" spc="-50">
                <a:latin typeface="Baskerville Old Face"/>
                <a:cs typeface="Baskerville Old Face"/>
              </a:rPr>
              <a:t> </a:t>
            </a:r>
            <a:r>
              <a:rPr sz="2800">
                <a:latin typeface="Baskerville Old Face"/>
                <a:cs typeface="Baskerville Old Face"/>
              </a:rPr>
              <a:t>,</a:t>
            </a:r>
            <a:r>
              <a:rPr sz="2800" spc="-55">
                <a:latin typeface="Baskerville Old Face"/>
                <a:cs typeface="Baskerville Old Face"/>
              </a:rPr>
              <a:t> </a:t>
            </a:r>
            <a:r>
              <a:rPr sz="2800">
                <a:latin typeface="Baskerville Old Face"/>
                <a:cs typeface="Baskerville Old Face"/>
              </a:rPr>
              <a:t>its</a:t>
            </a:r>
            <a:r>
              <a:rPr sz="2800" spc="-65">
                <a:latin typeface="Baskerville Old Face"/>
                <a:cs typeface="Baskerville Old Face"/>
              </a:rPr>
              <a:t> </a:t>
            </a:r>
            <a:r>
              <a:rPr sz="2800" spc="-10">
                <a:latin typeface="Baskerville Old Face"/>
                <a:cs typeface="Baskerville Old Face"/>
              </a:rPr>
              <a:t>Surface </a:t>
            </a:r>
            <a:r>
              <a:rPr sz="2800">
                <a:latin typeface="Baskerville Old Face"/>
                <a:cs typeface="Baskerville Old Face"/>
              </a:rPr>
              <a:t>to</a:t>
            </a:r>
            <a:r>
              <a:rPr sz="2800" spc="-60">
                <a:latin typeface="Baskerville Old Face"/>
                <a:cs typeface="Baskerville Old Face"/>
              </a:rPr>
              <a:t> </a:t>
            </a:r>
            <a:r>
              <a:rPr sz="2800">
                <a:latin typeface="Baskerville Old Face"/>
                <a:cs typeface="Baskerville Old Face"/>
              </a:rPr>
              <a:t>Volume</a:t>
            </a:r>
            <a:r>
              <a:rPr sz="2800" spc="-55">
                <a:latin typeface="Baskerville Old Face"/>
                <a:cs typeface="Baskerville Old Face"/>
              </a:rPr>
              <a:t> </a:t>
            </a:r>
            <a:r>
              <a:rPr sz="2800">
                <a:latin typeface="Baskerville Old Face"/>
                <a:cs typeface="Baskerville Old Face"/>
              </a:rPr>
              <a:t>ratio</a:t>
            </a:r>
            <a:r>
              <a:rPr sz="2800" spc="-50">
                <a:latin typeface="Baskerville Old Face"/>
                <a:cs typeface="Baskerville Old Face"/>
              </a:rPr>
              <a:t> </a:t>
            </a:r>
            <a:r>
              <a:rPr sz="2800" spc="-10">
                <a:latin typeface="Baskerville Old Face"/>
                <a:cs typeface="Baskerville Old Face"/>
              </a:rPr>
              <a:t>increases</a:t>
            </a:r>
            <a:r>
              <a:rPr sz="2800" spc="-10">
                <a:latin typeface="Arial"/>
                <a:cs typeface="Arial"/>
              </a:rPr>
              <a:t>.</a:t>
            </a:r>
            <a:endParaRPr sz="2800">
              <a:latin typeface="Arial"/>
              <a:cs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48933" rIns="0" bIns="0" rtlCol="0">
            <a:spAutoFit/>
          </a:bodyPr>
          <a:lstStyle/>
          <a:p>
            <a:pPr marL="927100">
              <a:lnSpc>
                <a:spcPct val="100000"/>
              </a:lnSpc>
              <a:spcBef>
                <a:spcPts val="2200"/>
              </a:spcBef>
            </a:pPr>
            <a:r>
              <a:rPr sz="5400" b="1">
                <a:solidFill>
                  <a:srgbClr val="FF33CC"/>
                </a:solidFill>
                <a:latin typeface="Baskerville Old Face"/>
                <a:cs typeface="Baskerville Old Face"/>
              </a:rPr>
              <a:t>Quantum</a:t>
            </a:r>
            <a:r>
              <a:rPr sz="5400" b="1" spc="-235">
                <a:solidFill>
                  <a:srgbClr val="FF33CC"/>
                </a:solidFill>
                <a:latin typeface="Baskerville Old Face"/>
                <a:cs typeface="Baskerville Old Face"/>
              </a:rPr>
              <a:t> </a:t>
            </a:r>
            <a:r>
              <a:rPr sz="5400" b="1" spc="-10">
                <a:solidFill>
                  <a:srgbClr val="FF33CC"/>
                </a:solidFill>
                <a:latin typeface="Baskerville Old Face"/>
                <a:cs typeface="Baskerville Old Face"/>
              </a:rPr>
              <a:t>Confinement</a:t>
            </a:r>
            <a:endParaRPr sz="5400">
              <a:latin typeface="Baskerville Old Face"/>
              <a:cs typeface="Baskerville Old Face"/>
            </a:endParaRPr>
          </a:p>
          <a:p>
            <a:pPr marL="12700" marR="5080" algn="just">
              <a:lnSpc>
                <a:spcPct val="100000"/>
              </a:lnSpc>
              <a:spcBef>
                <a:spcPts val="1085"/>
              </a:spcBef>
            </a:pPr>
            <a:r>
              <a:rPr sz="2800">
                <a:latin typeface="Baskerville Old Face"/>
                <a:cs typeface="Baskerville Old Face"/>
              </a:rPr>
              <a:t>In</a:t>
            </a:r>
            <a:r>
              <a:rPr sz="2800" spc="170">
                <a:latin typeface="Baskerville Old Face"/>
                <a:cs typeface="Baskerville Old Face"/>
              </a:rPr>
              <a:t>  </a:t>
            </a:r>
            <a:r>
              <a:rPr sz="2800">
                <a:latin typeface="Baskerville Old Face"/>
                <a:cs typeface="Baskerville Old Face"/>
              </a:rPr>
              <a:t>Nano</a:t>
            </a:r>
            <a:r>
              <a:rPr sz="2800" spc="180">
                <a:latin typeface="Baskerville Old Face"/>
                <a:cs typeface="Baskerville Old Face"/>
              </a:rPr>
              <a:t>  </a:t>
            </a:r>
            <a:r>
              <a:rPr sz="2800">
                <a:latin typeface="Baskerville Old Face"/>
                <a:cs typeface="Baskerville Old Face"/>
              </a:rPr>
              <a:t>Crystals,</a:t>
            </a:r>
            <a:r>
              <a:rPr sz="2800" spc="175">
                <a:latin typeface="Baskerville Old Face"/>
                <a:cs typeface="Baskerville Old Face"/>
              </a:rPr>
              <a:t>  </a:t>
            </a:r>
            <a:r>
              <a:rPr sz="2800">
                <a:latin typeface="Baskerville Old Face"/>
                <a:cs typeface="Baskerville Old Face"/>
              </a:rPr>
              <a:t>the</a:t>
            </a:r>
            <a:r>
              <a:rPr sz="2800" spc="170">
                <a:latin typeface="Baskerville Old Face"/>
                <a:cs typeface="Baskerville Old Face"/>
              </a:rPr>
              <a:t>  </a:t>
            </a:r>
            <a:r>
              <a:rPr sz="2800">
                <a:latin typeface="Baskerville Old Face"/>
                <a:cs typeface="Baskerville Old Face"/>
              </a:rPr>
              <a:t>Electronic</a:t>
            </a:r>
            <a:r>
              <a:rPr sz="2800" spc="165">
                <a:latin typeface="Baskerville Old Face"/>
                <a:cs typeface="Baskerville Old Face"/>
              </a:rPr>
              <a:t>  </a:t>
            </a:r>
            <a:r>
              <a:rPr sz="2800">
                <a:latin typeface="Baskerville Old Face"/>
                <a:cs typeface="Baskerville Old Face"/>
              </a:rPr>
              <a:t>energy</a:t>
            </a:r>
            <a:r>
              <a:rPr sz="2800" spc="175">
                <a:latin typeface="Baskerville Old Face"/>
                <a:cs typeface="Baskerville Old Face"/>
              </a:rPr>
              <a:t>  </a:t>
            </a:r>
            <a:r>
              <a:rPr sz="2800">
                <a:latin typeface="Baskerville Old Face"/>
                <a:cs typeface="Baskerville Old Face"/>
              </a:rPr>
              <a:t>levels</a:t>
            </a:r>
            <a:r>
              <a:rPr sz="2800" spc="175">
                <a:latin typeface="Baskerville Old Face"/>
                <a:cs typeface="Baskerville Old Face"/>
              </a:rPr>
              <a:t>  </a:t>
            </a:r>
            <a:r>
              <a:rPr sz="2800">
                <a:latin typeface="Baskerville Old Face"/>
                <a:cs typeface="Baskerville Old Face"/>
              </a:rPr>
              <a:t>are</a:t>
            </a:r>
            <a:r>
              <a:rPr sz="2800" spc="175">
                <a:latin typeface="Baskerville Old Face"/>
                <a:cs typeface="Baskerville Old Face"/>
              </a:rPr>
              <a:t>  </a:t>
            </a:r>
            <a:r>
              <a:rPr sz="2800" spc="-25">
                <a:latin typeface="Baskerville Old Face"/>
                <a:cs typeface="Baskerville Old Face"/>
              </a:rPr>
              <a:t>not </a:t>
            </a:r>
            <a:r>
              <a:rPr sz="2800">
                <a:latin typeface="Baskerville Old Face"/>
                <a:cs typeface="Baskerville Old Face"/>
              </a:rPr>
              <a:t>continuous</a:t>
            </a:r>
            <a:r>
              <a:rPr sz="2800" spc="315">
                <a:latin typeface="Baskerville Old Face"/>
                <a:cs typeface="Baskerville Old Face"/>
              </a:rPr>
              <a:t> </a:t>
            </a:r>
            <a:r>
              <a:rPr sz="2800">
                <a:latin typeface="Baskerville Old Face"/>
                <a:cs typeface="Baskerville Old Face"/>
              </a:rPr>
              <a:t>as</a:t>
            </a:r>
            <a:r>
              <a:rPr sz="2800" spc="305">
                <a:latin typeface="Baskerville Old Face"/>
                <a:cs typeface="Baskerville Old Face"/>
              </a:rPr>
              <a:t> </a:t>
            </a:r>
            <a:r>
              <a:rPr sz="2800">
                <a:latin typeface="Baskerville Old Face"/>
                <a:cs typeface="Baskerville Old Face"/>
              </a:rPr>
              <a:t>in</a:t>
            </a:r>
            <a:r>
              <a:rPr sz="2800" spc="305">
                <a:latin typeface="Baskerville Old Face"/>
                <a:cs typeface="Baskerville Old Face"/>
              </a:rPr>
              <a:t> </a:t>
            </a:r>
            <a:r>
              <a:rPr sz="2800">
                <a:latin typeface="Baskerville Old Face"/>
                <a:cs typeface="Baskerville Old Face"/>
              </a:rPr>
              <a:t>the</a:t>
            </a:r>
            <a:r>
              <a:rPr sz="2800" spc="320">
                <a:latin typeface="Baskerville Old Face"/>
                <a:cs typeface="Baskerville Old Face"/>
              </a:rPr>
              <a:t> </a:t>
            </a:r>
            <a:r>
              <a:rPr sz="2800">
                <a:latin typeface="Baskerville Old Face"/>
                <a:cs typeface="Baskerville Old Face"/>
              </a:rPr>
              <a:t>bulk</a:t>
            </a:r>
            <a:r>
              <a:rPr sz="2800" spc="315">
                <a:latin typeface="Baskerville Old Face"/>
                <a:cs typeface="Baskerville Old Face"/>
              </a:rPr>
              <a:t> </a:t>
            </a:r>
            <a:r>
              <a:rPr sz="2800">
                <a:latin typeface="Baskerville Old Face"/>
                <a:cs typeface="Baskerville Old Face"/>
              </a:rPr>
              <a:t>but</a:t>
            </a:r>
            <a:r>
              <a:rPr sz="2800" spc="320">
                <a:latin typeface="Baskerville Old Face"/>
                <a:cs typeface="Baskerville Old Face"/>
              </a:rPr>
              <a:t> </a:t>
            </a:r>
            <a:r>
              <a:rPr sz="2800">
                <a:latin typeface="Baskerville Old Face"/>
                <a:cs typeface="Baskerville Old Face"/>
              </a:rPr>
              <a:t>are</a:t>
            </a:r>
            <a:r>
              <a:rPr sz="2800" spc="305">
                <a:latin typeface="Baskerville Old Face"/>
                <a:cs typeface="Baskerville Old Face"/>
              </a:rPr>
              <a:t> </a:t>
            </a:r>
            <a:r>
              <a:rPr sz="2800">
                <a:latin typeface="Baskerville Old Face"/>
                <a:cs typeface="Baskerville Old Face"/>
              </a:rPr>
              <a:t>discrete</a:t>
            </a:r>
            <a:r>
              <a:rPr sz="2800" spc="305">
                <a:latin typeface="Baskerville Old Face"/>
                <a:cs typeface="Baskerville Old Face"/>
              </a:rPr>
              <a:t> </a:t>
            </a:r>
            <a:r>
              <a:rPr sz="2800">
                <a:latin typeface="Baskerville Old Face"/>
                <a:cs typeface="Baskerville Old Face"/>
              </a:rPr>
              <a:t>(finite</a:t>
            </a:r>
            <a:r>
              <a:rPr sz="2800" spc="305">
                <a:latin typeface="Baskerville Old Face"/>
                <a:cs typeface="Baskerville Old Face"/>
              </a:rPr>
              <a:t> </a:t>
            </a:r>
            <a:r>
              <a:rPr sz="2800">
                <a:latin typeface="Baskerville Old Face"/>
                <a:cs typeface="Baskerville Old Face"/>
              </a:rPr>
              <a:t>density</a:t>
            </a:r>
            <a:r>
              <a:rPr sz="2800" spc="305">
                <a:latin typeface="Baskerville Old Face"/>
                <a:cs typeface="Baskerville Old Face"/>
              </a:rPr>
              <a:t> </a:t>
            </a:r>
            <a:r>
              <a:rPr sz="2800" spc="-25">
                <a:latin typeface="Baskerville Old Face"/>
                <a:cs typeface="Baskerville Old Face"/>
              </a:rPr>
              <a:t>of </a:t>
            </a:r>
            <a:r>
              <a:rPr sz="2800">
                <a:latin typeface="Baskerville Old Face"/>
                <a:cs typeface="Baskerville Old Face"/>
              </a:rPr>
              <a:t>states),</a:t>
            </a:r>
            <a:r>
              <a:rPr sz="2800" spc="325">
                <a:latin typeface="Baskerville Old Face"/>
                <a:cs typeface="Baskerville Old Face"/>
              </a:rPr>
              <a:t> </a:t>
            </a:r>
            <a:r>
              <a:rPr sz="2800">
                <a:latin typeface="Baskerville Old Face"/>
                <a:cs typeface="Baskerville Old Face"/>
              </a:rPr>
              <a:t>because</a:t>
            </a:r>
            <a:r>
              <a:rPr sz="2800" spc="305">
                <a:latin typeface="Baskerville Old Face"/>
                <a:cs typeface="Baskerville Old Face"/>
              </a:rPr>
              <a:t> </a:t>
            </a:r>
            <a:r>
              <a:rPr sz="2800">
                <a:latin typeface="Baskerville Old Face"/>
                <a:cs typeface="Baskerville Old Face"/>
              </a:rPr>
              <a:t>of</a:t>
            </a:r>
            <a:r>
              <a:rPr sz="2800" spc="320">
                <a:latin typeface="Baskerville Old Face"/>
                <a:cs typeface="Baskerville Old Face"/>
              </a:rPr>
              <a:t> </a:t>
            </a:r>
            <a:r>
              <a:rPr sz="2800">
                <a:latin typeface="Baskerville Old Face"/>
                <a:cs typeface="Baskerville Old Face"/>
              </a:rPr>
              <a:t>the</a:t>
            </a:r>
            <a:r>
              <a:rPr sz="2800" spc="315">
                <a:latin typeface="Baskerville Old Face"/>
                <a:cs typeface="Baskerville Old Face"/>
              </a:rPr>
              <a:t> </a:t>
            </a:r>
            <a:r>
              <a:rPr sz="2800">
                <a:latin typeface="Baskerville Old Face"/>
                <a:cs typeface="Baskerville Old Face"/>
              </a:rPr>
              <a:t>confinement</a:t>
            </a:r>
            <a:r>
              <a:rPr sz="2800" spc="320">
                <a:latin typeface="Baskerville Old Face"/>
                <a:cs typeface="Baskerville Old Face"/>
              </a:rPr>
              <a:t> </a:t>
            </a:r>
            <a:r>
              <a:rPr sz="2800">
                <a:latin typeface="Baskerville Old Face"/>
                <a:cs typeface="Baskerville Old Face"/>
              </a:rPr>
              <a:t>of</a:t>
            </a:r>
            <a:r>
              <a:rPr sz="2800" spc="320">
                <a:latin typeface="Baskerville Old Face"/>
                <a:cs typeface="Baskerville Old Face"/>
              </a:rPr>
              <a:t> </a:t>
            </a:r>
            <a:r>
              <a:rPr sz="2800">
                <a:latin typeface="Baskerville Old Face"/>
                <a:cs typeface="Baskerville Old Face"/>
              </a:rPr>
              <a:t>the</a:t>
            </a:r>
            <a:r>
              <a:rPr sz="2800" spc="315">
                <a:latin typeface="Baskerville Old Face"/>
                <a:cs typeface="Baskerville Old Face"/>
              </a:rPr>
              <a:t> </a:t>
            </a:r>
            <a:r>
              <a:rPr sz="2800">
                <a:latin typeface="Baskerville Old Face"/>
                <a:cs typeface="Baskerville Old Face"/>
              </a:rPr>
              <a:t>electronic</a:t>
            </a:r>
            <a:r>
              <a:rPr sz="2800" spc="310">
                <a:latin typeface="Baskerville Old Face"/>
                <a:cs typeface="Baskerville Old Face"/>
              </a:rPr>
              <a:t> </a:t>
            </a:r>
            <a:r>
              <a:rPr sz="2800" spc="-20">
                <a:latin typeface="Baskerville Old Face"/>
                <a:cs typeface="Baskerville Old Face"/>
              </a:rPr>
              <a:t>Wave </a:t>
            </a:r>
            <a:r>
              <a:rPr sz="2800">
                <a:latin typeface="Baskerville Old Face"/>
                <a:cs typeface="Baskerville Old Face"/>
              </a:rPr>
              <a:t>function</a:t>
            </a:r>
            <a:r>
              <a:rPr sz="2800" spc="575">
                <a:latin typeface="Baskerville Old Face"/>
                <a:cs typeface="Baskerville Old Face"/>
              </a:rPr>
              <a:t> </a:t>
            </a:r>
            <a:r>
              <a:rPr sz="2800">
                <a:latin typeface="Baskerville Old Face"/>
                <a:cs typeface="Baskerville Old Face"/>
              </a:rPr>
              <a:t>to</a:t>
            </a:r>
            <a:r>
              <a:rPr sz="2800" spc="575">
                <a:latin typeface="Baskerville Old Face"/>
                <a:cs typeface="Baskerville Old Face"/>
              </a:rPr>
              <a:t> </a:t>
            </a:r>
            <a:r>
              <a:rPr sz="2800">
                <a:latin typeface="Baskerville Old Face"/>
                <a:cs typeface="Baskerville Old Face"/>
              </a:rPr>
              <a:t>the</a:t>
            </a:r>
            <a:r>
              <a:rPr sz="2800" spc="565">
                <a:latin typeface="Baskerville Old Face"/>
                <a:cs typeface="Baskerville Old Face"/>
              </a:rPr>
              <a:t> </a:t>
            </a:r>
            <a:r>
              <a:rPr sz="2800">
                <a:latin typeface="Baskerville Old Face"/>
                <a:cs typeface="Baskerville Old Face"/>
              </a:rPr>
              <a:t>physical</a:t>
            </a:r>
            <a:r>
              <a:rPr sz="2800" spc="580">
                <a:latin typeface="Baskerville Old Face"/>
                <a:cs typeface="Baskerville Old Face"/>
              </a:rPr>
              <a:t> </a:t>
            </a:r>
            <a:r>
              <a:rPr sz="2800">
                <a:latin typeface="Baskerville Old Face"/>
                <a:cs typeface="Baskerville Old Face"/>
              </a:rPr>
              <a:t>dimensions</a:t>
            </a:r>
            <a:r>
              <a:rPr sz="2800" spc="570">
                <a:latin typeface="Baskerville Old Face"/>
                <a:cs typeface="Baskerville Old Face"/>
              </a:rPr>
              <a:t> </a:t>
            </a:r>
            <a:r>
              <a:rPr sz="2800">
                <a:latin typeface="Baskerville Old Face"/>
                <a:cs typeface="Baskerville Old Face"/>
              </a:rPr>
              <a:t>of</a:t>
            </a:r>
            <a:r>
              <a:rPr sz="2800" spc="580">
                <a:latin typeface="Baskerville Old Face"/>
                <a:cs typeface="Baskerville Old Face"/>
              </a:rPr>
              <a:t> </a:t>
            </a:r>
            <a:r>
              <a:rPr sz="2800">
                <a:latin typeface="Baskerville Old Face"/>
                <a:cs typeface="Baskerville Old Face"/>
              </a:rPr>
              <a:t>the</a:t>
            </a:r>
            <a:r>
              <a:rPr sz="2800" spc="570">
                <a:latin typeface="Baskerville Old Face"/>
                <a:cs typeface="Baskerville Old Face"/>
              </a:rPr>
              <a:t> </a:t>
            </a:r>
            <a:r>
              <a:rPr sz="2800">
                <a:latin typeface="Baskerville Old Face"/>
                <a:cs typeface="Baskerville Old Face"/>
              </a:rPr>
              <a:t>particles.</a:t>
            </a:r>
            <a:r>
              <a:rPr sz="2800" spc="575">
                <a:latin typeface="Baskerville Old Face"/>
                <a:cs typeface="Baskerville Old Face"/>
              </a:rPr>
              <a:t> </a:t>
            </a:r>
            <a:r>
              <a:rPr sz="2800" spc="-20">
                <a:latin typeface="Baskerville Old Face"/>
                <a:cs typeface="Baskerville Old Face"/>
              </a:rPr>
              <a:t>This </a:t>
            </a:r>
            <a:r>
              <a:rPr sz="2800">
                <a:latin typeface="Baskerville Old Face"/>
                <a:cs typeface="Baskerville Old Face"/>
              </a:rPr>
              <a:t>phenomenon</a:t>
            </a:r>
            <a:r>
              <a:rPr sz="2800" spc="-75">
                <a:latin typeface="Baskerville Old Face"/>
                <a:cs typeface="Baskerville Old Face"/>
              </a:rPr>
              <a:t> </a:t>
            </a:r>
            <a:r>
              <a:rPr sz="2800">
                <a:latin typeface="Baskerville Old Face"/>
                <a:cs typeface="Baskerville Old Face"/>
              </a:rPr>
              <a:t>is</a:t>
            </a:r>
            <a:r>
              <a:rPr sz="2800" spc="-95">
                <a:latin typeface="Baskerville Old Face"/>
                <a:cs typeface="Baskerville Old Face"/>
              </a:rPr>
              <a:t> </a:t>
            </a:r>
            <a:r>
              <a:rPr sz="2800">
                <a:latin typeface="Baskerville Old Face"/>
                <a:cs typeface="Baskerville Old Face"/>
              </a:rPr>
              <a:t>called</a:t>
            </a:r>
            <a:r>
              <a:rPr sz="2800" spc="-80">
                <a:latin typeface="Baskerville Old Face"/>
                <a:cs typeface="Baskerville Old Face"/>
              </a:rPr>
              <a:t> </a:t>
            </a:r>
            <a:r>
              <a:rPr sz="2800">
                <a:latin typeface="Baskerville Old Face"/>
                <a:cs typeface="Baskerville Old Face"/>
              </a:rPr>
              <a:t>Quantum</a:t>
            </a:r>
            <a:r>
              <a:rPr sz="2800" spc="-70">
                <a:latin typeface="Baskerville Old Face"/>
                <a:cs typeface="Baskerville Old Face"/>
              </a:rPr>
              <a:t> </a:t>
            </a:r>
            <a:r>
              <a:rPr sz="2800" spc="-10">
                <a:latin typeface="Baskerville Old Face"/>
                <a:cs typeface="Baskerville Old Face"/>
              </a:rPr>
              <a:t>confinement.</a:t>
            </a:r>
            <a:endParaRPr sz="2800">
              <a:latin typeface="Baskerville Old Face"/>
              <a:cs typeface="Baskerville Old Face"/>
            </a:endParaRPr>
          </a:p>
        </p:txBody>
      </p:sp>
      <p:sp>
        <p:nvSpPr>
          <p:cNvPr id="3" name="object 3"/>
          <p:cNvSpPr txBox="1"/>
          <p:nvPr/>
        </p:nvSpPr>
        <p:spPr>
          <a:xfrm>
            <a:off x="231140" y="4038346"/>
            <a:ext cx="8606790" cy="2159000"/>
          </a:xfrm>
          <a:prstGeom prst="rect">
            <a:avLst/>
          </a:prstGeom>
        </p:spPr>
        <p:txBody>
          <a:bodyPr vert="horz" wrap="square" lIns="0" tIns="12065" rIns="0" bIns="0" rtlCol="0">
            <a:spAutoFit/>
          </a:bodyPr>
          <a:lstStyle/>
          <a:p>
            <a:pPr marL="12700" marR="5080" algn="just">
              <a:lnSpc>
                <a:spcPct val="100000"/>
              </a:lnSpc>
              <a:spcBef>
                <a:spcPts val="95"/>
              </a:spcBef>
            </a:pPr>
            <a:r>
              <a:rPr sz="2800">
                <a:latin typeface="Baskerville Old Face"/>
                <a:cs typeface="Baskerville Old Face"/>
              </a:rPr>
              <a:t>Quantum</a:t>
            </a:r>
            <a:r>
              <a:rPr sz="2800" spc="340">
                <a:latin typeface="Baskerville Old Face"/>
                <a:cs typeface="Baskerville Old Face"/>
              </a:rPr>
              <a:t> </a:t>
            </a:r>
            <a:r>
              <a:rPr sz="2800">
                <a:latin typeface="Baskerville Old Face"/>
                <a:cs typeface="Baskerville Old Face"/>
              </a:rPr>
              <a:t>confinement</a:t>
            </a:r>
            <a:r>
              <a:rPr sz="2800" spc="335">
                <a:latin typeface="Baskerville Old Face"/>
                <a:cs typeface="Baskerville Old Face"/>
              </a:rPr>
              <a:t> </a:t>
            </a:r>
            <a:r>
              <a:rPr sz="2800">
                <a:latin typeface="Baskerville Old Face"/>
                <a:cs typeface="Baskerville Old Face"/>
              </a:rPr>
              <a:t>can</a:t>
            </a:r>
            <a:r>
              <a:rPr sz="2800" spc="345">
                <a:latin typeface="Baskerville Old Face"/>
                <a:cs typeface="Baskerville Old Face"/>
              </a:rPr>
              <a:t> </a:t>
            </a:r>
            <a:r>
              <a:rPr sz="2800">
                <a:latin typeface="Baskerville Old Face"/>
                <a:cs typeface="Baskerville Old Face"/>
              </a:rPr>
              <a:t>be</a:t>
            </a:r>
            <a:r>
              <a:rPr sz="2800" spc="335">
                <a:latin typeface="Baskerville Old Face"/>
                <a:cs typeface="Baskerville Old Face"/>
              </a:rPr>
              <a:t> </a:t>
            </a:r>
            <a:r>
              <a:rPr sz="2800">
                <a:latin typeface="Baskerville Old Face"/>
                <a:cs typeface="Baskerville Old Face"/>
              </a:rPr>
              <a:t>observed</a:t>
            </a:r>
            <a:r>
              <a:rPr sz="2800" spc="345">
                <a:latin typeface="Baskerville Old Face"/>
                <a:cs typeface="Baskerville Old Face"/>
              </a:rPr>
              <a:t> </a:t>
            </a:r>
            <a:r>
              <a:rPr sz="2800">
                <a:latin typeface="Baskerville Old Face"/>
                <a:cs typeface="Baskerville Old Face"/>
              </a:rPr>
              <a:t>once</a:t>
            </a:r>
            <a:r>
              <a:rPr sz="2800" spc="330">
                <a:latin typeface="Baskerville Old Face"/>
                <a:cs typeface="Baskerville Old Face"/>
              </a:rPr>
              <a:t> </a:t>
            </a:r>
            <a:r>
              <a:rPr sz="2800">
                <a:latin typeface="Baskerville Old Face"/>
                <a:cs typeface="Baskerville Old Face"/>
              </a:rPr>
              <a:t>the</a:t>
            </a:r>
            <a:r>
              <a:rPr sz="2800" spc="340">
                <a:latin typeface="Baskerville Old Face"/>
                <a:cs typeface="Baskerville Old Face"/>
              </a:rPr>
              <a:t> </a:t>
            </a:r>
            <a:r>
              <a:rPr sz="2800" spc="-10">
                <a:latin typeface="Baskerville Old Face"/>
                <a:cs typeface="Baskerville Old Face"/>
              </a:rPr>
              <a:t>diameter </a:t>
            </a:r>
            <a:r>
              <a:rPr sz="2800">
                <a:latin typeface="Baskerville Old Face"/>
                <a:cs typeface="Baskerville Old Face"/>
              </a:rPr>
              <a:t>of</a:t>
            </a:r>
            <a:r>
              <a:rPr sz="2800" spc="530">
                <a:latin typeface="Baskerville Old Face"/>
                <a:cs typeface="Baskerville Old Face"/>
              </a:rPr>
              <a:t> </a:t>
            </a:r>
            <a:r>
              <a:rPr sz="2800">
                <a:latin typeface="Baskerville Old Face"/>
                <a:cs typeface="Baskerville Old Face"/>
              </a:rPr>
              <a:t>a</a:t>
            </a:r>
            <a:r>
              <a:rPr sz="2800" spc="530">
                <a:latin typeface="Baskerville Old Face"/>
                <a:cs typeface="Baskerville Old Face"/>
              </a:rPr>
              <a:t> </a:t>
            </a:r>
            <a:r>
              <a:rPr sz="2800">
                <a:latin typeface="Baskerville Old Face"/>
                <a:cs typeface="Baskerville Old Face"/>
              </a:rPr>
              <a:t>material</a:t>
            </a:r>
            <a:r>
              <a:rPr sz="2800" spc="545">
                <a:latin typeface="Baskerville Old Face"/>
                <a:cs typeface="Baskerville Old Face"/>
              </a:rPr>
              <a:t> </a:t>
            </a:r>
            <a:r>
              <a:rPr sz="2800">
                <a:latin typeface="Baskerville Old Face"/>
                <a:cs typeface="Baskerville Old Face"/>
              </a:rPr>
              <a:t>is</a:t>
            </a:r>
            <a:r>
              <a:rPr sz="2800" spc="530">
                <a:latin typeface="Baskerville Old Face"/>
                <a:cs typeface="Baskerville Old Face"/>
              </a:rPr>
              <a:t> </a:t>
            </a:r>
            <a:r>
              <a:rPr sz="2800">
                <a:latin typeface="Baskerville Old Face"/>
                <a:cs typeface="Baskerville Old Face"/>
              </a:rPr>
              <a:t>of</a:t>
            </a:r>
            <a:r>
              <a:rPr sz="2800" spc="540">
                <a:latin typeface="Baskerville Old Face"/>
                <a:cs typeface="Baskerville Old Face"/>
              </a:rPr>
              <a:t> </a:t>
            </a:r>
            <a:r>
              <a:rPr sz="2800">
                <a:latin typeface="Baskerville Old Face"/>
                <a:cs typeface="Baskerville Old Face"/>
              </a:rPr>
              <a:t>the</a:t>
            </a:r>
            <a:r>
              <a:rPr sz="2800" spc="530">
                <a:latin typeface="Baskerville Old Face"/>
                <a:cs typeface="Baskerville Old Face"/>
              </a:rPr>
              <a:t> </a:t>
            </a:r>
            <a:r>
              <a:rPr sz="2800">
                <a:latin typeface="Baskerville Old Face"/>
                <a:cs typeface="Baskerville Old Face"/>
              </a:rPr>
              <a:t>same</a:t>
            </a:r>
            <a:r>
              <a:rPr sz="2800" spc="545">
                <a:latin typeface="Baskerville Old Face"/>
                <a:cs typeface="Baskerville Old Face"/>
              </a:rPr>
              <a:t> </a:t>
            </a:r>
            <a:r>
              <a:rPr sz="2800">
                <a:latin typeface="Baskerville Old Face"/>
                <a:cs typeface="Baskerville Old Face"/>
              </a:rPr>
              <a:t>magnitude</a:t>
            </a:r>
            <a:r>
              <a:rPr sz="2800" spc="555">
                <a:latin typeface="Baskerville Old Face"/>
                <a:cs typeface="Baskerville Old Face"/>
              </a:rPr>
              <a:t> </a:t>
            </a:r>
            <a:r>
              <a:rPr sz="2800">
                <a:latin typeface="Baskerville Old Face"/>
                <a:cs typeface="Baskerville Old Face"/>
              </a:rPr>
              <a:t>as</a:t>
            </a:r>
            <a:r>
              <a:rPr sz="2800" spc="530">
                <a:latin typeface="Baskerville Old Face"/>
                <a:cs typeface="Baskerville Old Face"/>
              </a:rPr>
              <a:t> </a:t>
            </a:r>
            <a:r>
              <a:rPr sz="2800">
                <a:latin typeface="Baskerville Old Face"/>
                <a:cs typeface="Baskerville Old Face"/>
              </a:rPr>
              <a:t>the</a:t>
            </a:r>
            <a:r>
              <a:rPr sz="2800" spc="530">
                <a:latin typeface="Baskerville Old Face"/>
                <a:cs typeface="Baskerville Old Face"/>
              </a:rPr>
              <a:t> </a:t>
            </a:r>
            <a:r>
              <a:rPr sz="2800">
                <a:latin typeface="Baskerville Old Face"/>
                <a:cs typeface="Baskerville Old Face"/>
              </a:rPr>
              <a:t>de</a:t>
            </a:r>
            <a:r>
              <a:rPr sz="2800" spc="535">
                <a:latin typeface="Baskerville Old Face"/>
                <a:cs typeface="Baskerville Old Face"/>
              </a:rPr>
              <a:t> </a:t>
            </a:r>
            <a:r>
              <a:rPr sz="2800" spc="-10">
                <a:latin typeface="Baskerville Old Face"/>
                <a:cs typeface="Baskerville Old Face"/>
              </a:rPr>
              <a:t>Broglie </a:t>
            </a:r>
            <a:r>
              <a:rPr sz="2800">
                <a:latin typeface="Baskerville Old Face"/>
                <a:cs typeface="Baskerville Old Face"/>
              </a:rPr>
              <a:t>wavelength</a:t>
            </a:r>
            <a:r>
              <a:rPr sz="2800" spc="465">
                <a:latin typeface="Baskerville Old Face"/>
                <a:cs typeface="Baskerville Old Face"/>
              </a:rPr>
              <a:t> </a:t>
            </a:r>
            <a:r>
              <a:rPr sz="2800">
                <a:latin typeface="Baskerville Old Face"/>
                <a:cs typeface="Baskerville Old Face"/>
              </a:rPr>
              <a:t>of</a:t>
            </a:r>
            <a:r>
              <a:rPr sz="2800" spc="455">
                <a:latin typeface="Baskerville Old Face"/>
                <a:cs typeface="Baskerville Old Face"/>
              </a:rPr>
              <a:t> </a:t>
            </a:r>
            <a:r>
              <a:rPr sz="2800">
                <a:latin typeface="Baskerville Old Face"/>
                <a:cs typeface="Baskerville Old Face"/>
              </a:rPr>
              <a:t>the</a:t>
            </a:r>
            <a:r>
              <a:rPr sz="2800" spc="450">
                <a:latin typeface="Baskerville Old Face"/>
                <a:cs typeface="Baskerville Old Face"/>
              </a:rPr>
              <a:t> </a:t>
            </a:r>
            <a:r>
              <a:rPr sz="2800">
                <a:latin typeface="Baskerville Old Face"/>
                <a:cs typeface="Baskerville Old Face"/>
              </a:rPr>
              <a:t>electron</a:t>
            </a:r>
            <a:r>
              <a:rPr sz="2800" spc="450">
                <a:latin typeface="Baskerville Old Face"/>
                <a:cs typeface="Baskerville Old Face"/>
              </a:rPr>
              <a:t> </a:t>
            </a:r>
            <a:r>
              <a:rPr sz="2800">
                <a:latin typeface="Baskerville Old Face"/>
                <a:cs typeface="Baskerville Old Face"/>
              </a:rPr>
              <a:t>wave</a:t>
            </a:r>
            <a:r>
              <a:rPr sz="2800" spc="470">
                <a:latin typeface="Baskerville Old Face"/>
                <a:cs typeface="Baskerville Old Face"/>
              </a:rPr>
              <a:t> </a:t>
            </a:r>
            <a:r>
              <a:rPr sz="2800">
                <a:latin typeface="Baskerville Old Face"/>
                <a:cs typeface="Baskerville Old Face"/>
              </a:rPr>
              <a:t>function.</a:t>
            </a:r>
            <a:r>
              <a:rPr sz="2800" spc="459">
                <a:latin typeface="Baskerville Old Face"/>
                <a:cs typeface="Baskerville Old Face"/>
              </a:rPr>
              <a:t> </a:t>
            </a:r>
            <a:r>
              <a:rPr sz="2800">
                <a:latin typeface="Baskerville Old Face"/>
                <a:cs typeface="Baskerville Old Face"/>
              </a:rPr>
              <a:t>When</a:t>
            </a:r>
            <a:r>
              <a:rPr sz="2800" spc="465">
                <a:latin typeface="Baskerville Old Face"/>
                <a:cs typeface="Baskerville Old Face"/>
              </a:rPr>
              <a:t> </a:t>
            </a:r>
            <a:r>
              <a:rPr sz="2800" spc="-10">
                <a:latin typeface="Baskerville Old Face"/>
                <a:cs typeface="Baskerville Old Face"/>
              </a:rPr>
              <a:t>materials </a:t>
            </a:r>
            <a:r>
              <a:rPr sz="2800">
                <a:latin typeface="Baskerville Old Face"/>
                <a:cs typeface="Baskerville Old Face"/>
              </a:rPr>
              <a:t>are</a:t>
            </a:r>
            <a:r>
              <a:rPr sz="2800" spc="150">
                <a:latin typeface="Baskerville Old Face"/>
                <a:cs typeface="Baskerville Old Face"/>
              </a:rPr>
              <a:t> </a:t>
            </a:r>
            <a:r>
              <a:rPr sz="2800">
                <a:latin typeface="Baskerville Old Face"/>
                <a:cs typeface="Baskerville Old Face"/>
              </a:rPr>
              <a:t>this</a:t>
            </a:r>
            <a:r>
              <a:rPr sz="2800" spc="145">
                <a:latin typeface="Baskerville Old Face"/>
                <a:cs typeface="Baskerville Old Face"/>
              </a:rPr>
              <a:t> </a:t>
            </a:r>
            <a:r>
              <a:rPr sz="2800">
                <a:latin typeface="Baskerville Old Face"/>
                <a:cs typeface="Baskerville Old Face"/>
              </a:rPr>
              <a:t>small,</a:t>
            </a:r>
            <a:r>
              <a:rPr sz="2800" spc="150">
                <a:latin typeface="Baskerville Old Face"/>
                <a:cs typeface="Baskerville Old Face"/>
              </a:rPr>
              <a:t> </a:t>
            </a:r>
            <a:r>
              <a:rPr sz="2800">
                <a:latin typeface="Baskerville Old Face"/>
                <a:cs typeface="Baskerville Old Face"/>
              </a:rPr>
              <a:t>their</a:t>
            </a:r>
            <a:r>
              <a:rPr sz="2800" spc="160">
                <a:latin typeface="Baskerville Old Face"/>
                <a:cs typeface="Baskerville Old Face"/>
              </a:rPr>
              <a:t> </a:t>
            </a:r>
            <a:r>
              <a:rPr sz="2800">
                <a:latin typeface="Baskerville Old Face"/>
                <a:cs typeface="Baskerville Old Face"/>
              </a:rPr>
              <a:t>electronic</a:t>
            </a:r>
            <a:r>
              <a:rPr sz="2800" spc="165">
                <a:latin typeface="Baskerville Old Face"/>
                <a:cs typeface="Baskerville Old Face"/>
              </a:rPr>
              <a:t> </a:t>
            </a:r>
            <a:r>
              <a:rPr sz="2800">
                <a:latin typeface="Baskerville Old Face"/>
                <a:cs typeface="Baskerville Old Face"/>
              </a:rPr>
              <a:t>and</a:t>
            </a:r>
            <a:r>
              <a:rPr sz="2800" spc="160">
                <a:latin typeface="Baskerville Old Face"/>
                <a:cs typeface="Baskerville Old Face"/>
              </a:rPr>
              <a:t> </a:t>
            </a:r>
            <a:r>
              <a:rPr sz="2800">
                <a:latin typeface="Baskerville Old Face"/>
                <a:cs typeface="Baskerville Old Face"/>
              </a:rPr>
              <a:t>optical</a:t>
            </a:r>
            <a:r>
              <a:rPr sz="2800" spc="150">
                <a:latin typeface="Baskerville Old Face"/>
                <a:cs typeface="Baskerville Old Face"/>
              </a:rPr>
              <a:t> </a:t>
            </a:r>
            <a:r>
              <a:rPr sz="2800">
                <a:latin typeface="Baskerville Old Face"/>
                <a:cs typeface="Baskerville Old Face"/>
              </a:rPr>
              <a:t>properties</a:t>
            </a:r>
            <a:r>
              <a:rPr sz="2800" spc="140">
                <a:latin typeface="Baskerville Old Face"/>
                <a:cs typeface="Baskerville Old Face"/>
              </a:rPr>
              <a:t> </a:t>
            </a:r>
            <a:r>
              <a:rPr sz="2800" spc="-10">
                <a:latin typeface="Baskerville Old Face"/>
                <a:cs typeface="Baskerville Old Face"/>
              </a:rPr>
              <a:t>deviate </a:t>
            </a:r>
            <a:r>
              <a:rPr sz="2800">
                <a:latin typeface="Baskerville Old Face"/>
                <a:cs typeface="Baskerville Old Face"/>
              </a:rPr>
              <a:t>substantially</a:t>
            </a:r>
            <a:r>
              <a:rPr sz="2800" spc="-25">
                <a:latin typeface="Baskerville Old Face"/>
                <a:cs typeface="Baskerville Old Face"/>
              </a:rPr>
              <a:t> </a:t>
            </a:r>
            <a:r>
              <a:rPr sz="2800">
                <a:latin typeface="Baskerville Old Face"/>
                <a:cs typeface="Baskerville Old Face"/>
              </a:rPr>
              <a:t>from</a:t>
            </a:r>
            <a:r>
              <a:rPr sz="2800" spc="-80">
                <a:latin typeface="Baskerville Old Face"/>
                <a:cs typeface="Baskerville Old Face"/>
              </a:rPr>
              <a:t> </a:t>
            </a:r>
            <a:r>
              <a:rPr sz="2800">
                <a:latin typeface="Baskerville Old Face"/>
                <a:cs typeface="Baskerville Old Face"/>
              </a:rPr>
              <a:t>those</a:t>
            </a:r>
            <a:r>
              <a:rPr sz="2800" spc="-75">
                <a:latin typeface="Baskerville Old Face"/>
                <a:cs typeface="Baskerville Old Face"/>
              </a:rPr>
              <a:t> </a:t>
            </a:r>
            <a:r>
              <a:rPr sz="2800">
                <a:latin typeface="Baskerville Old Face"/>
                <a:cs typeface="Baskerville Old Face"/>
              </a:rPr>
              <a:t>of</a:t>
            </a:r>
            <a:r>
              <a:rPr sz="2800" spc="-75">
                <a:latin typeface="Baskerville Old Face"/>
                <a:cs typeface="Baskerville Old Face"/>
              </a:rPr>
              <a:t> </a:t>
            </a:r>
            <a:r>
              <a:rPr sz="2800">
                <a:latin typeface="Baskerville Old Face"/>
                <a:cs typeface="Baskerville Old Face"/>
              </a:rPr>
              <a:t>bulk</a:t>
            </a:r>
            <a:r>
              <a:rPr sz="2800" spc="-55">
                <a:latin typeface="Baskerville Old Face"/>
                <a:cs typeface="Baskerville Old Face"/>
              </a:rPr>
              <a:t> </a:t>
            </a:r>
            <a:r>
              <a:rPr sz="2800" spc="-10">
                <a:latin typeface="Baskerville Old Face"/>
                <a:cs typeface="Baskerville Old Face"/>
              </a:rPr>
              <a:t>materials.</a:t>
            </a:r>
            <a:endParaRPr sz="2800">
              <a:latin typeface="Baskerville Old Face"/>
              <a:cs typeface="Baskerville Old Fac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04801" y="511886"/>
            <a:ext cx="8458200" cy="1421543"/>
          </a:xfrm>
          <a:prstGeom prst="rect">
            <a:avLst/>
          </a:prstGeom>
        </p:spPr>
        <p:txBody>
          <a:bodyPr vert="horz" wrap="square" lIns="0" tIns="208915" rIns="0" bIns="0" rtlCol="0">
            <a:spAutoFit/>
          </a:bodyPr>
          <a:lstStyle/>
          <a:p>
            <a:pPr marL="390525" algn="ctr">
              <a:lnSpc>
                <a:spcPct val="100000"/>
              </a:lnSpc>
              <a:spcBef>
                <a:spcPts val="1645"/>
              </a:spcBef>
            </a:pPr>
            <a:r>
              <a:rPr sz="3600">
                <a:solidFill>
                  <a:srgbClr val="FF0000"/>
                </a:solidFill>
              </a:rPr>
              <a:t>Thermal</a:t>
            </a:r>
            <a:r>
              <a:rPr sz="3600" spc="-40">
                <a:solidFill>
                  <a:srgbClr val="FF0000"/>
                </a:solidFill>
              </a:rPr>
              <a:t> </a:t>
            </a:r>
            <a:r>
              <a:rPr sz="3600" spc="-10">
                <a:solidFill>
                  <a:srgbClr val="FF0000"/>
                </a:solidFill>
              </a:rPr>
              <a:t>Properties</a:t>
            </a:r>
            <a:endParaRPr sz="3600"/>
          </a:p>
          <a:p>
            <a:pPr marL="12700" marR="5080">
              <a:lnSpc>
                <a:spcPct val="100000"/>
              </a:lnSpc>
              <a:spcBef>
                <a:spcPts val="775"/>
              </a:spcBef>
            </a:pPr>
            <a:r>
              <a:rPr sz="1800"/>
              <a:t>The</a:t>
            </a:r>
            <a:r>
              <a:rPr sz="1800" spc="-55"/>
              <a:t> </a:t>
            </a:r>
            <a:r>
              <a:rPr sz="1800"/>
              <a:t>large</a:t>
            </a:r>
            <a:r>
              <a:rPr sz="1800" spc="-15"/>
              <a:t> </a:t>
            </a:r>
            <a:r>
              <a:rPr sz="1800"/>
              <a:t>increase</a:t>
            </a:r>
            <a:r>
              <a:rPr sz="1800" spc="-20"/>
              <a:t> </a:t>
            </a:r>
            <a:r>
              <a:rPr sz="1800"/>
              <a:t>in</a:t>
            </a:r>
            <a:r>
              <a:rPr sz="1800" spc="-15"/>
              <a:t> </a:t>
            </a:r>
            <a:r>
              <a:rPr sz="1800"/>
              <a:t>surface</a:t>
            </a:r>
            <a:r>
              <a:rPr sz="1800" spc="-20"/>
              <a:t> </a:t>
            </a:r>
            <a:r>
              <a:rPr sz="1800"/>
              <a:t>energy</a:t>
            </a:r>
            <a:r>
              <a:rPr sz="1800" spc="-20"/>
              <a:t> </a:t>
            </a:r>
            <a:r>
              <a:rPr sz="1800"/>
              <a:t>and</a:t>
            </a:r>
            <a:r>
              <a:rPr sz="1800" spc="-15"/>
              <a:t> </a:t>
            </a:r>
            <a:r>
              <a:rPr sz="1800"/>
              <a:t>the</a:t>
            </a:r>
            <a:r>
              <a:rPr sz="1800" spc="-30"/>
              <a:t> </a:t>
            </a:r>
            <a:r>
              <a:rPr sz="1800"/>
              <a:t>change</a:t>
            </a:r>
            <a:r>
              <a:rPr sz="1800" spc="-20"/>
              <a:t> </a:t>
            </a:r>
            <a:r>
              <a:rPr sz="1800"/>
              <a:t>in</a:t>
            </a:r>
            <a:r>
              <a:rPr sz="1800" spc="-30"/>
              <a:t> </a:t>
            </a:r>
            <a:r>
              <a:rPr sz="1800"/>
              <a:t>interatomic</a:t>
            </a:r>
            <a:r>
              <a:rPr sz="1800" spc="-15"/>
              <a:t> </a:t>
            </a:r>
            <a:r>
              <a:rPr sz="1800"/>
              <a:t>spacing as</a:t>
            </a:r>
            <a:r>
              <a:rPr sz="1800" spc="-20"/>
              <a:t> </a:t>
            </a:r>
            <a:r>
              <a:rPr sz="1800" spc="-50"/>
              <a:t>a </a:t>
            </a:r>
            <a:r>
              <a:rPr sz="1800"/>
              <a:t>function</a:t>
            </a:r>
            <a:r>
              <a:rPr sz="1800" spc="-35"/>
              <a:t> </a:t>
            </a:r>
            <a:r>
              <a:rPr sz="1800"/>
              <a:t>of</a:t>
            </a:r>
            <a:r>
              <a:rPr sz="1800" spc="-35"/>
              <a:t> </a:t>
            </a:r>
            <a:r>
              <a:rPr sz="1800"/>
              <a:t>nanoparticle</a:t>
            </a:r>
            <a:r>
              <a:rPr sz="1800" spc="5"/>
              <a:t> </a:t>
            </a:r>
            <a:r>
              <a:rPr sz="1800"/>
              <a:t>size</a:t>
            </a:r>
            <a:r>
              <a:rPr sz="1800" spc="-35"/>
              <a:t> </a:t>
            </a:r>
            <a:r>
              <a:rPr sz="1800"/>
              <a:t>have</a:t>
            </a:r>
            <a:r>
              <a:rPr sz="1800" spc="-20"/>
              <a:t> </a:t>
            </a:r>
            <a:r>
              <a:rPr sz="1800"/>
              <a:t>a</a:t>
            </a:r>
            <a:r>
              <a:rPr sz="1800" spc="-25"/>
              <a:t> </a:t>
            </a:r>
            <a:r>
              <a:rPr sz="1800"/>
              <a:t>marked</a:t>
            </a:r>
            <a:r>
              <a:rPr sz="1800" spc="-35"/>
              <a:t> </a:t>
            </a:r>
            <a:r>
              <a:rPr sz="1800"/>
              <a:t>effect</a:t>
            </a:r>
            <a:r>
              <a:rPr sz="1800" spc="-25"/>
              <a:t> </a:t>
            </a:r>
            <a:r>
              <a:rPr sz="1800"/>
              <a:t>on</a:t>
            </a:r>
            <a:r>
              <a:rPr sz="1800" spc="-35"/>
              <a:t> </a:t>
            </a:r>
            <a:r>
              <a:rPr sz="1800"/>
              <a:t>material</a:t>
            </a:r>
            <a:r>
              <a:rPr sz="1800" spc="-15"/>
              <a:t> </a:t>
            </a:r>
            <a:r>
              <a:rPr sz="1800" spc="-10"/>
              <a:t>properties.</a:t>
            </a:r>
            <a:endParaRPr sz="1800"/>
          </a:p>
        </p:txBody>
      </p:sp>
      <p:pic>
        <p:nvPicPr>
          <p:cNvPr id="3" name="object 3"/>
          <p:cNvPicPr/>
          <p:nvPr/>
        </p:nvPicPr>
        <p:blipFill>
          <a:blip r:embed="rId2" cstate="print"/>
          <a:stretch>
            <a:fillRect/>
          </a:stretch>
        </p:blipFill>
        <p:spPr>
          <a:xfrm>
            <a:off x="778228" y="3042658"/>
            <a:ext cx="7816143" cy="3621462"/>
          </a:xfrm>
          <a:prstGeom prst="rect">
            <a:avLst/>
          </a:prstGeom>
        </p:spPr>
      </p:pic>
      <p:sp>
        <p:nvSpPr>
          <p:cNvPr id="4" name="object 4"/>
          <p:cNvSpPr txBox="1"/>
          <p:nvPr/>
        </p:nvSpPr>
        <p:spPr>
          <a:xfrm>
            <a:off x="464501" y="2441460"/>
            <a:ext cx="8443595" cy="848994"/>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The</a:t>
            </a:r>
            <a:r>
              <a:rPr sz="1800" spc="-55">
                <a:latin typeface="Arial"/>
                <a:cs typeface="Arial"/>
              </a:rPr>
              <a:t> </a:t>
            </a:r>
            <a:r>
              <a:rPr sz="1800">
                <a:latin typeface="Arial"/>
                <a:cs typeface="Arial"/>
              </a:rPr>
              <a:t>melting</a:t>
            </a:r>
            <a:r>
              <a:rPr sz="1800" spc="-20">
                <a:latin typeface="Arial"/>
                <a:cs typeface="Arial"/>
              </a:rPr>
              <a:t> </a:t>
            </a:r>
            <a:r>
              <a:rPr sz="1800">
                <a:latin typeface="Arial"/>
                <a:cs typeface="Arial"/>
              </a:rPr>
              <a:t>point</a:t>
            </a:r>
            <a:r>
              <a:rPr sz="1800" spc="-15">
                <a:latin typeface="Arial"/>
                <a:cs typeface="Arial"/>
              </a:rPr>
              <a:t> </a:t>
            </a:r>
            <a:r>
              <a:rPr sz="1800">
                <a:latin typeface="Arial"/>
                <a:cs typeface="Arial"/>
              </a:rPr>
              <a:t>of</a:t>
            </a:r>
            <a:r>
              <a:rPr sz="1800" spc="-30">
                <a:latin typeface="Arial"/>
                <a:cs typeface="Arial"/>
              </a:rPr>
              <a:t> </a:t>
            </a:r>
            <a:r>
              <a:rPr sz="1800">
                <a:latin typeface="Arial"/>
                <a:cs typeface="Arial"/>
              </a:rPr>
              <a:t>gold</a:t>
            </a:r>
            <a:r>
              <a:rPr sz="1800" spc="-25">
                <a:latin typeface="Arial"/>
                <a:cs typeface="Arial"/>
              </a:rPr>
              <a:t> </a:t>
            </a:r>
            <a:r>
              <a:rPr sz="1800">
                <a:latin typeface="Arial"/>
                <a:cs typeface="Arial"/>
              </a:rPr>
              <a:t>particles,</a:t>
            </a:r>
            <a:r>
              <a:rPr sz="1800" spc="-15">
                <a:latin typeface="Arial"/>
                <a:cs typeface="Arial"/>
              </a:rPr>
              <a:t> </a:t>
            </a:r>
            <a:r>
              <a:rPr sz="1800">
                <a:latin typeface="Arial"/>
                <a:cs typeface="Arial"/>
              </a:rPr>
              <a:t>which</a:t>
            </a:r>
            <a:r>
              <a:rPr sz="1800" spc="5">
                <a:latin typeface="Arial"/>
                <a:cs typeface="Arial"/>
              </a:rPr>
              <a:t> </a:t>
            </a:r>
            <a:r>
              <a:rPr sz="1800">
                <a:latin typeface="Arial"/>
                <a:cs typeface="Arial"/>
              </a:rPr>
              <a:t>is</a:t>
            </a:r>
            <a:r>
              <a:rPr sz="1800" spc="-25">
                <a:latin typeface="Arial"/>
                <a:cs typeface="Arial"/>
              </a:rPr>
              <a:t> </a:t>
            </a:r>
            <a:r>
              <a:rPr sz="1800">
                <a:latin typeface="Arial"/>
                <a:cs typeface="Arial"/>
              </a:rPr>
              <a:t>really</a:t>
            </a:r>
            <a:r>
              <a:rPr sz="1800" spc="-20">
                <a:latin typeface="Arial"/>
                <a:cs typeface="Arial"/>
              </a:rPr>
              <a:t> </a:t>
            </a:r>
            <a:r>
              <a:rPr sz="1800">
                <a:latin typeface="Arial"/>
                <a:cs typeface="Arial"/>
              </a:rPr>
              <a:t>a</a:t>
            </a:r>
            <a:r>
              <a:rPr sz="1800" spc="-30">
                <a:latin typeface="Arial"/>
                <a:cs typeface="Arial"/>
              </a:rPr>
              <a:t> </a:t>
            </a:r>
            <a:r>
              <a:rPr sz="1800">
                <a:latin typeface="Arial"/>
                <a:cs typeface="Arial"/>
              </a:rPr>
              <a:t>bulk</a:t>
            </a:r>
            <a:r>
              <a:rPr sz="1800" spc="-20">
                <a:latin typeface="Arial"/>
                <a:cs typeface="Arial"/>
              </a:rPr>
              <a:t> </a:t>
            </a:r>
            <a:r>
              <a:rPr sz="1800" spc="-10">
                <a:latin typeface="Arial"/>
                <a:cs typeface="Arial"/>
              </a:rPr>
              <a:t>thermodynamic </a:t>
            </a:r>
            <a:r>
              <a:rPr sz="1800">
                <a:latin typeface="Arial"/>
                <a:cs typeface="Arial"/>
              </a:rPr>
              <a:t>characteristic,</a:t>
            </a:r>
            <a:r>
              <a:rPr sz="1800" spc="-30">
                <a:latin typeface="Arial"/>
                <a:cs typeface="Arial"/>
              </a:rPr>
              <a:t> </a:t>
            </a:r>
            <a:r>
              <a:rPr sz="1800">
                <a:latin typeface="Arial"/>
                <a:cs typeface="Arial"/>
              </a:rPr>
              <a:t>has</a:t>
            </a:r>
            <a:r>
              <a:rPr sz="1800" spc="-25">
                <a:latin typeface="Arial"/>
                <a:cs typeface="Arial"/>
              </a:rPr>
              <a:t> </a:t>
            </a:r>
            <a:r>
              <a:rPr sz="1800">
                <a:latin typeface="Arial"/>
                <a:cs typeface="Arial"/>
              </a:rPr>
              <a:t>been</a:t>
            </a:r>
            <a:r>
              <a:rPr sz="1800" spc="-20">
                <a:latin typeface="Arial"/>
                <a:cs typeface="Arial"/>
              </a:rPr>
              <a:t> </a:t>
            </a:r>
            <a:r>
              <a:rPr sz="1800">
                <a:latin typeface="Arial"/>
                <a:cs typeface="Arial"/>
              </a:rPr>
              <a:t>observed</a:t>
            </a:r>
            <a:r>
              <a:rPr sz="1800" spc="-20">
                <a:latin typeface="Arial"/>
                <a:cs typeface="Arial"/>
              </a:rPr>
              <a:t> </a:t>
            </a:r>
            <a:r>
              <a:rPr sz="1800">
                <a:latin typeface="Arial"/>
                <a:cs typeface="Arial"/>
              </a:rPr>
              <a:t>to</a:t>
            </a:r>
            <a:r>
              <a:rPr sz="1800" spc="-25">
                <a:latin typeface="Arial"/>
                <a:cs typeface="Arial"/>
              </a:rPr>
              <a:t> </a:t>
            </a:r>
            <a:r>
              <a:rPr sz="1800">
                <a:latin typeface="Arial"/>
                <a:cs typeface="Arial"/>
              </a:rPr>
              <a:t>decrease</a:t>
            </a:r>
            <a:r>
              <a:rPr sz="1800" spc="-20">
                <a:latin typeface="Arial"/>
                <a:cs typeface="Arial"/>
              </a:rPr>
              <a:t> </a:t>
            </a:r>
            <a:r>
              <a:rPr sz="1800">
                <a:latin typeface="Arial"/>
                <a:cs typeface="Arial"/>
              </a:rPr>
              <a:t>rapidly</a:t>
            </a:r>
            <a:r>
              <a:rPr sz="1800" spc="-5">
                <a:latin typeface="Arial"/>
                <a:cs typeface="Arial"/>
              </a:rPr>
              <a:t> </a:t>
            </a:r>
            <a:r>
              <a:rPr sz="1800">
                <a:latin typeface="Arial"/>
                <a:cs typeface="Arial"/>
              </a:rPr>
              <a:t>for</a:t>
            </a:r>
            <a:r>
              <a:rPr sz="1800" spc="-35">
                <a:latin typeface="Arial"/>
                <a:cs typeface="Arial"/>
              </a:rPr>
              <a:t> </a:t>
            </a:r>
            <a:r>
              <a:rPr sz="1800">
                <a:latin typeface="Arial"/>
                <a:cs typeface="Arial"/>
              </a:rPr>
              <a:t>particle</a:t>
            </a:r>
            <a:r>
              <a:rPr sz="1800" spc="-20">
                <a:latin typeface="Arial"/>
                <a:cs typeface="Arial"/>
              </a:rPr>
              <a:t> </a:t>
            </a:r>
            <a:r>
              <a:rPr sz="1800">
                <a:latin typeface="Arial"/>
                <a:cs typeface="Arial"/>
              </a:rPr>
              <a:t>sizes</a:t>
            </a:r>
            <a:r>
              <a:rPr sz="1800" spc="-15">
                <a:latin typeface="Arial"/>
                <a:cs typeface="Arial"/>
              </a:rPr>
              <a:t> </a:t>
            </a:r>
            <a:r>
              <a:rPr sz="1800">
                <a:latin typeface="Arial"/>
                <a:cs typeface="Arial"/>
              </a:rPr>
              <a:t>less</a:t>
            </a:r>
            <a:r>
              <a:rPr sz="1800" spc="-25">
                <a:latin typeface="Arial"/>
                <a:cs typeface="Arial"/>
              </a:rPr>
              <a:t> </a:t>
            </a:r>
            <a:r>
              <a:rPr sz="1800">
                <a:latin typeface="Arial"/>
                <a:cs typeface="Arial"/>
              </a:rPr>
              <a:t>than</a:t>
            </a:r>
            <a:r>
              <a:rPr sz="1800" spc="-25">
                <a:latin typeface="Arial"/>
                <a:cs typeface="Arial"/>
              </a:rPr>
              <a:t> 10 nm.</a:t>
            </a:r>
            <a:endParaRPr sz="1800">
              <a:latin typeface="Arial"/>
              <a:cs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7113" y="316433"/>
            <a:ext cx="5053330" cy="635000"/>
          </a:xfrm>
          <a:prstGeom prst="rect">
            <a:avLst/>
          </a:prstGeom>
        </p:spPr>
        <p:txBody>
          <a:bodyPr vert="horz" wrap="square" lIns="0" tIns="12065" rIns="0" bIns="0" rtlCol="0">
            <a:spAutoFit/>
          </a:bodyPr>
          <a:lstStyle/>
          <a:p>
            <a:pPr marL="12700">
              <a:lnSpc>
                <a:spcPct val="100000"/>
              </a:lnSpc>
              <a:spcBef>
                <a:spcPts val="95"/>
              </a:spcBef>
            </a:pPr>
            <a:r>
              <a:rPr sz="4000">
                <a:solidFill>
                  <a:srgbClr val="FF0000"/>
                </a:solidFill>
              </a:rPr>
              <a:t>Mechanical</a:t>
            </a:r>
            <a:r>
              <a:rPr sz="4000" spc="-215">
                <a:solidFill>
                  <a:srgbClr val="FF0000"/>
                </a:solidFill>
              </a:rPr>
              <a:t> </a:t>
            </a:r>
            <a:r>
              <a:rPr sz="4000" spc="-10">
                <a:solidFill>
                  <a:srgbClr val="FF0000"/>
                </a:solidFill>
              </a:rPr>
              <a:t>Properties</a:t>
            </a:r>
            <a:endParaRPr sz="4000"/>
          </a:p>
        </p:txBody>
      </p:sp>
      <p:sp>
        <p:nvSpPr>
          <p:cNvPr id="3" name="object 3"/>
          <p:cNvSpPr txBox="1"/>
          <p:nvPr/>
        </p:nvSpPr>
        <p:spPr>
          <a:xfrm>
            <a:off x="78739" y="1214374"/>
            <a:ext cx="8988425" cy="5483225"/>
          </a:xfrm>
          <a:prstGeom prst="rect">
            <a:avLst/>
          </a:prstGeom>
        </p:spPr>
        <p:txBody>
          <a:bodyPr vert="horz" wrap="square" lIns="0" tIns="47625" rIns="0" bIns="0" rtlCol="0">
            <a:spAutoFit/>
          </a:bodyPr>
          <a:lstStyle/>
          <a:p>
            <a:pPr marL="355600" marR="5080" indent="-342900" algn="just">
              <a:lnSpc>
                <a:spcPts val="2160"/>
              </a:lnSpc>
              <a:spcBef>
                <a:spcPts val="375"/>
              </a:spcBef>
              <a:buChar char="•"/>
              <a:tabLst>
                <a:tab pos="355600" algn="l"/>
              </a:tabLst>
            </a:pPr>
            <a:r>
              <a:rPr sz="2000">
                <a:latin typeface="Arial"/>
                <a:cs typeface="Arial"/>
              </a:rPr>
              <a:t>Planar</a:t>
            </a:r>
            <a:r>
              <a:rPr sz="2000" spc="5">
                <a:latin typeface="Arial"/>
                <a:cs typeface="Arial"/>
              </a:rPr>
              <a:t> </a:t>
            </a:r>
            <a:r>
              <a:rPr sz="2000">
                <a:latin typeface="Arial"/>
                <a:cs typeface="Arial"/>
              </a:rPr>
              <a:t>defects, such as</a:t>
            </a:r>
            <a:r>
              <a:rPr sz="2000" spc="-5">
                <a:latin typeface="Arial"/>
                <a:cs typeface="Arial"/>
              </a:rPr>
              <a:t> </a:t>
            </a:r>
            <a:r>
              <a:rPr sz="2000">
                <a:latin typeface="Arial"/>
                <a:cs typeface="Arial"/>
              </a:rPr>
              <a:t>dislocations, in the crystalline structure</a:t>
            </a:r>
            <a:r>
              <a:rPr sz="2000" spc="10">
                <a:latin typeface="Arial"/>
                <a:cs typeface="Arial"/>
              </a:rPr>
              <a:t> </a:t>
            </a:r>
            <a:r>
              <a:rPr sz="2000">
                <a:latin typeface="Arial"/>
                <a:cs typeface="Arial"/>
              </a:rPr>
              <a:t>of</a:t>
            </a:r>
            <a:r>
              <a:rPr sz="2000" spc="-20">
                <a:latin typeface="Arial"/>
                <a:cs typeface="Arial"/>
              </a:rPr>
              <a:t> </a:t>
            </a:r>
            <a:r>
              <a:rPr sz="2000">
                <a:latin typeface="Arial"/>
                <a:cs typeface="Arial"/>
              </a:rPr>
              <a:t>a solid</a:t>
            </a:r>
            <a:r>
              <a:rPr sz="2000" spc="5">
                <a:latin typeface="Arial"/>
                <a:cs typeface="Arial"/>
              </a:rPr>
              <a:t> </a:t>
            </a:r>
            <a:r>
              <a:rPr sz="2000" spc="-25">
                <a:latin typeface="Arial"/>
                <a:cs typeface="Arial"/>
              </a:rPr>
              <a:t>are </a:t>
            </a:r>
            <a:r>
              <a:rPr sz="2000">
                <a:latin typeface="Arial"/>
                <a:cs typeface="Arial"/>
              </a:rPr>
              <a:t>extremely</a:t>
            </a:r>
            <a:r>
              <a:rPr sz="2000" spc="-30">
                <a:latin typeface="Arial"/>
                <a:cs typeface="Arial"/>
              </a:rPr>
              <a:t> </a:t>
            </a:r>
            <a:r>
              <a:rPr sz="2000">
                <a:latin typeface="Arial"/>
                <a:cs typeface="Arial"/>
              </a:rPr>
              <a:t>important</a:t>
            </a:r>
            <a:r>
              <a:rPr sz="2000" spc="-55">
                <a:latin typeface="Arial"/>
                <a:cs typeface="Arial"/>
              </a:rPr>
              <a:t> </a:t>
            </a:r>
            <a:r>
              <a:rPr sz="2000">
                <a:latin typeface="Arial"/>
                <a:cs typeface="Arial"/>
              </a:rPr>
              <a:t>in</a:t>
            </a:r>
            <a:r>
              <a:rPr sz="2000" spc="-10">
                <a:latin typeface="Arial"/>
                <a:cs typeface="Arial"/>
              </a:rPr>
              <a:t> </a:t>
            </a:r>
            <a:r>
              <a:rPr sz="2000">
                <a:latin typeface="Arial"/>
                <a:cs typeface="Arial"/>
              </a:rPr>
              <a:t>determining</a:t>
            </a:r>
            <a:r>
              <a:rPr sz="2000" spc="-30">
                <a:latin typeface="Arial"/>
                <a:cs typeface="Arial"/>
              </a:rPr>
              <a:t> </a:t>
            </a:r>
            <a:r>
              <a:rPr sz="2000">
                <a:latin typeface="Arial"/>
                <a:cs typeface="Arial"/>
              </a:rPr>
              <a:t>the</a:t>
            </a:r>
            <a:r>
              <a:rPr sz="2000" spc="-30">
                <a:latin typeface="Arial"/>
                <a:cs typeface="Arial"/>
              </a:rPr>
              <a:t> </a:t>
            </a:r>
            <a:r>
              <a:rPr sz="2000">
                <a:latin typeface="Arial"/>
                <a:cs typeface="Arial"/>
              </a:rPr>
              <a:t>mechanical</a:t>
            </a:r>
            <a:r>
              <a:rPr sz="2000" spc="-30">
                <a:latin typeface="Arial"/>
                <a:cs typeface="Arial"/>
              </a:rPr>
              <a:t> </a:t>
            </a:r>
            <a:r>
              <a:rPr sz="2000">
                <a:latin typeface="Arial"/>
                <a:cs typeface="Arial"/>
              </a:rPr>
              <a:t>properties</a:t>
            </a:r>
            <a:r>
              <a:rPr sz="2000" spc="-55">
                <a:latin typeface="Arial"/>
                <a:cs typeface="Arial"/>
              </a:rPr>
              <a:t> </a:t>
            </a:r>
            <a:r>
              <a:rPr sz="2000">
                <a:latin typeface="Arial"/>
                <a:cs typeface="Arial"/>
              </a:rPr>
              <a:t>of</a:t>
            </a:r>
            <a:r>
              <a:rPr sz="2000" spc="-20">
                <a:latin typeface="Arial"/>
                <a:cs typeface="Arial"/>
              </a:rPr>
              <a:t> </a:t>
            </a:r>
            <a:r>
              <a:rPr sz="2000">
                <a:latin typeface="Arial"/>
                <a:cs typeface="Arial"/>
              </a:rPr>
              <a:t>a</a:t>
            </a:r>
            <a:r>
              <a:rPr sz="2000" spc="-20">
                <a:latin typeface="Arial"/>
                <a:cs typeface="Arial"/>
              </a:rPr>
              <a:t> </a:t>
            </a:r>
            <a:r>
              <a:rPr sz="2000" spc="-10">
                <a:latin typeface="Arial"/>
                <a:cs typeface="Arial"/>
              </a:rPr>
              <a:t>material.</a:t>
            </a:r>
            <a:endParaRPr sz="2000">
              <a:latin typeface="Arial"/>
              <a:cs typeface="Arial"/>
            </a:endParaRPr>
          </a:p>
          <a:p>
            <a:pPr>
              <a:lnSpc>
                <a:spcPct val="100000"/>
              </a:lnSpc>
              <a:spcBef>
                <a:spcPts val="30"/>
              </a:spcBef>
              <a:buFont typeface="Arial"/>
              <a:buChar char="•"/>
            </a:pPr>
            <a:endParaRPr sz="2450">
              <a:latin typeface="Arial"/>
              <a:cs typeface="Arial"/>
            </a:endParaRPr>
          </a:p>
          <a:p>
            <a:pPr marL="354965" indent="-342265">
              <a:lnSpc>
                <a:spcPts val="2280"/>
              </a:lnSpc>
              <a:spcBef>
                <a:spcPts val="5"/>
              </a:spcBef>
              <a:buChar char="•"/>
              <a:tabLst>
                <a:tab pos="354965" algn="l"/>
              </a:tabLst>
            </a:pPr>
            <a:r>
              <a:rPr sz="2000">
                <a:latin typeface="Arial"/>
                <a:cs typeface="Arial"/>
              </a:rPr>
              <a:t>Many</a:t>
            </a:r>
            <a:r>
              <a:rPr sz="2000" spc="225">
                <a:latin typeface="Arial"/>
                <a:cs typeface="Arial"/>
              </a:rPr>
              <a:t> </a:t>
            </a:r>
            <a:r>
              <a:rPr sz="2000">
                <a:latin typeface="Arial"/>
                <a:cs typeface="Arial"/>
              </a:rPr>
              <a:t>mechanical</a:t>
            </a:r>
            <a:r>
              <a:rPr sz="2000" spc="245">
                <a:latin typeface="Arial"/>
                <a:cs typeface="Arial"/>
              </a:rPr>
              <a:t> </a:t>
            </a:r>
            <a:r>
              <a:rPr sz="2000">
                <a:latin typeface="Arial"/>
                <a:cs typeface="Arial"/>
              </a:rPr>
              <a:t>properties,</a:t>
            </a:r>
            <a:r>
              <a:rPr sz="2000" spc="245">
                <a:latin typeface="Arial"/>
                <a:cs typeface="Arial"/>
              </a:rPr>
              <a:t> </a:t>
            </a:r>
            <a:r>
              <a:rPr sz="2000">
                <a:latin typeface="Arial"/>
                <a:cs typeface="Arial"/>
              </a:rPr>
              <a:t>such</a:t>
            </a:r>
            <a:r>
              <a:rPr sz="2000" spc="245">
                <a:latin typeface="Arial"/>
                <a:cs typeface="Arial"/>
              </a:rPr>
              <a:t> </a:t>
            </a:r>
            <a:r>
              <a:rPr sz="2000">
                <a:latin typeface="Arial"/>
                <a:cs typeface="Arial"/>
              </a:rPr>
              <a:t>as</a:t>
            </a:r>
            <a:r>
              <a:rPr sz="2000" spc="245">
                <a:latin typeface="Arial"/>
                <a:cs typeface="Arial"/>
              </a:rPr>
              <a:t> </a:t>
            </a:r>
            <a:r>
              <a:rPr sz="2000">
                <a:latin typeface="Arial"/>
                <a:cs typeface="Arial"/>
              </a:rPr>
              <a:t>toughness,</a:t>
            </a:r>
            <a:r>
              <a:rPr sz="2000" spc="245">
                <a:latin typeface="Arial"/>
                <a:cs typeface="Arial"/>
              </a:rPr>
              <a:t> </a:t>
            </a:r>
            <a:r>
              <a:rPr sz="2000">
                <a:latin typeface="Arial"/>
                <a:cs typeface="Arial"/>
              </a:rPr>
              <a:t>are</a:t>
            </a:r>
            <a:r>
              <a:rPr sz="2000" spc="245">
                <a:latin typeface="Arial"/>
                <a:cs typeface="Arial"/>
              </a:rPr>
              <a:t> </a:t>
            </a:r>
            <a:r>
              <a:rPr sz="2000">
                <a:latin typeface="Arial"/>
                <a:cs typeface="Arial"/>
              </a:rPr>
              <a:t>highly</a:t>
            </a:r>
            <a:r>
              <a:rPr sz="2000" spc="240">
                <a:latin typeface="Arial"/>
                <a:cs typeface="Arial"/>
              </a:rPr>
              <a:t> </a:t>
            </a:r>
            <a:r>
              <a:rPr sz="2000">
                <a:latin typeface="Arial"/>
                <a:cs typeface="Arial"/>
              </a:rPr>
              <a:t>dependent</a:t>
            </a:r>
            <a:r>
              <a:rPr sz="2000" spc="245">
                <a:latin typeface="Arial"/>
                <a:cs typeface="Arial"/>
              </a:rPr>
              <a:t> </a:t>
            </a:r>
            <a:r>
              <a:rPr sz="2000" spc="-25">
                <a:latin typeface="Arial"/>
                <a:cs typeface="Arial"/>
              </a:rPr>
              <a:t>on</a:t>
            </a:r>
            <a:endParaRPr sz="2000">
              <a:latin typeface="Arial"/>
              <a:cs typeface="Arial"/>
            </a:endParaRPr>
          </a:p>
          <a:p>
            <a:pPr marL="355600">
              <a:lnSpc>
                <a:spcPts val="2280"/>
              </a:lnSpc>
            </a:pPr>
            <a:r>
              <a:rPr sz="2000">
                <a:latin typeface="Arial"/>
                <a:cs typeface="Arial"/>
              </a:rPr>
              <a:t>the</a:t>
            </a:r>
            <a:r>
              <a:rPr sz="2000" spc="-40">
                <a:latin typeface="Arial"/>
                <a:cs typeface="Arial"/>
              </a:rPr>
              <a:t> </a:t>
            </a:r>
            <a:r>
              <a:rPr sz="2000">
                <a:latin typeface="Arial"/>
                <a:cs typeface="Arial"/>
              </a:rPr>
              <a:t>ease</a:t>
            </a:r>
            <a:r>
              <a:rPr sz="2000" spc="-30">
                <a:latin typeface="Arial"/>
                <a:cs typeface="Arial"/>
              </a:rPr>
              <a:t> </a:t>
            </a:r>
            <a:r>
              <a:rPr sz="2000">
                <a:latin typeface="Arial"/>
                <a:cs typeface="Arial"/>
              </a:rPr>
              <a:t>of</a:t>
            </a:r>
            <a:r>
              <a:rPr sz="2000" spc="-15">
                <a:latin typeface="Arial"/>
                <a:cs typeface="Arial"/>
              </a:rPr>
              <a:t> </a:t>
            </a:r>
            <a:r>
              <a:rPr sz="2000">
                <a:latin typeface="Arial"/>
                <a:cs typeface="Arial"/>
              </a:rPr>
              <a:t>formation</a:t>
            </a:r>
            <a:r>
              <a:rPr sz="2000" spc="-50">
                <a:latin typeface="Arial"/>
                <a:cs typeface="Arial"/>
              </a:rPr>
              <a:t> </a:t>
            </a:r>
            <a:r>
              <a:rPr sz="2000">
                <a:latin typeface="Arial"/>
                <a:cs typeface="Arial"/>
              </a:rPr>
              <a:t>or</a:t>
            </a:r>
            <a:r>
              <a:rPr sz="2000" spc="-15">
                <a:latin typeface="Arial"/>
                <a:cs typeface="Arial"/>
              </a:rPr>
              <a:t> </a:t>
            </a:r>
            <a:r>
              <a:rPr sz="2000">
                <a:latin typeface="Arial"/>
                <a:cs typeface="Arial"/>
              </a:rPr>
              <a:t>the</a:t>
            </a:r>
            <a:r>
              <a:rPr sz="2000" spc="-25">
                <a:latin typeface="Arial"/>
                <a:cs typeface="Arial"/>
              </a:rPr>
              <a:t> </a:t>
            </a:r>
            <a:r>
              <a:rPr sz="2000">
                <a:latin typeface="Arial"/>
                <a:cs typeface="Arial"/>
              </a:rPr>
              <a:t>presence</a:t>
            </a:r>
            <a:r>
              <a:rPr sz="2000" spc="-55">
                <a:latin typeface="Arial"/>
                <a:cs typeface="Arial"/>
              </a:rPr>
              <a:t> </a:t>
            </a:r>
            <a:r>
              <a:rPr sz="2000">
                <a:latin typeface="Arial"/>
                <a:cs typeface="Arial"/>
              </a:rPr>
              <a:t>of</a:t>
            </a:r>
            <a:r>
              <a:rPr sz="2000" spc="-20">
                <a:latin typeface="Arial"/>
                <a:cs typeface="Arial"/>
              </a:rPr>
              <a:t> </a:t>
            </a:r>
            <a:r>
              <a:rPr sz="2000">
                <a:solidFill>
                  <a:srgbClr val="FF0000"/>
                </a:solidFill>
                <a:latin typeface="Arial"/>
                <a:cs typeface="Arial"/>
              </a:rPr>
              <a:t>defects</a:t>
            </a:r>
            <a:r>
              <a:rPr sz="2000" spc="-40">
                <a:solidFill>
                  <a:srgbClr val="FF0000"/>
                </a:solidFill>
                <a:latin typeface="Arial"/>
                <a:cs typeface="Arial"/>
              </a:rPr>
              <a:t> </a:t>
            </a:r>
            <a:r>
              <a:rPr sz="2000">
                <a:latin typeface="Arial"/>
                <a:cs typeface="Arial"/>
              </a:rPr>
              <a:t>within</a:t>
            </a:r>
            <a:r>
              <a:rPr sz="2000" spc="-10">
                <a:latin typeface="Arial"/>
                <a:cs typeface="Arial"/>
              </a:rPr>
              <a:t> </a:t>
            </a:r>
            <a:r>
              <a:rPr sz="2000">
                <a:latin typeface="Arial"/>
                <a:cs typeface="Arial"/>
              </a:rPr>
              <a:t>a</a:t>
            </a:r>
            <a:r>
              <a:rPr sz="2000" spc="-10">
                <a:latin typeface="Arial"/>
                <a:cs typeface="Arial"/>
              </a:rPr>
              <a:t> material.</a:t>
            </a:r>
            <a:endParaRPr sz="2000">
              <a:latin typeface="Arial"/>
              <a:cs typeface="Arial"/>
            </a:endParaRPr>
          </a:p>
          <a:p>
            <a:pPr>
              <a:lnSpc>
                <a:spcPct val="100000"/>
              </a:lnSpc>
              <a:spcBef>
                <a:spcPts val="15"/>
              </a:spcBef>
            </a:pPr>
            <a:endParaRPr sz="2700">
              <a:latin typeface="Arial"/>
              <a:cs typeface="Arial"/>
            </a:endParaRPr>
          </a:p>
          <a:p>
            <a:pPr marL="355600" marR="5715" indent="-342900" algn="just">
              <a:lnSpc>
                <a:spcPct val="90000"/>
              </a:lnSpc>
              <a:buChar char="•"/>
              <a:tabLst>
                <a:tab pos="355600" algn="l"/>
              </a:tabLst>
            </a:pPr>
            <a:r>
              <a:rPr sz="2000">
                <a:latin typeface="Arial"/>
                <a:cs typeface="Arial"/>
              </a:rPr>
              <a:t>As</a:t>
            </a:r>
            <a:r>
              <a:rPr sz="2000" spc="150">
                <a:latin typeface="Arial"/>
                <a:cs typeface="Arial"/>
              </a:rPr>
              <a:t> </a:t>
            </a:r>
            <a:r>
              <a:rPr sz="2000">
                <a:latin typeface="Arial"/>
                <a:cs typeface="Arial"/>
              </a:rPr>
              <a:t>the</a:t>
            </a:r>
            <a:r>
              <a:rPr sz="2000" spc="160">
                <a:latin typeface="Arial"/>
                <a:cs typeface="Arial"/>
              </a:rPr>
              <a:t> </a:t>
            </a:r>
            <a:r>
              <a:rPr sz="2000">
                <a:latin typeface="Arial"/>
                <a:cs typeface="Arial"/>
              </a:rPr>
              <a:t>system</a:t>
            </a:r>
            <a:r>
              <a:rPr sz="2000" spc="155">
                <a:latin typeface="Arial"/>
                <a:cs typeface="Arial"/>
              </a:rPr>
              <a:t> </a:t>
            </a:r>
            <a:r>
              <a:rPr sz="2000">
                <a:latin typeface="Arial"/>
                <a:cs typeface="Arial"/>
              </a:rPr>
              <a:t>size</a:t>
            </a:r>
            <a:r>
              <a:rPr sz="2000" spc="150">
                <a:latin typeface="Arial"/>
                <a:cs typeface="Arial"/>
              </a:rPr>
              <a:t> </a:t>
            </a:r>
            <a:r>
              <a:rPr sz="2000">
                <a:latin typeface="Arial"/>
                <a:cs typeface="Arial"/>
              </a:rPr>
              <a:t>decreases,</a:t>
            </a:r>
            <a:r>
              <a:rPr sz="2000" spc="165">
                <a:latin typeface="Arial"/>
                <a:cs typeface="Arial"/>
              </a:rPr>
              <a:t> </a:t>
            </a:r>
            <a:r>
              <a:rPr sz="2000">
                <a:latin typeface="Arial"/>
                <a:cs typeface="Arial"/>
              </a:rPr>
              <a:t>the</a:t>
            </a:r>
            <a:r>
              <a:rPr sz="2000" spc="155">
                <a:latin typeface="Arial"/>
                <a:cs typeface="Arial"/>
              </a:rPr>
              <a:t> </a:t>
            </a:r>
            <a:r>
              <a:rPr sz="2000">
                <a:latin typeface="Arial"/>
                <a:cs typeface="Arial"/>
              </a:rPr>
              <a:t>ability</a:t>
            </a:r>
            <a:r>
              <a:rPr sz="2000" spc="150">
                <a:latin typeface="Arial"/>
                <a:cs typeface="Arial"/>
              </a:rPr>
              <a:t> </a:t>
            </a:r>
            <a:r>
              <a:rPr sz="2000">
                <a:latin typeface="Arial"/>
                <a:cs typeface="Arial"/>
              </a:rPr>
              <a:t>to</a:t>
            </a:r>
            <a:r>
              <a:rPr sz="2000" spc="160">
                <a:latin typeface="Arial"/>
                <a:cs typeface="Arial"/>
              </a:rPr>
              <a:t> </a:t>
            </a:r>
            <a:r>
              <a:rPr sz="2000">
                <a:latin typeface="Arial"/>
                <a:cs typeface="Arial"/>
              </a:rPr>
              <a:t>support</a:t>
            </a:r>
            <a:r>
              <a:rPr sz="2000" spc="145">
                <a:latin typeface="Arial"/>
                <a:cs typeface="Arial"/>
              </a:rPr>
              <a:t> </a:t>
            </a:r>
            <a:r>
              <a:rPr sz="2000">
                <a:latin typeface="Arial"/>
                <a:cs typeface="Arial"/>
              </a:rPr>
              <a:t>such</a:t>
            </a:r>
            <a:r>
              <a:rPr sz="2000" spc="155">
                <a:latin typeface="Arial"/>
                <a:cs typeface="Arial"/>
              </a:rPr>
              <a:t> </a:t>
            </a:r>
            <a:r>
              <a:rPr sz="2000">
                <a:latin typeface="Arial"/>
                <a:cs typeface="Arial"/>
              </a:rPr>
              <a:t>defects</a:t>
            </a:r>
            <a:r>
              <a:rPr sz="2000" spc="155">
                <a:latin typeface="Arial"/>
                <a:cs typeface="Arial"/>
              </a:rPr>
              <a:t> </a:t>
            </a:r>
            <a:r>
              <a:rPr sz="2000" spc="-10">
                <a:latin typeface="Arial"/>
                <a:cs typeface="Arial"/>
              </a:rPr>
              <a:t>becomes </a:t>
            </a:r>
            <a:r>
              <a:rPr sz="2000">
                <a:latin typeface="Arial"/>
                <a:cs typeface="Arial"/>
              </a:rPr>
              <a:t>increasingly</a:t>
            </a:r>
            <a:r>
              <a:rPr sz="2000" spc="245">
                <a:latin typeface="Arial"/>
                <a:cs typeface="Arial"/>
              </a:rPr>
              <a:t>  </a:t>
            </a:r>
            <a:r>
              <a:rPr sz="2000">
                <a:latin typeface="Arial"/>
                <a:cs typeface="Arial"/>
              </a:rPr>
              <a:t>more</a:t>
            </a:r>
            <a:r>
              <a:rPr sz="2000" spc="245">
                <a:latin typeface="Arial"/>
                <a:cs typeface="Arial"/>
              </a:rPr>
              <a:t>  </a:t>
            </a:r>
            <a:r>
              <a:rPr sz="2000">
                <a:latin typeface="Arial"/>
                <a:cs typeface="Arial"/>
              </a:rPr>
              <a:t>difficult</a:t>
            </a:r>
            <a:r>
              <a:rPr sz="2000" spc="245">
                <a:latin typeface="Arial"/>
                <a:cs typeface="Arial"/>
              </a:rPr>
              <a:t>  </a:t>
            </a:r>
            <a:r>
              <a:rPr sz="2000">
                <a:latin typeface="Arial"/>
                <a:cs typeface="Arial"/>
              </a:rPr>
              <a:t>and</a:t>
            </a:r>
            <a:r>
              <a:rPr sz="2000" spc="245">
                <a:latin typeface="Arial"/>
                <a:cs typeface="Arial"/>
              </a:rPr>
              <a:t>  </a:t>
            </a:r>
            <a:r>
              <a:rPr sz="2000">
                <a:latin typeface="Arial"/>
                <a:cs typeface="Arial"/>
              </a:rPr>
              <a:t>mechanical</a:t>
            </a:r>
            <a:r>
              <a:rPr sz="2000" spc="250">
                <a:latin typeface="Arial"/>
                <a:cs typeface="Arial"/>
              </a:rPr>
              <a:t>  </a:t>
            </a:r>
            <a:r>
              <a:rPr sz="2000">
                <a:latin typeface="Arial"/>
                <a:cs typeface="Arial"/>
              </a:rPr>
              <a:t>properties</a:t>
            </a:r>
            <a:r>
              <a:rPr sz="2000" spc="245">
                <a:latin typeface="Arial"/>
                <a:cs typeface="Arial"/>
              </a:rPr>
              <a:t>  </a:t>
            </a:r>
            <a:r>
              <a:rPr sz="2000">
                <a:latin typeface="Arial"/>
                <a:cs typeface="Arial"/>
              </a:rPr>
              <a:t>will</a:t>
            </a:r>
            <a:r>
              <a:rPr sz="2000" spc="245">
                <a:latin typeface="Arial"/>
                <a:cs typeface="Arial"/>
              </a:rPr>
              <a:t>  </a:t>
            </a:r>
            <a:r>
              <a:rPr sz="2000">
                <a:latin typeface="Arial"/>
                <a:cs typeface="Arial"/>
              </a:rPr>
              <a:t>be</a:t>
            </a:r>
            <a:r>
              <a:rPr sz="2000" spc="240">
                <a:latin typeface="Arial"/>
                <a:cs typeface="Arial"/>
              </a:rPr>
              <a:t>  </a:t>
            </a:r>
            <a:r>
              <a:rPr sz="2000" spc="-10">
                <a:latin typeface="Arial"/>
                <a:cs typeface="Arial"/>
              </a:rPr>
              <a:t>altered accordingly.</a:t>
            </a:r>
            <a:endParaRPr sz="2000">
              <a:latin typeface="Arial"/>
              <a:cs typeface="Arial"/>
            </a:endParaRPr>
          </a:p>
          <a:p>
            <a:pPr>
              <a:lnSpc>
                <a:spcPct val="100000"/>
              </a:lnSpc>
              <a:spcBef>
                <a:spcPts val="45"/>
              </a:spcBef>
              <a:buFont typeface="Arial"/>
              <a:buChar char="•"/>
            </a:pPr>
            <a:endParaRPr sz="2700">
              <a:latin typeface="Arial"/>
              <a:cs typeface="Arial"/>
            </a:endParaRPr>
          </a:p>
          <a:p>
            <a:pPr marL="355600" marR="5715" indent="-342900" algn="just">
              <a:lnSpc>
                <a:spcPts val="2160"/>
              </a:lnSpc>
              <a:buChar char="•"/>
              <a:tabLst>
                <a:tab pos="355600" algn="l"/>
              </a:tabLst>
            </a:pPr>
            <a:r>
              <a:rPr sz="2000">
                <a:latin typeface="Arial"/>
                <a:cs typeface="Arial"/>
              </a:rPr>
              <a:t>The</a:t>
            </a:r>
            <a:r>
              <a:rPr sz="2000" spc="45">
                <a:latin typeface="Arial"/>
                <a:cs typeface="Arial"/>
              </a:rPr>
              <a:t> </a:t>
            </a:r>
            <a:r>
              <a:rPr sz="2000">
                <a:latin typeface="Arial"/>
                <a:cs typeface="Arial"/>
              </a:rPr>
              <a:t>reduction</a:t>
            </a:r>
            <a:r>
              <a:rPr sz="2000" spc="60">
                <a:latin typeface="Arial"/>
                <a:cs typeface="Arial"/>
              </a:rPr>
              <a:t> </a:t>
            </a:r>
            <a:r>
              <a:rPr sz="2000">
                <a:latin typeface="Arial"/>
                <a:cs typeface="Arial"/>
              </a:rPr>
              <a:t>in</a:t>
            </a:r>
            <a:r>
              <a:rPr sz="2000" spc="60">
                <a:latin typeface="Arial"/>
                <a:cs typeface="Arial"/>
              </a:rPr>
              <a:t> </a:t>
            </a:r>
            <a:r>
              <a:rPr sz="2000">
                <a:latin typeface="Arial"/>
                <a:cs typeface="Arial"/>
              </a:rPr>
              <a:t>the</a:t>
            </a:r>
            <a:r>
              <a:rPr sz="2000" spc="55">
                <a:latin typeface="Arial"/>
                <a:cs typeface="Arial"/>
              </a:rPr>
              <a:t> </a:t>
            </a:r>
            <a:r>
              <a:rPr sz="2000">
                <a:latin typeface="Arial"/>
                <a:cs typeface="Arial"/>
              </a:rPr>
              <a:t>elastic</a:t>
            </a:r>
            <a:r>
              <a:rPr sz="2000" spc="70">
                <a:latin typeface="Arial"/>
                <a:cs typeface="Arial"/>
              </a:rPr>
              <a:t> </a:t>
            </a:r>
            <a:r>
              <a:rPr sz="2000">
                <a:latin typeface="Arial"/>
                <a:cs typeface="Arial"/>
              </a:rPr>
              <a:t>strain</a:t>
            </a:r>
            <a:r>
              <a:rPr sz="2000" spc="55">
                <a:latin typeface="Arial"/>
                <a:cs typeface="Arial"/>
              </a:rPr>
              <a:t> </a:t>
            </a:r>
            <a:r>
              <a:rPr sz="2000">
                <a:latin typeface="Arial"/>
                <a:cs typeface="Arial"/>
              </a:rPr>
              <a:t>energy</a:t>
            </a:r>
            <a:r>
              <a:rPr sz="2000" spc="45">
                <a:latin typeface="Arial"/>
                <a:cs typeface="Arial"/>
              </a:rPr>
              <a:t> </a:t>
            </a:r>
            <a:r>
              <a:rPr sz="2000">
                <a:latin typeface="Arial"/>
                <a:cs typeface="Arial"/>
              </a:rPr>
              <a:t>of</a:t>
            </a:r>
            <a:r>
              <a:rPr sz="2000" spc="50">
                <a:latin typeface="Arial"/>
                <a:cs typeface="Arial"/>
              </a:rPr>
              <a:t> </a:t>
            </a:r>
            <a:r>
              <a:rPr sz="2000">
                <a:latin typeface="Arial"/>
                <a:cs typeface="Arial"/>
              </a:rPr>
              <a:t>dislocations</a:t>
            </a:r>
            <a:r>
              <a:rPr sz="2000" spc="70">
                <a:latin typeface="Arial"/>
                <a:cs typeface="Arial"/>
              </a:rPr>
              <a:t> </a:t>
            </a:r>
            <a:r>
              <a:rPr sz="2000">
                <a:latin typeface="Arial"/>
                <a:cs typeface="Arial"/>
              </a:rPr>
              <a:t>in</a:t>
            </a:r>
            <a:r>
              <a:rPr sz="2000" spc="60">
                <a:latin typeface="Arial"/>
                <a:cs typeface="Arial"/>
              </a:rPr>
              <a:t> </a:t>
            </a:r>
            <a:r>
              <a:rPr sz="2000">
                <a:latin typeface="Arial"/>
                <a:cs typeface="Arial"/>
              </a:rPr>
              <a:t>nanocrystals</a:t>
            </a:r>
            <a:r>
              <a:rPr sz="2000" spc="60">
                <a:latin typeface="Arial"/>
                <a:cs typeface="Arial"/>
              </a:rPr>
              <a:t> </a:t>
            </a:r>
            <a:r>
              <a:rPr sz="2000" spc="-25">
                <a:latin typeface="Arial"/>
                <a:cs typeface="Arial"/>
              </a:rPr>
              <a:t>has </a:t>
            </a:r>
            <a:r>
              <a:rPr sz="2000">
                <a:latin typeface="Arial"/>
                <a:cs typeface="Arial"/>
              </a:rPr>
              <a:t>also</a:t>
            </a:r>
            <a:r>
              <a:rPr sz="2000" spc="240">
                <a:latin typeface="Arial"/>
                <a:cs typeface="Arial"/>
              </a:rPr>
              <a:t> </a:t>
            </a:r>
            <a:r>
              <a:rPr sz="2000">
                <a:latin typeface="Arial"/>
                <a:cs typeface="Arial"/>
              </a:rPr>
              <a:t>got</a:t>
            </a:r>
            <a:r>
              <a:rPr sz="2000" spc="229">
                <a:latin typeface="Arial"/>
                <a:cs typeface="Arial"/>
              </a:rPr>
              <a:t> </a:t>
            </a:r>
            <a:r>
              <a:rPr sz="2000">
                <a:latin typeface="Arial"/>
                <a:cs typeface="Arial"/>
              </a:rPr>
              <a:t>some</a:t>
            </a:r>
            <a:r>
              <a:rPr sz="2000" spc="240">
                <a:latin typeface="Arial"/>
                <a:cs typeface="Arial"/>
              </a:rPr>
              <a:t> </a:t>
            </a:r>
            <a:r>
              <a:rPr sz="2000">
                <a:latin typeface="Arial"/>
                <a:cs typeface="Arial"/>
              </a:rPr>
              <a:t>important</a:t>
            </a:r>
            <a:r>
              <a:rPr sz="2000" spc="229">
                <a:latin typeface="Arial"/>
                <a:cs typeface="Arial"/>
              </a:rPr>
              <a:t> </a:t>
            </a:r>
            <a:r>
              <a:rPr sz="2000">
                <a:latin typeface="Arial"/>
                <a:cs typeface="Arial"/>
              </a:rPr>
              <a:t>consequences.</a:t>
            </a:r>
            <a:r>
              <a:rPr sz="2000" spc="235">
                <a:latin typeface="Arial"/>
                <a:cs typeface="Arial"/>
              </a:rPr>
              <a:t> </a:t>
            </a:r>
            <a:r>
              <a:rPr sz="2000">
                <a:latin typeface="Arial"/>
                <a:cs typeface="Arial"/>
              </a:rPr>
              <a:t>The</a:t>
            </a:r>
            <a:r>
              <a:rPr sz="2000" spc="240">
                <a:latin typeface="Arial"/>
                <a:cs typeface="Arial"/>
              </a:rPr>
              <a:t> </a:t>
            </a:r>
            <a:r>
              <a:rPr sz="2000">
                <a:solidFill>
                  <a:srgbClr val="FF0000"/>
                </a:solidFill>
                <a:latin typeface="Arial"/>
                <a:cs typeface="Arial"/>
              </a:rPr>
              <a:t>forces</a:t>
            </a:r>
            <a:r>
              <a:rPr sz="2000" spc="235">
                <a:solidFill>
                  <a:srgbClr val="FF0000"/>
                </a:solidFill>
                <a:latin typeface="Arial"/>
                <a:cs typeface="Arial"/>
              </a:rPr>
              <a:t> </a:t>
            </a:r>
            <a:r>
              <a:rPr sz="2000">
                <a:solidFill>
                  <a:srgbClr val="FF0000"/>
                </a:solidFill>
                <a:latin typeface="Arial"/>
                <a:cs typeface="Arial"/>
              </a:rPr>
              <a:t>on</a:t>
            </a:r>
            <a:r>
              <a:rPr sz="2000" spc="240">
                <a:solidFill>
                  <a:srgbClr val="FF0000"/>
                </a:solidFill>
                <a:latin typeface="Arial"/>
                <a:cs typeface="Arial"/>
              </a:rPr>
              <a:t> </a:t>
            </a:r>
            <a:r>
              <a:rPr sz="2000">
                <a:solidFill>
                  <a:srgbClr val="FF0000"/>
                </a:solidFill>
                <a:latin typeface="Arial"/>
                <a:cs typeface="Arial"/>
              </a:rPr>
              <a:t>dislocations</a:t>
            </a:r>
            <a:r>
              <a:rPr sz="2000" spc="250">
                <a:solidFill>
                  <a:srgbClr val="FF0000"/>
                </a:solidFill>
                <a:latin typeface="Arial"/>
                <a:cs typeface="Arial"/>
              </a:rPr>
              <a:t> </a:t>
            </a:r>
            <a:r>
              <a:rPr sz="2000">
                <a:latin typeface="Arial"/>
                <a:cs typeface="Arial"/>
              </a:rPr>
              <a:t>due</a:t>
            </a:r>
            <a:r>
              <a:rPr sz="2000" spc="240">
                <a:latin typeface="Arial"/>
                <a:cs typeface="Arial"/>
              </a:rPr>
              <a:t> </a:t>
            </a:r>
            <a:r>
              <a:rPr sz="2000" spc="-25">
                <a:latin typeface="Arial"/>
                <a:cs typeface="Arial"/>
              </a:rPr>
              <a:t>to </a:t>
            </a:r>
            <a:r>
              <a:rPr sz="2000">
                <a:latin typeface="Arial"/>
                <a:cs typeface="Arial"/>
              </a:rPr>
              <a:t>externally</a:t>
            </a:r>
            <a:r>
              <a:rPr sz="2000" spc="229">
                <a:latin typeface="Arial"/>
                <a:cs typeface="Arial"/>
              </a:rPr>
              <a:t> </a:t>
            </a:r>
            <a:r>
              <a:rPr sz="2000">
                <a:latin typeface="Arial"/>
                <a:cs typeface="Arial"/>
              </a:rPr>
              <a:t>applied</a:t>
            </a:r>
            <a:r>
              <a:rPr sz="2000" spc="245">
                <a:latin typeface="Arial"/>
                <a:cs typeface="Arial"/>
              </a:rPr>
              <a:t> </a:t>
            </a:r>
            <a:r>
              <a:rPr sz="2000">
                <a:latin typeface="Arial"/>
                <a:cs typeface="Arial"/>
              </a:rPr>
              <a:t>stresses</a:t>
            </a:r>
            <a:r>
              <a:rPr sz="2000" spc="245">
                <a:latin typeface="Arial"/>
                <a:cs typeface="Arial"/>
              </a:rPr>
              <a:t> </a:t>
            </a:r>
            <a:r>
              <a:rPr sz="2000">
                <a:latin typeface="Arial"/>
                <a:cs typeface="Arial"/>
              </a:rPr>
              <a:t>are</a:t>
            </a:r>
            <a:r>
              <a:rPr sz="2000" spc="220">
                <a:latin typeface="Arial"/>
                <a:cs typeface="Arial"/>
              </a:rPr>
              <a:t> </a:t>
            </a:r>
            <a:r>
              <a:rPr sz="2000">
                <a:latin typeface="Arial"/>
                <a:cs typeface="Arial"/>
              </a:rPr>
              <a:t>reduced</a:t>
            </a:r>
            <a:r>
              <a:rPr sz="2000" spc="240">
                <a:latin typeface="Arial"/>
                <a:cs typeface="Arial"/>
              </a:rPr>
              <a:t> </a:t>
            </a:r>
            <a:r>
              <a:rPr sz="2000">
                <a:latin typeface="Arial"/>
                <a:cs typeface="Arial"/>
              </a:rPr>
              <a:t>by</a:t>
            </a:r>
            <a:r>
              <a:rPr sz="2000" spc="235">
                <a:latin typeface="Arial"/>
                <a:cs typeface="Arial"/>
              </a:rPr>
              <a:t> </a:t>
            </a:r>
            <a:r>
              <a:rPr sz="2000">
                <a:latin typeface="Arial"/>
                <a:cs typeface="Arial"/>
              </a:rPr>
              <a:t>a</a:t>
            </a:r>
            <a:r>
              <a:rPr sz="2000" spc="229">
                <a:latin typeface="Arial"/>
                <a:cs typeface="Arial"/>
              </a:rPr>
              <a:t> </a:t>
            </a:r>
            <a:r>
              <a:rPr sz="2000">
                <a:latin typeface="Arial"/>
                <a:cs typeface="Arial"/>
              </a:rPr>
              <a:t>factor</a:t>
            </a:r>
            <a:r>
              <a:rPr sz="2000" spc="235">
                <a:latin typeface="Arial"/>
                <a:cs typeface="Arial"/>
              </a:rPr>
              <a:t> </a:t>
            </a:r>
            <a:r>
              <a:rPr sz="2000">
                <a:latin typeface="Arial"/>
                <a:cs typeface="Arial"/>
              </a:rPr>
              <a:t>of</a:t>
            </a:r>
            <a:r>
              <a:rPr sz="2000" spc="220">
                <a:latin typeface="Arial"/>
                <a:cs typeface="Arial"/>
              </a:rPr>
              <a:t> </a:t>
            </a:r>
            <a:r>
              <a:rPr sz="2000">
                <a:latin typeface="Arial"/>
                <a:cs typeface="Arial"/>
              </a:rPr>
              <a:t>about</a:t>
            </a:r>
            <a:r>
              <a:rPr sz="2000" spc="229">
                <a:latin typeface="Arial"/>
                <a:cs typeface="Arial"/>
              </a:rPr>
              <a:t> </a:t>
            </a:r>
            <a:r>
              <a:rPr sz="2000">
                <a:solidFill>
                  <a:srgbClr val="FF0000"/>
                </a:solidFill>
                <a:latin typeface="Arial"/>
                <a:cs typeface="Arial"/>
              </a:rPr>
              <a:t>three</a:t>
            </a:r>
            <a:r>
              <a:rPr sz="2000" spc="245">
                <a:solidFill>
                  <a:srgbClr val="FF0000"/>
                </a:solidFill>
                <a:latin typeface="Arial"/>
                <a:cs typeface="Arial"/>
              </a:rPr>
              <a:t> </a:t>
            </a:r>
            <a:r>
              <a:rPr sz="2000">
                <a:latin typeface="Arial"/>
                <a:cs typeface="Arial"/>
              </a:rPr>
              <a:t>and</a:t>
            </a:r>
            <a:r>
              <a:rPr sz="2000" spc="245">
                <a:latin typeface="Arial"/>
                <a:cs typeface="Arial"/>
              </a:rPr>
              <a:t> </a:t>
            </a:r>
            <a:r>
              <a:rPr sz="2000" spc="-25">
                <a:latin typeface="Arial"/>
                <a:cs typeface="Arial"/>
              </a:rPr>
              <a:t>the </a:t>
            </a:r>
            <a:r>
              <a:rPr sz="2000">
                <a:solidFill>
                  <a:srgbClr val="FF0000"/>
                </a:solidFill>
                <a:latin typeface="Arial"/>
                <a:cs typeface="Arial"/>
              </a:rPr>
              <a:t>interactive</a:t>
            </a:r>
            <a:r>
              <a:rPr sz="2000" spc="-40">
                <a:solidFill>
                  <a:srgbClr val="FF0000"/>
                </a:solidFill>
                <a:latin typeface="Arial"/>
                <a:cs typeface="Arial"/>
              </a:rPr>
              <a:t> </a:t>
            </a:r>
            <a:r>
              <a:rPr sz="2000">
                <a:solidFill>
                  <a:srgbClr val="FF0000"/>
                </a:solidFill>
                <a:latin typeface="Arial"/>
                <a:cs typeface="Arial"/>
              </a:rPr>
              <a:t>forces</a:t>
            </a:r>
            <a:r>
              <a:rPr sz="2000" spc="-40">
                <a:solidFill>
                  <a:srgbClr val="FF0000"/>
                </a:solidFill>
                <a:latin typeface="Arial"/>
                <a:cs typeface="Arial"/>
              </a:rPr>
              <a:t> </a:t>
            </a:r>
            <a:r>
              <a:rPr sz="2000">
                <a:latin typeface="Arial"/>
                <a:cs typeface="Arial"/>
              </a:rPr>
              <a:t>between</a:t>
            </a:r>
            <a:r>
              <a:rPr sz="2000" spc="-25">
                <a:latin typeface="Arial"/>
                <a:cs typeface="Arial"/>
              </a:rPr>
              <a:t> </a:t>
            </a:r>
            <a:r>
              <a:rPr sz="2000">
                <a:latin typeface="Arial"/>
                <a:cs typeface="Arial"/>
              </a:rPr>
              <a:t>dislocations</a:t>
            </a:r>
            <a:r>
              <a:rPr sz="2000" spc="-25">
                <a:latin typeface="Arial"/>
                <a:cs typeface="Arial"/>
              </a:rPr>
              <a:t> </a:t>
            </a:r>
            <a:r>
              <a:rPr sz="2000">
                <a:latin typeface="Arial"/>
                <a:cs typeface="Arial"/>
              </a:rPr>
              <a:t>are</a:t>
            </a:r>
            <a:r>
              <a:rPr sz="2000" spc="-25">
                <a:latin typeface="Arial"/>
                <a:cs typeface="Arial"/>
              </a:rPr>
              <a:t> </a:t>
            </a:r>
            <a:r>
              <a:rPr sz="2000">
                <a:latin typeface="Arial"/>
                <a:cs typeface="Arial"/>
              </a:rPr>
              <a:t>reduced</a:t>
            </a:r>
            <a:r>
              <a:rPr sz="2000" spc="-40">
                <a:latin typeface="Arial"/>
                <a:cs typeface="Arial"/>
              </a:rPr>
              <a:t> </a:t>
            </a:r>
            <a:r>
              <a:rPr sz="2000">
                <a:latin typeface="Arial"/>
                <a:cs typeface="Arial"/>
              </a:rPr>
              <a:t>by</a:t>
            </a:r>
            <a:r>
              <a:rPr sz="2000" spc="-10">
                <a:latin typeface="Arial"/>
                <a:cs typeface="Arial"/>
              </a:rPr>
              <a:t> </a:t>
            </a:r>
            <a:r>
              <a:rPr sz="2000">
                <a:latin typeface="Arial"/>
                <a:cs typeface="Arial"/>
              </a:rPr>
              <a:t>a</a:t>
            </a:r>
            <a:r>
              <a:rPr sz="2000" spc="-10">
                <a:latin typeface="Arial"/>
                <a:cs typeface="Arial"/>
              </a:rPr>
              <a:t> </a:t>
            </a:r>
            <a:r>
              <a:rPr sz="2000">
                <a:latin typeface="Arial"/>
                <a:cs typeface="Arial"/>
              </a:rPr>
              <a:t>factor</a:t>
            </a:r>
            <a:r>
              <a:rPr sz="2000" spc="-35">
                <a:latin typeface="Arial"/>
                <a:cs typeface="Arial"/>
              </a:rPr>
              <a:t> </a:t>
            </a:r>
            <a:r>
              <a:rPr sz="2000">
                <a:latin typeface="Arial"/>
                <a:cs typeface="Arial"/>
              </a:rPr>
              <a:t>of</a:t>
            </a:r>
            <a:r>
              <a:rPr sz="2000" spc="-15">
                <a:latin typeface="Arial"/>
                <a:cs typeface="Arial"/>
              </a:rPr>
              <a:t> </a:t>
            </a:r>
            <a:r>
              <a:rPr sz="2000">
                <a:latin typeface="Arial"/>
                <a:cs typeface="Arial"/>
              </a:rPr>
              <a:t>about</a:t>
            </a:r>
            <a:r>
              <a:rPr sz="2000" spc="-35">
                <a:latin typeface="Arial"/>
                <a:cs typeface="Arial"/>
              </a:rPr>
              <a:t> </a:t>
            </a:r>
            <a:r>
              <a:rPr sz="2000" spc="-25">
                <a:solidFill>
                  <a:srgbClr val="FF0000"/>
                </a:solidFill>
                <a:latin typeface="Arial"/>
                <a:cs typeface="Arial"/>
              </a:rPr>
              <a:t>10</a:t>
            </a:r>
            <a:r>
              <a:rPr sz="2000" spc="-25">
                <a:latin typeface="Arial"/>
                <a:cs typeface="Arial"/>
              </a:rPr>
              <a:t>.</a:t>
            </a:r>
            <a:endParaRPr sz="2000">
              <a:latin typeface="Arial"/>
              <a:cs typeface="Arial"/>
            </a:endParaRPr>
          </a:p>
          <a:p>
            <a:pPr>
              <a:lnSpc>
                <a:spcPct val="100000"/>
              </a:lnSpc>
              <a:spcBef>
                <a:spcPts val="20"/>
              </a:spcBef>
              <a:buFont typeface="Arial"/>
              <a:buChar char="•"/>
            </a:pPr>
            <a:endParaRPr sz="2700">
              <a:latin typeface="Arial"/>
              <a:cs typeface="Arial"/>
            </a:endParaRPr>
          </a:p>
          <a:p>
            <a:pPr marL="355600" marR="5715" indent="-342900" algn="just">
              <a:lnSpc>
                <a:spcPts val="2160"/>
              </a:lnSpc>
              <a:buChar char="•"/>
              <a:tabLst>
                <a:tab pos="355600" algn="l"/>
              </a:tabLst>
            </a:pPr>
            <a:r>
              <a:rPr sz="2000">
                <a:latin typeface="Arial"/>
                <a:cs typeface="Arial"/>
              </a:rPr>
              <a:t>For</a:t>
            </a:r>
            <a:r>
              <a:rPr sz="2000" spc="240">
                <a:latin typeface="Arial"/>
                <a:cs typeface="Arial"/>
              </a:rPr>
              <a:t>  </a:t>
            </a:r>
            <a:r>
              <a:rPr sz="2000">
                <a:latin typeface="Arial"/>
                <a:cs typeface="Arial"/>
              </a:rPr>
              <a:t>example,</a:t>
            </a:r>
            <a:r>
              <a:rPr sz="2000" spc="245">
                <a:latin typeface="Arial"/>
                <a:cs typeface="Arial"/>
              </a:rPr>
              <a:t>  </a:t>
            </a:r>
            <a:r>
              <a:rPr sz="2000">
                <a:latin typeface="Arial"/>
                <a:cs typeface="Arial"/>
              </a:rPr>
              <a:t>single-</a:t>
            </a:r>
            <a:r>
              <a:rPr sz="2000" spc="245">
                <a:latin typeface="Arial"/>
                <a:cs typeface="Arial"/>
              </a:rPr>
              <a:t>  </a:t>
            </a:r>
            <a:r>
              <a:rPr sz="2000">
                <a:latin typeface="Arial"/>
                <a:cs typeface="Arial"/>
              </a:rPr>
              <a:t>and</a:t>
            </a:r>
            <a:r>
              <a:rPr sz="2000" spc="250">
                <a:latin typeface="Arial"/>
                <a:cs typeface="Arial"/>
              </a:rPr>
              <a:t>  </a:t>
            </a:r>
            <a:r>
              <a:rPr sz="2000" spc="-10">
                <a:latin typeface="Arial"/>
                <a:cs typeface="Arial"/>
              </a:rPr>
              <a:t>multi-</a:t>
            </a:r>
            <a:r>
              <a:rPr sz="2000">
                <a:latin typeface="Arial"/>
                <a:cs typeface="Arial"/>
              </a:rPr>
              <a:t>walled</a:t>
            </a:r>
            <a:r>
              <a:rPr sz="2000" spc="250">
                <a:latin typeface="Arial"/>
                <a:cs typeface="Arial"/>
              </a:rPr>
              <a:t>  </a:t>
            </a:r>
            <a:r>
              <a:rPr sz="2000">
                <a:latin typeface="Arial"/>
                <a:cs typeface="Arial"/>
              </a:rPr>
              <a:t>carbon</a:t>
            </a:r>
            <a:r>
              <a:rPr sz="2000" spc="240">
                <a:latin typeface="Arial"/>
                <a:cs typeface="Arial"/>
              </a:rPr>
              <a:t>  </a:t>
            </a:r>
            <a:r>
              <a:rPr sz="2000">
                <a:latin typeface="Arial"/>
                <a:cs typeface="Arial"/>
              </a:rPr>
              <a:t>nanotubes</a:t>
            </a:r>
            <a:r>
              <a:rPr sz="2000" spc="245">
                <a:latin typeface="Arial"/>
                <a:cs typeface="Arial"/>
              </a:rPr>
              <a:t>  </a:t>
            </a:r>
            <a:r>
              <a:rPr sz="2000">
                <a:latin typeface="Arial"/>
                <a:cs typeface="Arial"/>
              </a:rPr>
              <a:t>show</a:t>
            </a:r>
            <a:r>
              <a:rPr sz="2000" spc="245">
                <a:latin typeface="Arial"/>
                <a:cs typeface="Arial"/>
              </a:rPr>
              <a:t>  </a:t>
            </a:r>
            <a:r>
              <a:rPr sz="2000" spc="-20">
                <a:latin typeface="Arial"/>
                <a:cs typeface="Arial"/>
              </a:rPr>
              <a:t>high </a:t>
            </a:r>
            <a:r>
              <a:rPr sz="2000">
                <a:latin typeface="Arial"/>
                <a:cs typeface="Arial"/>
              </a:rPr>
              <a:t>mechanical</a:t>
            </a:r>
            <a:r>
              <a:rPr sz="2000" spc="100">
                <a:latin typeface="Arial"/>
                <a:cs typeface="Arial"/>
              </a:rPr>
              <a:t>  </a:t>
            </a:r>
            <a:r>
              <a:rPr sz="2000">
                <a:latin typeface="Arial"/>
                <a:cs typeface="Arial"/>
              </a:rPr>
              <a:t>strengths</a:t>
            </a:r>
            <a:r>
              <a:rPr sz="2000" spc="105">
                <a:latin typeface="Arial"/>
                <a:cs typeface="Arial"/>
              </a:rPr>
              <a:t>  </a:t>
            </a:r>
            <a:r>
              <a:rPr sz="2000">
                <a:latin typeface="Arial"/>
                <a:cs typeface="Arial"/>
              </a:rPr>
              <a:t>and</a:t>
            </a:r>
            <a:r>
              <a:rPr sz="2000" spc="105">
                <a:latin typeface="Arial"/>
                <a:cs typeface="Arial"/>
              </a:rPr>
              <a:t>  </a:t>
            </a:r>
            <a:r>
              <a:rPr sz="2000">
                <a:latin typeface="Arial"/>
                <a:cs typeface="Arial"/>
              </a:rPr>
              <a:t>high</a:t>
            </a:r>
            <a:r>
              <a:rPr sz="2000" spc="100">
                <a:latin typeface="Arial"/>
                <a:cs typeface="Arial"/>
              </a:rPr>
              <a:t>  </a:t>
            </a:r>
            <a:r>
              <a:rPr sz="2000">
                <a:latin typeface="Arial"/>
                <a:cs typeface="Arial"/>
              </a:rPr>
              <a:t>elastic</a:t>
            </a:r>
            <a:r>
              <a:rPr sz="2000" spc="105">
                <a:latin typeface="Arial"/>
                <a:cs typeface="Arial"/>
              </a:rPr>
              <a:t>  </a:t>
            </a:r>
            <a:r>
              <a:rPr sz="2000">
                <a:latin typeface="Arial"/>
                <a:cs typeface="Arial"/>
              </a:rPr>
              <a:t>limits</a:t>
            </a:r>
            <a:r>
              <a:rPr sz="2000" spc="105">
                <a:latin typeface="Arial"/>
                <a:cs typeface="Arial"/>
              </a:rPr>
              <a:t>  </a:t>
            </a:r>
            <a:r>
              <a:rPr sz="2000">
                <a:latin typeface="Arial"/>
                <a:cs typeface="Arial"/>
              </a:rPr>
              <a:t>that</a:t>
            </a:r>
            <a:r>
              <a:rPr sz="2000" spc="90">
                <a:latin typeface="Arial"/>
                <a:cs typeface="Arial"/>
              </a:rPr>
              <a:t>  </a:t>
            </a:r>
            <a:r>
              <a:rPr sz="2000">
                <a:latin typeface="Arial"/>
                <a:cs typeface="Arial"/>
              </a:rPr>
              <a:t>lead</a:t>
            </a:r>
            <a:r>
              <a:rPr sz="2000" spc="105">
                <a:latin typeface="Arial"/>
                <a:cs typeface="Arial"/>
              </a:rPr>
              <a:t>  </a:t>
            </a:r>
            <a:r>
              <a:rPr sz="2000">
                <a:latin typeface="Arial"/>
                <a:cs typeface="Arial"/>
              </a:rPr>
              <a:t>to</a:t>
            </a:r>
            <a:r>
              <a:rPr sz="2000" spc="100">
                <a:latin typeface="Arial"/>
                <a:cs typeface="Arial"/>
              </a:rPr>
              <a:t>  </a:t>
            </a:r>
            <a:r>
              <a:rPr sz="2000" spc="-10">
                <a:latin typeface="Arial"/>
                <a:cs typeface="Arial"/>
              </a:rPr>
              <a:t>considerable </a:t>
            </a:r>
            <a:r>
              <a:rPr sz="2000">
                <a:latin typeface="Arial"/>
                <a:cs typeface="Arial"/>
              </a:rPr>
              <a:t>mechanical</a:t>
            </a:r>
            <a:r>
              <a:rPr sz="2000" spc="-45">
                <a:latin typeface="Arial"/>
                <a:cs typeface="Arial"/>
              </a:rPr>
              <a:t> </a:t>
            </a:r>
            <a:r>
              <a:rPr sz="2000">
                <a:latin typeface="Arial"/>
                <a:cs typeface="Arial"/>
              </a:rPr>
              <a:t>flexibility</a:t>
            </a:r>
            <a:r>
              <a:rPr sz="2000" spc="-10">
                <a:latin typeface="Arial"/>
                <a:cs typeface="Arial"/>
              </a:rPr>
              <a:t> </a:t>
            </a:r>
            <a:r>
              <a:rPr sz="2000">
                <a:latin typeface="Arial"/>
                <a:cs typeface="Arial"/>
              </a:rPr>
              <a:t>and</a:t>
            </a:r>
            <a:r>
              <a:rPr sz="2000" spc="-25">
                <a:latin typeface="Arial"/>
                <a:cs typeface="Arial"/>
              </a:rPr>
              <a:t> </a:t>
            </a:r>
            <a:r>
              <a:rPr sz="2000">
                <a:latin typeface="Arial"/>
                <a:cs typeface="Arial"/>
              </a:rPr>
              <a:t>reversible</a:t>
            </a:r>
            <a:r>
              <a:rPr sz="2000" spc="-40">
                <a:latin typeface="Arial"/>
                <a:cs typeface="Arial"/>
              </a:rPr>
              <a:t> </a:t>
            </a:r>
            <a:r>
              <a:rPr sz="2000" spc="-10">
                <a:latin typeface="Arial"/>
                <a:cs typeface="Arial"/>
              </a:rPr>
              <a:t>deformation</a:t>
            </a:r>
            <a:endParaRPr sz="2000">
              <a:latin typeface="Arial"/>
              <a:cs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2519" rIns="0" bIns="0" rtlCol="0">
            <a:spAutoFit/>
          </a:bodyPr>
          <a:lstStyle/>
          <a:p>
            <a:pPr marL="1503680" marR="5080" indent="324485">
              <a:lnSpc>
                <a:spcPct val="100000"/>
              </a:lnSpc>
              <a:spcBef>
                <a:spcPts val="95"/>
              </a:spcBef>
            </a:pPr>
            <a:r>
              <a:rPr sz="4000">
                <a:solidFill>
                  <a:srgbClr val="FF0000"/>
                </a:solidFill>
              </a:rPr>
              <a:t>Mechanical</a:t>
            </a:r>
            <a:r>
              <a:rPr sz="4000" spc="-225">
                <a:solidFill>
                  <a:srgbClr val="FF0000"/>
                </a:solidFill>
              </a:rPr>
              <a:t> </a:t>
            </a:r>
            <a:r>
              <a:rPr sz="4000" spc="-10">
                <a:solidFill>
                  <a:srgbClr val="FF0000"/>
                </a:solidFill>
              </a:rPr>
              <a:t>Properties </a:t>
            </a:r>
            <a:r>
              <a:rPr sz="4000">
                <a:solidFill>
                  <a:srgbClr val="FF0000"/>
                </a:solidFill>
              </a:rPr>
              <a:t>Nanocrystalline</a:t>
            </a:r>
            <a:r>
              <a:rPr sz="4000" spc="-270">
                <a:solidFill>
                  <a:srgbClr val="FF0000"/>
                </a:solidFill>
              </a:rPr>
              <a:t> </a:t>
            </a:r>
            <a:r>
              <a:rPr sz="4000" spc="-10">
                <a:solidFill>
                  <a:srgbClr val="FF0000"/>
                </a:solidFill>
              </a:rPr>
              <a:t>materials</a:t>
            </a:r>
            <a:endParaRPr sz="4000"/>
          </a:p>
        </p:txBody>
      </p:sp>
      <p:grpSp>
        <p:nvGrpSpPr>
          <p:cNvPr id="3" name="object 3"/>
          <p:cNvGrpSpPr/>
          <p:nvPr/>
        </p:nvGrpSpPr>
        <p:grpSpPr>
          <a:xfrm>
            <a:off x="-4762" y="2047875"/>
            <a:ext cx="9153525" cy="3676650"/>
            <a:chOff x="-4762" y="2047875"/>
            <a:chExt cx="9153525" cy="3676650"/>
          </a:xfrm>
        </p:grpSpPr>
        <p:pic>
          <p:nvPicPr>
            <p:cNvPr id="4" name="object 4"/>
            <p:cNvPicPr/>
            <p:nvPr/>
          </p:nvPicPr>
          <p:blipFill>
            <a:blip r:embed="rId2" cstate="print"/>
            <a:stretch>
              <a:fillRect/>
            </a:stretch>
          </p:blipFill>
          <p:spPr>
            <a:xfrm>
              <a:off x="0" y="2057400"/>
              <a:ext cx="4872101" cy="3654425"/>
            </a:xfrm>
            <a:prstGeom prst="rect">
              <a:avLst/>
            </a:prstGeom>
          </p:spPr>
        </p:pic>
        <p:sp>
          <p:nvSpPr>
            <p:cNvPr id="5" name="object 5"/>
            <p:cNvSpPr/>
            <p:nvPr/>
          </p:nvSpPr>
          <p:spPr>
            <a:xfrm>
              <a:off x="0" y="2052637"/>
              <a:ext cx="4877435" cy="3663950"/>
            </a:xfrm>
            <a:custGeom>
              <a:avLst/>
              <a:gdLst/>
              <a:ahLst/>
              <a:cxnLst/>
              <a:rect l="l" t="t" r="r" b="b"/>
              <a:pathLst>
                <a:path w="4877435" h="3663950">
                  <a:moveTo>
                    <a:pt x="0" y="3663950"/>
                  </a:moveTo>
                  <a:lnTo>
                    <a:pt x="4876863" y="3663950"/>
                  </a:lnTo>
                  <a:lnTo>
                    <a:pt x="4876863" y="0"/>
                  </a:lnTo>
                  <a:lnTo>
                    <a:pt x="0" y="0"/>
                  </a:lnTo>
                </a:path>
              </a:pathLst>
            </a:custGeom>
            <a:ln w="9525">
              <a:solidFill>
                <a:srgbClr val="0000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4267200" y="2060575"/>
              <a:ext cx="4871974" cy="3654425"/>
            </a:xfrm>
            <a:prstGeom prst="rect">
              <a:avLst/>
            </a:prstGeom>
          </p:spPr>
        </p:pic>
        <p:sp>
          <p:nvSpPr>
            <p:cNvPr id="7" name="object 7"/>
            <p:cNvSpPr/>
            <p:nvPr/>
          </p:nvSpPr>
          <p:spPr>
            <a:xfrm>
              <a:off x="4262373" y="2055812"/>
              <a:ext cx="4881880" cy="3663950"/>
            </a:xfrm>
            <a:custGeom>
              <a:avLst/>
              <a:gdLst/>
              <a:ahLst/>
              <a:cxnLst/>
              <a:rect l="l" t="t" r="r" b="b"/>
              <a:pathLst>
                <a:path w="4881880" h="3663950">
                  <a:moveTo>
                    <a:pt x="0" y="3663950"/>
                  </a:moveTo>
                  <a:lnTo>
                    <a:pt x="4881626" y="3663950"/>
                  </a:lnTo>
                  <a:lnTo>
                    <a:pt x="4881626" y="0"/>
                  </a:lnTo>
                  <a:lnTo>
                    <a:pt x="0" y="0"/>
                  </a:lnTo>
                  <a:lnTo>
                    <a:pt x="0" y="3663950"/>
                  </a:lnTo>
                  <a:close/>
                </a:path>
              </a:pathLst>
            </a:custGeom>
            <a:ln w="9525">
              <a:solidFill>
                <a:srgbClr val="000000"/>
              </a:solidFill>
            </a:ln>
          </p:spPr>
          <p:txBody>
            <a:bodyPr wrap="square" lIns="0" tIns="0" rIns="0" bIns="0" rtlCol="0"/>
            <a:lstStyle/>
            <a:p>
              <a:endParaRPr/>
            </a:p>
          </p:txBody>
        </p:sp>
      </p:grpSp>
      <p:sp>
        <p:nvSpPr>
          <p:cNvPr id="8" name="object 8"/>
          <p:cNvSpPr txBox="1"/>
          <p:nvPr/>
        </p:nvSpPr>
        <p:spPr>
          <a:xfrm>
            <a:off x="443890" y="5855919"/>
            <a:ext cx="7847330" cy="574040"/>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For</a:t>
            </a:r>
            <a:r>
              <a:rPr sz="1800" spc="-35">
                <a:latin typeface="Arial"/>
                <a:cs typeface="Arial"/>
              </a:rPr>
              <a:t> </a:t>
            </a:r>
            <a:r>
              <a:rPr sz="1800">
                <a:latin typeface="Arial"/>
                <a:cs typeface="Arial"/>
              </a:rPr>
              <a:t>stabilised</a:t>
            </a:r>
            <a:r>
              <a:rPr sz="1800" spc="-15">
                <a:latin typeface="Arial"/>
                <a:cs typeface="Arial"/>
              </a:rPr>
              <a:t> </a:t>
            </a:r>
            <a:r>
              <a:rPr sz="1800">
                <a:latin typeface="Arial"/>
                <a:cs typeface="Arial"/>
              </a:rPr>
              <a:t>zirconia,</a:t>
            </a:r>
            <a:r>
              <a:rPr sz="1800" spc="-10">
                <a:latin typeface="Arial"/>
                <a:cs typeface="Arial"/>
              </a:rPr>
              <a:t> </a:t>
            </a:r>
            <a:r>
              <a:rPr sz="1800">
                <a:latin typeface="Arial"/>
                <a:cs typeface="Arial"/>
              </a:rPr>
              <a:t>the</a:t>
            </a:r>
            <a:r>
              <a:rPr sz="1800" spc="-30">
                <a:latin typeface="Arial"/>
                <a:cs typeface="Arial"/>
              </a:rPr>
              <a:t> </a:t>
            </a:r>
            <a:r>
              <a:rPr sz="1800">
                <a:latin typeface="Arial"/>
                <a:cs typeface="Arial"/>
              </a:rPr>
              <a:t>hardness</a:t>
            </a:r>
            <a:r>
              <a:rPr sz="1800" spc="-5">
                <a:latin typeface="Arial"/>
                <a:cs typeface="Arial"/>
              </a:rPr>
              <a:t> </a:t>
            </a:r>
            <a:r>
              <a:rPr sz="1800">
                <a:latin typeface="Arial"/>
                <a:cs typeface="Arial"/>
              </a:rPr>
              <a:t>has</a:t>
            </a:r>
            <a:r>
              <a:rPr sz="1800" spc="-20">
                <a:latin typeface="Arial"/>
                <a:cs typeface="Arial"/>
              </a:rPr>
              <a:t> </a:t>
            </a:r>
            <a:r>
              <a:rPr sz="1800">
                <a:latin typeface="Arial"/>
                <a:cs typeface="Arial"/>
              </a:rPr>
              <a:t>been</a:t>
            </a:r>
            <a:r>
              <a:rPr sz="1800" spc="-15">
                <a:latin typeface="Arial"/>
                <a:cs typeface="Arial"/>
              </a:rPr>
              <a:t> </a:t>
            </a:r>
            <a:r>
              <a:rPr sz="1800">
                <a:latin typeface="Arial"/>
                <a:cs typeface="Arial"/>
              </a:rPr>
              <a:t>proved</a:t>
            </a:r>
            <a:r>
              <a:rPr sz="1800" spc="-15">
                <a:latin typeface="Arial"/>
                <a:cs typeface="Arial"/>
              </a:rPr>
              <a:t> </a:t>
            </a:r>
            <a:r>
              <a:rPr sz="1800">
                <a:latin typeface="Arial"/>
                <a:cs typeface="Arial"/>
              </a:rPr>
              <a:t>to</a:t>
            </a:r>
            <a:r>
              <a:rPr sz="1800" spc="-25">
                <a:latin typeface="Arial"/>
                <a:cs typeface="Arial"/>
              </a:rPr>
              <a:t> </a:t>
            </a:r>
            <a:r>
              <a:rPr sz="1800">
                <a:latin typeface="Arial"/>
                <a:cs typeface="Arial"/>
              </a:rPr>
              <a:t>be</a:t>
            </a:r>
            <a:r>
              <a:rPr sz="1800" spc="-30">
                <a:latin typeface="Arial"/>
                <a:cs typeface="Arial"/>
              </a:rPr>
              <a:t> </a:t>
            </a:r>
            <a:r>
              <a:rPr sz="1800">
                <a:latin typeface="Arial"/>
                <a:cs typeface="Arial"/>
              </a:rPr>
              <a:t>3</a:t>
            </a:r>
            <a:r>
              <a:rPr sz="1800" spc="-20">
                <a:latin typeface="Arial"/>
                <a:cs typeface="Arial"/>
              </a:rPr>
              <a:t> </a:t>
            </a:r>
            <a:r>
              <a:rPr sz="1800">
                <a:latin typeface="Arial"/>
                <a:cs typeface="Arial"/>
              </a:rPr>
              <a:t>times</a:t>
            </a:r>
            <a:r>
              <a:rPr sz="1800" spc="-20">
                <a:latin typeface="Arial"/>
                <a:cs typeface="Arial"/>
              </a:rPr>
              <a:t> </a:t>
            </a:r>
            <a:r>
              <a:rPr sz="1800">
                <a:latin typeface="Arial"/>
                <a:cs typeface="Arial"/>
              </a:rPr>
              <a:t>higher</a:t>
            </a:r>
            <a:r>
              <a:rPr sz="1800" spc="-10">
                <a:latin typeface="Arial"/>
                <a:cs typeface="Arial"/>
              </a:rPr>
              <a:t> </a:t>
            </a:r>
            <a:r>
              <a:rPr sz="1800" spc="-25">
                <a:latin typeface="Arial"/>
                <a:cs typeface="Arial"/>
              </a:rPr>
              <a:t>for </a:t>
            </a:r>
            <a:r>
              <a:rPr sz="1800">
                <a:latin typeface="Arial"/>
                <a:cs typeface="Arial"/>
              </a:rPr>
              <a:t>nanograined</a:t>
            </a:r>
            <a:r>
              <a:rPr sz="1800" spc="-25">
                <a:latin typeface="Arial"/>
                <a:cs typeface="Arial"/>
              </a:rPr>
              <a:t> </a:t>
            </a:r>
            <a:r>
              <a:rPr sz="1800">
                <a:latin typeface="Arial"/>
                <a:cs typeface="Arial"/>
              </a:rPr>
              <a:t>components</a:t>
            </a:r>
            <a:r>
              <a:rPr sz="1800" spc="-25">
                <a:latin typeface="Arial"/>
                <a:cs typeface="Arial"/>
              </a:rPr>
              <a:t> </a:t>
            </a:r>
            <a:r>
              <a:rPr sz="1800">
                <a:latin typeface="Arial"/>
                <a:cs typeface="Arial"/>
              </a:rPr>
              <a:t>compared</a:t>
            </a:r>
            <a:r>
              <a:rPr sz="1800" spc="-20">
                <a:latin typeface="Arial"/>
                <a:cs typeface="Arial"/>
              </a:rPr>
              <a:t> </a:t>
            </a:r>
            <a:r>
              <a:rPr sz="1800">
                <a:latin typeface="Arial"/>
                <a:cs typeface="Arial"/>
              </a:rPr>
              <a:t>to</a:t>
            </a:r>
            <a:r>
              <a:rPr sz="1800" spc="-45">
                <a:latin typeface="Arial"/>
                <a:cs typeface="Arial"/>
              </a:rPr>
              <a:t> </a:t>
            </a:r>
            <a:r>
              <a:rPr sz="1800">
                <a:latin typeface="Arial"/>
                <a:cs typeface="Arial"/>
              </a:rPr>
              <a:t>micron</a:t>
            </a:r>
            <a:r>
              <a:rPr sz="1800" spc="-35">
                <a:latin typeface="Arial"/>
                <a:cs typeface="Arial"/>
              </a:rPr>
              <a:t> </a:t>
            </a:r>
            <a:r>
              <a:rPr sz="1800">
                <a:latin typeface="Arial"/>
                <a:cs typeface="Arial"/>
              </a:rPr>
              <a:t>sized</a:t>
            </a:r>
            <a:r>
              <a:rPr sz="1800" spc="-30">
                <a:latin typeface="Arial"/>
                <a:cs typeface="Arial"/>
              </a:rPr>
              <a:t> </a:t>
            </a:r>
            <a:r>
              <a:rPr sz="1800" spc="-10">
                <a:latin typeface="Arial"/>
                <a:cs typeface="Arial"/>
              </a:rPr>
              <a:t>grains.</a:t>
            </a:r>
            <a:endParaRPr sz="18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30828B62F68548B536606B169F73C7" ma:contentTypeVersion="12" ma:contentTypeDescription="Create a new document." ma:contentTypeScope="" ma:versionID="216f2672dfce6dbe1d1afb2429bac517">
  <xsd:schema xmlns:xsd="http://www.w3.org/2001/XMLSchema" xmlns:xs="http://www.w3.org/2001/XMLSchema" xmlns:p="http://schemas.microsoft.com/office/2006/metadata/properties" xmlns:ns2="f8b3528e-c29d-4111-b526-c93a7a094c4f" xmlns:ns3="6562e32e-0032-41c3-8e5b-5171b9e2853b" targetNamespace="http://schemas.microsoft.com/office/2006/metadata/properties" ma:root="true" ma:fieldsID="5f52127f2fff5fb3e26a432dde7a99c6" ns2:_="" ns3:_="">
    <xsd:import namespace="f8b3528e-c29d-4111-b526-c93a7a094c4f"/>
    <xsd:import namespace="6562e32e-0032-41c3-8e5b-5171b9e2853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3528e-c29d-4111-b526-c93a7a094c4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62e32e-0032-41c3-8e5b-5171b9e2853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900aa54-3d3d-448f-b84a-e36aa217c4db}" ma:internalName="TaxCatchAll" ma:showField="CatchAllData" ma:web="6562e32e-0032-41c3-8e5b-5171b9e285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8b3528e-c29d-4111-b526-c93a7a094c4f">
      <Terms xmlns="http://schemas.microsoft.com/office/infopath/2007/PartnerControls"/>
    </lcf76f155ced4ddcb4097134ff3c332f>
    <TaxCatchAll xmlns="6562e32e-0032-41c3-8e5b-5171b9e2853b" xsi:nil="true"/>
  </documentManagement>
</p:properties>
</file>

<file path=customXml/itemProps1.xml><?xml version="1.0" encoding="utf-8"?>
<ds:datastoreItem xmlns:ds="http://schemas.openxmlformats.org/officeDocument/2006/customXml" ds:itemID="{012D997A-7155-450D-9263-78648CE43F3C}">
  <ds:schemaRefs>
    <ds:schemaRef ds:uri="http://schemas.microsoft.com/sharepoint/v3/contenttype/forms"/>
  </ds:schemaRefs>
</ds:datastoreItem>
</file>

<file path=customXml/itemProps2.xml><?xml version="1.0" encoding="utf-8"?>
<ds:datastoreItem xmlns:ds="http://schemas.openxmlformats.org/officeDocument/2006/customXml" ds:itemID="{1446FAC7-6A9F-424A-BE30-9CF8D00E90FF}"/>
</file>

<file path=customXml/itemProps3.xml><?xml version="1.0" encoding="utf-8"?>
<ds:datastoreItem xmlns:ds="http://schemas.openxmlformats.org/officeDocument/2006/customXml" ds:itemID="{37CFED92-6E3D-4658-943B-D0B529017BD7}"/>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131</Slides>
  <Notes>0</Notes>
  <HiddenSlides>0</HiddenSlides>
  <ScaleCrop>false</ScaleCrop>
  <HeadingPairs>
    <vt:vector size="4" baseType="variant">
      <vt:variant>
        <vt:lpstr>Theme</vt:lpstr>
      </vt:variant>
      <vt:variant>
        <vt:i4>1</vt:i4>
      </vt:variant>
      <vt:variant>
        <vt:lpstr>Slide Titles</vt:lpstr>
      </vt:variant>
      <vt:variant>
        <vt:i4>131</vt:i4>
      </vt:variant>
    </vt:vector>
  </HeadingPairs>
  <TitlesOfParts>
    <vt:vector size="132" baseType="lpstr">
      <vt:lpstr>Office Theme</vt:lpstr>
      <vt:lpstr>Sensors Technology</vt:lpstr>
      <vt:lpstr>Basics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SENSORS</vt:lpstr>
      <vt:lpstr>Sensor Classification:</vt:lpstr>
      <vt:lpstr>Transducer?</vt:lpstr>
      <vt:lpstr>Signal domains with examples</vt:lpstr>
      <vt:lpstr>Sensor Classification: Sensors can be classified depending some of its properties that may be of a specific interest.</vt:lpstr>
      <vt:lpstr>Sensor Classification:</vt:lpstr>
      <vt:lpstr>Sensor Classification:</vt:lpstr>
      <vt:lpstr>Units of Measurements: The base measurement system is known as SI, which stands for Le Syste´me International d’Unite´s in French:</vt:lpstr>
      <vt:lpstr>Functional Block of a Measurement System</vt:lpstr>
      <vt:lpstr>Physical Principles: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Calibration</vt:lpstr>
      <vt:lpstr>PowerPoint Presentation</vt:lpstr>
      <vt:lpstr>Instrument</vt:lpstr>
      <vt:lpstr>0.7 V</vt:lpstr>
      <vt:lpstr>PowerPoint Presentation</vt:lpstr>
      <vt:lpstr>“The algebraic difference between the upper and lower range-values”.</vt:lpstr>
      <vt:lpstr>Sensitivity</vt:lpstr>
      <vt:lpstr>Linearity</vt:lpstr>
      <vt:lpstr>PowerPoint Presentation</vt:lpstr>
      <vt:lpstr>PowerPoint Presentation</vt:lpstr>
      <vt:lpstr>PowerPoint Presentation</vt:lpstr>
      <vt:lpstr>PowerPoint Presentation</vt:lpstr>
      <vt:lpstr>PowerPoint Presentation</vt:lpstr>
      <vt:lpstr>Transducers and its Classifications</vt:lpstr>
      <vt:lpstr>PowerPoint Presentation</vt:lpstr>
      <vt:lpstr>Classifications</vt:lpstr>
      <vt:lpstr>Based on the physical phenomenon</vt:lpstr>
      <vt:lpstr>Based on the physical phenomenon</vt:lpstr>
      <vt:lpstr>Based on the power type Classification</vt:lpstr>
      <vt:lpstr>PowerPoint Presentation</vt:lpstr>
      <vt:lpstr>PowerPoint Presentation</vt:lpstr>
      <vt:lpstr>Based on the type of output the classification of transducers are made</vt:lpstr>
      <vt:lpstr>PowerPoint Presentation</vt:lpstr>
      <vt:lpstr>Based on the transduction phenomenon</vt:lpstr>
      <vt:lpstr>Based on the electrical phenomenon is a best Classification of Transducer</vt:lpstr>
      <vt:lpstr>Resistive transducer</vt:lpstr>
      <vt:lpstr>PowerPoint Presentation</vt:lpstr>
      <vt:lpstr>Capacitive transducer The capacitive transducer is used for measuring the displacement, pressure and other physical quantities. It is a passive transducer that means it requires external power for operation. The capacitive transducer works on the principle of variable capacitances. The capacitance of the capacitive transducer changes because of many reasons like overlapping of plates, change in distance between the plates and dielectric constant.</vt:lpstr>
      <vt:lpstr>Inductive transducer</vt:lpstr>
      <vt:lpstr>Photovoltaic transducer</vt:lpstr>
      <vt:lpstr>Photoelectric transducer</vt:lpstr>
      <vt:lpstr>Pyroelectric Sensors</vt:lpstr>
      <vt:lpstr>Origin of NanoScience and Nanotechnology</vt:lpstr>
      <vt:lpstr>Is Nanotechnology new????</vt:lpstr>
      <vt:lpstr>PowerPoint Presentation</vt:lpstr>
      <vt:lpstr>PowerPoint Presentation</vt:lpstr>
      <vt:lpstr>PowerPoint Presentation</vt:lpstr>
      <vt:lpstr>How about Nature?</vt:lpstr>
      <vt:lpstr>PowerPoint Presentation</vt:lpstr>
      <vt:lpstr>PowerPoint Presentation</vt:lpstr>
      <vt:lpstr>PowerPoint Presentation</vt:lpstr>
      <vt:lpstr>What is Nano?</vt:lpstr>
      <vt:lpstr>What is Nano?</vt:lpstr>
      <vt:lpstr>What is Nano?</vt:lpstr>
      <vt:lpstr>Nanosized  particles  exhibit  different properties  than  large  particles  of  the same substance!</vt:lpstr>
      <vt:lpstr>Nanoscience and Nanotechnology</vt:lpstr>
      <vt:lpstr>PowerPoint Presentation</vt:lpstr>
      <vt:lpstr>Nanoelectronics</vt:lpstr>
      <vt:lpstr>Nanoelectronics</vt:lpstr>
      <vt:lpstr>Nanophotonics</vt:lpstr>
      <vt:lpstr>Optical Nanoantenna</vt:lpstr>
      <vt:lpstr>Magnetic (Targeted) Drug Delivery</vt:lpstr>
      <vt:lpstr>Imaging</vt:lpstr>
      <vt:lpstr>Nanosensors</vt:lpstr>
      <vt:lpstr>Carbon nanomaterials</vt:lpstr>
      <vt:lpstr>Change in material properties at Nano scale</vt:lpstr>
      <vt:lpstr>Introduction</vt:lpstr>
      <vt:lpstr>What makes nano so much different from micro?</vt:lpstr>
      <vt:lpstr>Surface to Volume Ratio Smaller the Better?</vt:lpstr>
      <vt:lpstr>PowerPoint Presentation</vt:lpstr>
      <vt:lpstr>Surface Area</vt:lpstr>
      <vt:lpstr>PowerPoint Presentation</vt:lpstr>
      <vt:lpstr>PowerPoint Presentation</vt:lpstr>
      <vt:lpstr>Nano Material</vt:lpstr>
      <vt:lpstr>TYPES OF NANOSTRUCTURES </vt:lpstr>
      <vt:lpstr>PowerPoint Presentation</vt:lpstr>
      <vt:lpstr>Increase in Surface Area to Volume ratio</vt:lpstr>
      <vt:lpstr>Quantum Confinement In  Nano  Crystals,  the  Electronic  energy  levels  are  not continuous as in the bulk but are discrete (finite density of states), because of the confinement of the electronic Wave function to the physical dimensions of the particles. This phenomenon is called Quantum confinement.</vt:lpstr>
      <vt:lpstr>Thermal Properties The large increase in surface energy and the change in interatomic spacing as a function of nanoparticle size have a marked effect on material properties.</vt:lpstr>
      <vt:lpstr>Mechanical Properties</vt:lpstr>
      <vt:lpstr>Mechanical Properties Nanocrystalline materials</vt:lpstr>
      <vt:lpstr>Structural Properties</vt:lpstr>
      <vt:lpstr>Chemical Properties</vt:lpstr>
      <vt:lpstr>Electronics Properties</vt:lpstr>
      <vt:lpstr>Band gap</vt:lpstr>
      <vt:lpstr>Magnetic Properties</vt:lpstr>
      <vt:lpstr>Magnetic Properties</vt:lpstr>
      <vt:lpstr>Physical Properties of Nanomaterials</vt:lpstr>
      <vt:lpstr>Optical Properties</vt:lpstr>
      <vt:lpstr>PowerPoint Presentation</vt:lpstr>
      <vt:lpstr>PowerPoint Presentation</vt:lpstr>
      <vt:lpstr>PowerPoint Presentation</vt:lpstr>
      <vt:lpstr>Materials for Sensors</vt:lpstr>
      <vt:lpstr>Silicon as a Sensing Material:</vt:lpstr>
      <vt:lpstr>PowerPoint Presentation</vt:lpstr>
      <vt:lpstr>Plastics</vt:lpstr>
      <vt:lpstr>PowerPoint Presentation</vt:lpstr>
      <vt:lpstr>METALS</vt:lpstr>
      <vt:lpstr>Ceramics:</vt:lpstr>
      <vt:lpstr>Sensor Technologies:    Micro Technology, Micro-Electro- Mechanical Systems Technology, Nanotechnology.</vt:lpstr>
      <vt:lpstr>MEMS (Micro Electro mechanical Systems)</vt:lpstr>
      <vt:lpstr>PowerPoint Presentation</vt:lpstr>
      <vt:lpstr>The Multidisciplinary Nature of Microsystem Design and Manufacturing</vt:lpstr>
      <vt:lpstr>PowerPoint Presentation</vt:lpstr>
      <vt:lpstr>PowerPoint Presentation</vt:lpstr>
      <vt:lpstr>PowerPoint Presentation</vt:lpstr>
      <vt:lpstr>MEMS in Aerospace Industry</vt:lpstr>
      <vt:lpstr>Micro/Nano Electrode Array Sensors for Bio-analysis</vt:lpstr>
      <vt:lpstr>Micro/Nano Pillars for measurement of Cellular traction force</vt:lpstr>
      <vt:lpstr>Example of Smart Sensors in Nature (Vision, Hearing, Touch, and Smell).</vt:lpstr>
      <vt:lpstr>4. Octopus (Polarized Vision) - Aside from its flexible physique with eight powerful tentacles, the octopus is one of the unique animals because of its incredible sense of sight. For instance, they have this so-called “polarized vision” wherein it can control the amount of light coming in, hence, giving it an improved ability to see well in the dark water and attack their prey even at greater depth.</vt:lpstr>
      <vt:lpstr>8. Bees (Sense of Earth’s Magnetic Field) - bees are incredibly hypersensitive that they can  also  sense  the  Earth’s  magnetic  field?  Aside  from  that,  they  can  also  detect atmospheric electromagnetic waves that indicate thunderstorms. These abilities help bees in navigating flowers and determining whether a storm is approaching.</vt:lpstr>
      <vt:lpstr>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MEASUREMENTS</dc:title>
  <dc:creator>Go</dc:creator>
  <cp:revision>1</cp:revision>
  <dcterms:created xsi:type="dcterms:W3CDTF">2024-07-15T14:13:08Z</dcterms:created>
  <dcterms:modified xsi:type="dcterms:W3CDTF">2024-08-23T12:16:02Z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2023-08-01T00:00:00Z</vt:filetime>
  </property>
  <property fmtid="{D5CDD505-2E9C-101B-9397-08002B2CF9AE}" pid="3" name="Creator">
    <vt:lpwstr>Microsoft® PowerPoint® 2010</vt:lpwstr>
  </property>
  <property fmtid="{D5CDD505-2E9C-101B-9397-08002B2CF9AE}" pid="4" name="LastSaved">
    <vt:filetime>2024-07-15T00:00:00Z</vt:filetime>
  </property>
  <property fmtid="{D5CDD505-2E9C-101B-9397-08002B2CF9AE}" pid="5" name="Producer">
    <vt:lpwstr>Microsoft® PowerPoint® 2010</vt:lpwstr>
  </property>
  <property fmtid="{D5CDD505-2E9C-101B-9397-08002B2CF9AE}" pid="6" name="ContentTypeId">
    <vt:lpwstr>0x0101000C30828B62F68548B536606B169F73C7</vt:lpwstr>
  </property>
</Properties>
</file>